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notesMasterIdLst>
    <p:notesMasterId r:id="rId15"/>
  </p:notesMasterIdLst>
  <p:sldIdLst>
    <p:sldId id="256" r:id="rId2"/>
    <p:sldId id="452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2" r:id="rId11"/>
    <p:sldId id="461" r:id="rId12"/>
    <p:sldId id="453" r:id="rId13"/>
    <p:sldId id="451" r:id="rId1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8" y="-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86D26-F2CB-4D7D-A9B5-56F207801AE4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A93F-B0E4-4FE0-A281-BA94EF8B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8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MCU</a:t>
            </a:r>
            <a:r>
              <a:rPr lang="en-US" altLang="ko-KR" baseline="0" smtClean="0"/>
              <a:t> (</a:t>
            </a:r>
            <a:r>
              <a:rPr lang="ko-KR" altLang="en-US" baseline="0" smtClean="0"/>
              <a:t>마이크로 컨트롤러</a:t>
            </a:r>
            <a:r>
              <a:rPr lang="en-US" altLang="ko-KR" baseline="0" smtClean="0"/>
              <a:t>) : </a:t>
            </a:r>
            <a:r>
              <a:rPr lang="ko-KR" altLang="en-US" baseline="0" smtClean="0"/>
              <a:t>마이크로프로세서와 입출력 모듈을 하나의 칩으로 만들어져 정해진 기능을 수행하는 컴퓨터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개인용 컴퓨터가 다양한 요규에 따라 동작하는 일반적인 일에 사용된다면</a:t>
            </a:r>
            <a:r>
              <a:rPr lang="en-US" altLang="ko-KR" baseline="0" smtClean="0"/>
              <a:t>, MCU</a:t>
            </a:r>
            <a:r>
              <a:rPr lang="ko-KR" altLang="en-US" baseline="0" smtClean="0"/>
              <a:t>는 기능을 설정하고 정해진 일을 수행하도록 프로그래밍되어 장치 등에 장착되어 동작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일반적으로 성능이 </a:t>
            </a:r>
            <a:r>
              <a:rPr lang="en-US" altLang="ko-KR" baseline="0" smtClean="0"/>
              <a:t>PC</a:t>
            </a:r>
            <a:r>
              <a:rPr lang="ko-KR" altLang="en-US" baseline="0" smtClean="0"/>
              <a:t>에 비해 낮고 형상도 다름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제조사에 따라 </a:t>
            </a:r>
            <a:r>
              <a:rPr lang="en-US" altLang="ko-KR" baseline="0" smtClean="0"/>
              <a:t>AVR ARM </a:t>
            </a:r>
            <a:r>
              <a:rPr lang="ko-KR" altLang="en-US" baseline="0" smtClean="0"/>
              <a:t>등이 있음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플래시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프로세싱</a:t>
            </a:r>
            <a:r>
              <a:rPr lang="en-US" altLang="ko-KR" baseline="0" smtClean="0"/>
              <a:t>, Max/MSP </a:t>
            </a:r>
            <a:r>
              <a:rPr lang="ko-KR" altLang="en-US" baseline="0" smtClean="0"/>
              <a:t>란</a:t>
            </a:r>
            <a:r>
              <a:rPr lang="en-US" altLang="ko-KR" baseline="0" smtClean="0"/>
              <a:t>???????????????????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1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펌웨어 </a:t>
            </a:r>
            <a:r>
              <a:rPr lang="en-US" altLang="ko-KR" smtClean="0"/>
              <a:t>: </a:t>
            </a:r>
            <a:r>
              <a:rPr lang="ko-KR" altLang="en-US" smtClean="0"/>
              <a:t>전자기기 등 기본적인 제어 및 구동을 맡는 소프트웨어의 총칭</a:t>
            </a:r>
            <a:endParaRPr lang="en-US" altLang="ko-KR" smtClean="0"/>
          </a:p>
          <a:p>
            <a:r>
              <a:rPr lang="ko-KR" altLang="en-US" smtClean="0"/>
              <a:t>소프트웨어가 물리적으로 존재하지 않는 운영체제나 응용프로그램으로써 이런 소프트웨어를 통해 전달된 정보를 하드웨어에서 내부 논리 회로를 거쳐 사용자가 원하는 형태</a:t>
            </a:r>
            <a:r>
              <a:rPr lang="en-US" altLang="ko-KR" smtClean="0"/>
              <a:t>(</a:t>
            </a:r>
            <a:r>
              <a:rPr lang="ko-KR" altLang="en-US" smtClean="0"/>
              <a:t>출력</a:t>
            </a:r>
            <a:r>
              <a:rPr lang="en-US" altLang="ko-KR" smtClean="0"/>
              <a:t>, </a:t>
            </a:r>
            <a:r>
              <a:rPr lang="ko-KR" altLang="en-US" smtClean="0"/>
              <a:t>동작</a:t>
            </a:r>
            <a:r>
              <a:rPr lang="en-US" altLang="ko-KR" smtClean="0"/>
              <a:t>)</a:t>
            </a:r>
            <a:r>
              <a:rPr lang="ko-KR" altLang="en-US" smtClean="0"/>
              <a:t>로 결과를 보이게 됨</a:t>
            </a:r>
            <a:endParaRPr lang="en-US" altLang="ko-KR" smtClean="0"/>
          </a:p>
          <a:p>
            <a:r>
              <a:rPr lang="ko-KR" altLang="en-US" smtClean="0"/>
              <a:t>소프트웨어가 전달되는 정보가 커지면 컴퓨터의 하드웨어 내 제한된 종류의 논리회로 만으로 다양한 상황에 대응하기 힘들어짐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이에 하드웨어 내부의 제어</a:t>
            </a:r>
            <a:r>
              <a:rPr lang="ko-KR" altLang="en-US" baseline="0" smtClean="0"/>
              <a:t> 부분에 저장공간을 만들어 논리회로의 기능을 보강하거나 대신할 수 있는 프로그램을 넣을수 있게 만든 것이 펌웨어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4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coding.tistory.com/212" TargetMode="External"/><Relationship Id="rId2" Type="http://schemas.openxmlformats.org/officeDocument/2006/relationships/hyperlink" Target="https://yogyui.tistory.com/entry/Linux-USB-%EA%B8%B0%EA%B8%B0-%EC%A0%91%EA%B7%BC%EA%B6%8C%ED%95%9C-%EC%98%81%EA%B5%AC%EB%B3%80%EA%B2%BD-chmod-permanentl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serial.readthedocs.io/en/latest/shortintro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ko.wikipedia.org/wiki/%EC%95%84%ED%8A%B8%EB%A9%9C_AVR" TargetMode="External"/><Relationship Id="rId7" Type="http://schemas.openxmlformats.org/officeDocument/2006/relationships/hyperlink" Target="http://ko.wikipedia.org/wiki/%ED%94%84%EB%A1%9C%EC%84%B8%EC%8B%B1_(%ED%94%84%EB%A1%9C%EA%B7%B8%EB%9E%98%EB%B0%8D_%EC%96%B8%EC%96%B4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ko.wikipedia.org/wiki/%EC%96%B4%EB%8F%84%EB%B9%84_%ED%94%8C%EB%9E%98%EC%8B%9C" TargetMode="External"/><Relationship Id="rId5" Type="http://schemas.openxmlformats.org/officeDocument/2006/relationships/hyperlink" Target="http://ko.wikipedia.org/wiki/LED" TargetMode="External"/><Relationship Id="rId4" Type="http://schemas.openxmlformats.org/officeDocument/2006/relationships/hyperlink" Target="http://ko.wikipedia.org/wiki/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B%A7%A5_OS_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ko.wikipedia.org/wiki/%EB%A6%AC%EB%88%85%EC%8A%A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eworld.tistory.com/11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mini Project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IoT-ros2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권한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Linux - USB Device </a:t>
            </a:r>
            <a:r>
              <a:rPr lang="ko-KR" altLang="en-US" dirty="0">
                <a:hlinkClick r:id="rId2"/>
              </a:rPr>
              <a:t>접근권한 </a:t>
            </a:r>
            <a:r>
              <a:rPr lang="ko-KR" altLang="en-US" dirty="0" err="1">
                <a:hlinkClick r:id="rId2"/>
              </a:rPr>
              <a:t>영구변경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chmod</a:t>
            </a:r>
            <a:r>
              <a:rPr lang="en-US" altLang="ko-KR" dirty="0">
                <a:hlinkClick r:id="rId2"/>
              </a:rPr>
              <a:t> permanently) (tistory.com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>
                <a:hlinkClick r:id="rId3"/>
              </a:rPr>
              <a:t>리눅스 </a:t>
            </a:r>
            <a:r>
              <a:rPr lang="ko-KR" altLang="en-US" dirty="0" err="1">
                <a:hlinkClick r:id="rId3"/>
              </a:rPr>
              <a:t>심볼릭</a:t>
            </a:r>
            <a:r>
              <a:rPr lang="ko-KR" altLang="en-US" dirty="0">
                <a:hlinkClick r:id="rId3"/>
              </a:rPr>
              <a:t> 링크 </a:t>
            </a:r>
            <a:r>
              <a:rPr lang="ko-KR" altLang="en-US" dirty="0" smtClean="0">
                <a:hlinkClick r:id="rId3"/>
              </a:rPr>
              <a:t>만들기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우분투 </a:t>
            </a:r>
            <a:r>
              <a:rPr lang="en-US" altLang="ko-KR" dirty="0" err="1">
                <a:hlinkClick r:id="rId3"/>
              </a:rPr>
              <a:t>ttyUSBx</a:t>
            </a:r>
            <a:r>
              <a:rPr lang="en-US" altLang="ko-KR" dirty="0">
                <a:hlinkClick r:id="rId3"/>
              </a:rPr>
              <a:t> </a:t>
            </a:r>
            <a:r>
              <a:rPr lang="en-US" altLang="ko-KR" dirty="0" err="1">
                <a:hlinkClick r:id="rId3"/>
              </a:rPr>
              <a:t>udev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재시작까지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(tistory.com</a:t>
            </a:r>
            <a:r>
              <a:rPr lang="en-US" altLang="ko-KR" dirty="0" smtClean="0">
                <a:hlinkClick r:id="rId3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SUBSYSTEMS=="</a:t>
            </a:r>
            <a:r>
              <a:rPr lang="en-US" altLang="ko-KR" dirty="0" err="1"/>
              <a:t>tty</a:t>
            </a:r>
            <a:r>
              <a:rPr lang="en-US" altLang="ko-KR" dirty="0"/>
              <a:t>", ATTRS{</a:t>
            </a:r>
            <a:r>
              <a:rPr lang="en-US" altLang="ko-KR" dirty="0" err="1"/>
              <a:t>idVendor</a:t>
            </a:r>
            <a:r>
              <a:rPr lang="en-US" altLang="ko-KR" dirty="0"/>
              <a:t>}=="2341", ATTRS{</a:t>
            </a:r>
            <a:r>
              <a:rPr lang="en-US" altLang="ko-KR" dirty="0" err="1"/>
              <a:t>idProduct</a:t>
            </a:r>
            <a:r>
              <a:rPr lang="en-US" altLang="ko-KR" dirty="0"/>
              <a:t>}=0043, MODE="0666", ATTRS{serial}=="75638303037351217181", SYMLINK+="</a:t>
            </a:r>
            <a:r>
              <a:rPr lang="en-US" altLang="ko-KR" dirty="0" err="1" smtClean="0"/>
              <a:t>ttyArd</a:t>
            </a:r>
            <a:r>
              <a:rPr lang="en-US" altLang="ko-KR" dirty="0" smtClean="0"/>
              <a:t>“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87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pyserial</a:t>
            </a:r>
            <a:r>
              <a:rPr lang="en-US" altLang="ko-KR" b="1" dirty="0" smtClean="0"/>
              <a:t>, serial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 smtClean="0"/>
              <a:t>pyserial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Short introduction — </a:t>
            </a:r>
            <a:r>
              <a:rPr lang="en-US" altLang="ko-KR" dirty="0" err="1">
                <a:hlinkClick r:id="rId2"/>
              </a:rPr>
              <a:t>pySerial</a:t>
            </a:r>
            <a:r>
              <a:rPr lang="en-US" altLang="ko-KR" dirty="0">
                <a:hlinkClick r:id="rId2"/>
              </a:rPr>
              <a:t> 3.4 </a:t>
            </a:r>
            <a:r>
              <a:rPr lang="en-US" altLang="ko-KR" dirty="0" smtClean="0">
                <a:hlinkClick r:id="rId2"/>
              </a:rPr>
              <a:t>documentation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7852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시리얼 통신</a:t>
            </a:r>
            <a:endParaRPr lang="en-US" altLang="ko-KR" dirty="0" smtClean="0"/>
          </a:p>
          <a:p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기반의 단일 보드 마이크로 컨트롤러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아트멜사의</a:t>
            </a:r>
            <a:r>
              <a:rPr lang="ko-KR" altLang="en-US" dirty="0" smtClean="0"/>
              <a:t> </a:t>
            </a:r>
            <a:r>
              <a:rPr lang="en-US" u="sng" dirty="0" smtClean="0">
                <a:hlinkClick r:id="rId3" tooltip="아트멜 AVR"/>
              </a:rPr>
              <a:t>AVR</a:t>
            </a:r>
            <a:r>
              <a:rPr lang="en-US" u="sng" dirty="0" smtClean="0"/>
              <a:t> MCU(Micro Controller Unit)</a:t>
            </a:r>
            <a:r>
              <a:rPr lang="ko-KR" altLang="en-US" u="sng" dirty="0" smtClean="0"/>
              <a:t>를</a:t>
            </a:r>
            <a:r>
              <a:rPr lang="ko-KR" altLang="en-US" dirty="0" smtClean="0"/>
              <a:t> 기반 보드가 일반적</a:t>
            </a:r>
            <a:endParaRPr lang="en-US" altLang="ko-KR" dirty="0" smtClean="0"/>
          </a:p>
          <a:p>
            <a:pPr lvl="1"/>
            <a:r>
              <a:rPr lang="en-US" dirty="0" smtClean="0"/>
              <a:t>Cortex-M3</a:t>
            </a:r>
            <a:r>
              <a:rPr lang="ko-KR" altLang="en-US" dirty="0" smtClean="0"/>
              <a:t>를 이용한 제품</a:t>
            </a:r>
            <a:r>
              <a:rPr lang="en-US" dirty="0" smtClean="0"/>
              <a:t>(</a:t>
            </a:r>
            <a:r>
              <a:rPr lang="en-US" dirty="0" err="1" smtClean="0"/>
              <a:t>Arduino</a:t>
            </a:r>
            <a:r>
              <a:rPr lang="en-US" dirty="0" smtClean="0"/>
              <a:t> Due)</a:t>
            </a:r>
          </a:p>
          <a:p>
            <a:pPr lvl="1"/>
            <a:r>
              <a:rPr lang="ko-KR" altLang="en-US" dirty="0" smtClean="0"/>
              <a:t>소프트웨어 개발을 위한 통합 환경</a:t>
            </a:r>
            <a:r>
              <a:rPr lang="en-US" dirty="0" smtClean="0"/>
              <a:t>(</a:t>
            </a:r>
            <a:r>
              <a:rPr lang="en-US" u="sng" dirty="0" smtClean="0">
                <a:hlinkClick r:id="rId4" tooltip="IDE"/>
              </a:rPr>
              <a:t>IDE</a:t>
            </a:r>
            <a:r>
              <a:rPr lang="en-US" dirty="0" smtClean="0"/>
              <a:t>)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257175" lvl="1" indent="-257175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ko-KR" altLang="en-US" dirty="0" smtClean="0"/>
              <a:t>다수의 스위치나 센서로부터 상황 인식</a:t>
            </a:r>
            <a:endParaRPr lang="en-US" altLang="ko-KR" dirty="0" smtClean="0"/>
          </a:p>
          <a:p>
            <a:pPr marL="557213" lvl="2" indent="-257175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u="sng" dirty="0" smtClean="0">
                <a:hlinkClick r:id="rId5" tooltip="LED"/>
              </a:rPr>
              <a:t>LED</a:t>
            </a:r>
            <a:r>
              <a:rPr lang="ko-KR" altLang="en-US" dirty="0" smtClean="0"/>
              <a:t>나 모터와 같은 외부 전자 장치들을 제어함으로써 환경과 상호작용</a:t>
            </a:r>
            <a:endParaRPr lang="en-US" altLang="ko-KR" dirty="0" smtClean="0"/>
          </a:p>
          <a:p>
            <a:pPr marL="557213" lvl="2" indent="-257175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u="sng" dirty="0" err="1" smtClean="0">
                <a:hlinkClick r:id="rId6" tooltip="어도비 플래시"/>
              </a:rPr>
              <a:t>플래시</a:t>
            </a:r>
            <a:r>
              <a:rPr lang="en-US" dirty="0" smtClean="0"/>
              <a:t>, </a:t>
            </a:r>
            <a:r>
              <a:rPr lang="en-US" u="sng" dirty="0" err="1" smtClean="0">
                <a:hlinkClick r:id="rId7" tooltip="프로세싱 (프로그래밍 언어)"/>
              </a:rPr>
              <a:t>프로세싱</a:t>
            </a:r>
            <a:r>
              <a:rPr lang="en-US" dirty="0" smtClean="0"/>
              <a:t>, Max/MSP</a:t>
            </a:r>
            <a:r>
              <a:rPr lang="ko-KR" altLang="en-US" dirty="0" smtClean="0"/>
              <a:t>와 같은 소프트웨어 연동</a:t>
            </a:r>
          </a:p>
          <a:p>
            <a:endParaRPr lang="en-US" altLang="ko-KR" dirty="0" smtClean="0"/>
          </a:p>
        </p:txBody>
      </p:sp>
      <p:pic>
        <p:nvPicPr>
          <p:cNvPr id="4" name="Picture 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6924" r="3794" b="44606"/>
          <a:stretch>
            <a:fillRect/>
          </a:stretch>
        </p:blipFill>
        <p:spPr bwMode="auto">
          <a:xfrm>
            <a:off x="2214547" y="2571750"/>
            <a:ext cx="4969406" cy="220862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0870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 쉬운 개발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</a:t>
            </a:r>
            <a:r>
              <a:rPr lang="en-US" altLang="ko-KR" dirty="0" smtClean="0"/>
              <a:t> </a:t>
            </a:r>
            <a:r>
              <a:rPr lang="en-US" dirty="0" smtClean="0"/>
              <a:t>AVR </a:t>
            </a:r>
            <a:r>
              <a:rPr lang="ko-KR" altLang="en-US" dirty="0" smtClean="0"/>
              <a:t>프로그래밍은 </a:t>
            </a:r>
            <a:r>
              <a:rPr lang="en-US" dirty="0" err="1" smtClean="0"/>
              <a:t>WinAVR</a:t>
            </a:r>
            <a:r>
              <a:rPr lang="ko-KR" altLang="en-US" dirty="0" smtClean="0"/>
              <a:t>로 컴파일 후</a:t>
            </a:r>
            <a:r>
              <a:rPr lang="en-US" dirty="0" smtClean="0"/>
              <a:t>, ISP</a:t>
            </a:r>
            <a:r>
              <a:rPr lang="ko-KR" altLang="en-US" dirty="0" smtClean="0"/>
              <a:t>를 통해 </a:t>
            </a:r>
            <a:r>
              <a:rPr lang="en-US" dirty="0" smtClean="0"/>
              <a:t>MCU </a:t>
            </a:r>
            <a:r>
              <a:rPr lang="ko-KR" altLang="en-US" dirty="0" smtClean="0"/>
              <a:t>장비에       업로드하는 번거로움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USB</a:t>
            </a:r>
            <a:r>
              <a:rPr lang="ko-KR" altLang="en-US" dirty="0" smtClean="0"/>
              <a:t>를 통한 쉬운 </a:t>
            </a:r>
            <a:r>
              <a:rPr lang="ko-KR" altLang="en-US" dirty="0" err="1" smtClean="0"/>
              <a:t>펌웨어를</a:t>
            </a:r>
            <a:r>
              <a:rPr lang="ko-KR" altLang="en-US" dirty="0" smtClean="0"/>
              <a:t> 업로드</a:t>
            </a:r>
            <a:endParaRPr lang="en-US" altLang="ko-KR" dirty="0" smtClean="0"/>
          </a:p>
          <a:p>
            <a:r>
              <a:rPr lang="ko-KR" altLang="en-US" dirty="0" smtClean="0"/>
              <a:t>상대적으로 저렴한 가격</a:t>
            </a:r>
            <a:endParaRPr lang="en-US" altLang="ko-KR" dirty="0" smtClean="0"/>
          </a:p>
          <a:p>
            <a:r>
              <a:rPr lang="ko-KR" altLang="en-US" dirty="0" smtClean="0"/>
              <a:t>높은 개발환경의 호환성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마이크로소프트 윈도우를 비롯해 애플의 </a:t>
            </a:r>
            <a:r>
              <a:rPr lang="en-US" u="sng" dirty="0" smtClean="0">
                <a:hlinkClick r:id="rId3" tooltip="맥 OS X"/>
              </a:rPr>
              <a:t>맥 OS X</a:t>
            </a:r>
            <a:r>
              <a:rPr lang="en-US" dirty="0" smtClean="0"/>
              <a:t>, </a:t>
            </a:r>
            <a:r>
              <a:rPr lang="en-US" u="sng" dirty="0" err="1" smtClean="0">
                <a:hlinkClick r:id="rId4" tooltip="리눅스"/>
              </a:rPr>
              <a:t>리눅스</a:t>
            </a:r>
            <a:r>
              <a:rPr lang="ko-KR" altLang="en-US" dirty="0" smtClean="0"/>
              <a:t>와 같은 여러</a:t>
            </a:r>
            <a:r>
              <a:rPr lang="en-US" dirty="0" smtClean="0"/>
              <a:t> OS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r>
              <a:rPr lang="ko-KR" altLang="en-US" dirty="0" smtClean="0"/>
              <a:t>아두이노 보드의 회로도가</a:t>
            </a:r>
            <a:r>
              <a:rPr lang="en-US" dirty="0" smtClean="0"/>
              <a:t> CCL</a:t>
            </a:r>
            <a:r>
              <a:rPr lang="ko-KR" altLang="en-US" dirty="0" smtClean="0"/>
              <a:t>에 따라 공개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누구나 직접 보드를 제작하거나 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CCL(Creative Commons License)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특정 조건에 따라 자신의 저작물의 자유로운 배포 및 이용을 허용하는 </a:t>
            </a:r>
            <a:r>
              <a:rPr lang="ko-KR" altLang="en-US" dirty="0" err="1" smtClean="0"/>
              <a:t>라이</a:t>
            </a:r>
            <a:r>
              <a:rPr lang="ko-KR" altLang="en-US" dirty="0" err="1"/>
              <a:t>센</a:t>
            </a:r>
            <a:r>
              <a:rPr lang="ko-KR" altLang="en-US" dirty="0" err="1" smtClean="0"/>
              <a:t>스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소스코드 골격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</a:t>
            </a:r>
            <a:r>
              <a:rPr lang="en-US" dirty="0" smtClean="0"/>
              <a:t> C++ </a:t>
            </a:r>
            <a:r>
              <a:rPr lang="ko-KR" altLang="en-US" dirty="0" smtClean="0"/>
              <a:t>프로그램과 달리</a:t>
            </a:r>
            <a:r>
              <a:rPr lang="en-US" dirty="0" smtClean="0"/>
              <a:t> setup()</a:t>
            </a:r>
            <a:r>
              <a:rPr lang="ko-KR" altLang="en-US" dirty="0" smtClean="0"/>
              <a:t>과</a:t>
            </a:r>
            <a:r>
              <a:rPr lang="en-US" dirty="0" smtClean="0"/>
              <a:t> loop() </a:t>
            </a:r>
            <a:r>
              <a:rPr lang="ko-KR" altLang="en-US" dirty="0" smtClean="0"/>
              <a:t>함수로 구성</a:t>
            </a:r>
          </a:p>
          <a:p>
            <a:endParaRPr lang="en-US" dirty="0" smtClean="0"/>
          </a:p>
          <a:p>
            <a:r>
              <a:rPr lang="en-US" dirty="0" smtClean="0"/>
              <a:t>setup()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스케치</a:t>
            </a:r>
            <a:r>
              <a:rPr lang="en-US" dirty="0" smtClean="0"/>
              <a:t>(</a:t>
            </a:r>
            <a:r>
              <a:rPr lang="ko-KR" altLang="en-US" dirty="0" smtClean="0"/>
              <a:t>아두이노 프로그램</a:t>
            </a:r>
            <a:r>
              <a:rPr lang="en-US" dirty="0" smtClean="0"/>
              <a:t>)</a:t>
            </a:r>
            <a:r>
              <a:rPr lang="ko-KR" altLang="en-US" dirty="0" smtClean="0"/>
              <a:t>가 시작 될 때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초기화</a:t>
            </a:r>
            <a:r>
              <a:rPr lang="en-US" dirty="0" smtClean="0"/>
              <a:t>, </a:t>
            </a:r>
            <a:r>
              <a:rPr lang="ko-KR" altLang="en-US" dirty="0" smtClean="0"/>
              <a:t>핀 모드 설정</a:t>
            </a:r>
            <a:r>
              <a:rPr lang="en-US" dirty="0" smtClean="0"/>
              <a:t>, </a:t>
            </a:r>
            <a:r>
              <a:rPr lang="ko-KR" altLang="en-US" dirty="0" smtClean="0"/>
              <a:t>라이브러리 초기화 작업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보드의 전원을 켜거나</a:t>
            </a:r>
            <a:r>
              <a:rPr lang="en-US" dirty="0" smtClean="0"/>
              <a:t> Reset </a:t>
            </a:r>
            <a:r>
              <a:rPr lang="ko-KR" altLang="en-US" dirty="0" smtClean="0"/>
              <a:t>되었을 때 한번 실행</a:t>
            </a:r>
          </a:p>
          <a:p>
            <a:endParaRPr lang="en-US" dirty="0" smtClean="0"/>
          </a:p>
          <a:p>
            <a:r>
              <a:rPr lang="en-US" dirty="0" smtClean="0"/>
              <a:t>loop() </a:t>
            </a:r>
            <a:endParaRPr lang="ko-KR" altLang="en-US" dirty="0" smtClean="0"/>
          </a:p>
          <a:p>
            <a:pPr lvl="1"/>
            <a:r>
              <a:rPr lang="en-US" dirty="0" smtClean="0"/>
              <a:t>setup() </a:t>
            </a:r>
            <a:r>
              <a:rPr lang="ko-KR" altLang="en-US" dirty="0" smtClean="0"/>
              <a:t>함수에서 초기화를 수행한 후에</a:t>
            </a:r>
            <a:r>
              <a:rPr lang="en-US" dirty="0" smtClean="0"/>
              <a:t> </a:t>
            </a:r>
            <a:r>
              <a:rPr lang="ko-KR" altLang="en-US" dirty="0" smtClean="0"/>
              <a:t>이어서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의해 무한 반복적으로 호출됨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 및 센서 이벤트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 장치 제어 등을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아두이노 보드의 동작을 제어하는 프로그램을 실행하는 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2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Arduino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프로젝트 구현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언어를 이용한 </a:t>
            </a:r>
            <a:r>
              <a:rPr lang="en-US" altLang="ko-KR" dirty="0" smtClean="0"/>
              <a:t>Firmware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 </a:t>
            </a:r>
            <a:r>
              <a:rPr lang="ko-KR" altLang="en-US" dirty="0" smtClean="0"/>
              <a:t>레지스터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Timer/Counter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PWM/Motor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UART </a:t>
            </a:r>
            <a:r>
              <a:rPr lang="ko-KR" altLang="en-US" dirty="0" smtClean="0"/>
              <a:t>직렬통신 프로그래밍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93075" y="4500576"/>
            <a:ext cx="17740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Arduino Uno</a:t>
            </a:r>
            <a:r>
              <a:rPr lang="ko-KR" altLang="en-US" sz="1350" dirty="0"/>
              <a:t>과 모듈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5676" y="3165816"/>
            <a:ext cx="2916324" cy="1203388"/>
            <a:chOff x="4788024" y="3974826"/>
            <a:chExt cx="3888432" cy="1604517"/>
          </a:xfrm>
        </p:grpSpPr>
        <p:pic>
          <p:nvPicPr>
            <p:cNvPr id="11" name="그림 10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932040" y="3974826"/>
              <a:ext cx="1133475" cy="647700"/>
            </a:xfrm>
            <a:prstGeom prst="rect">
              <a:avLst/>
            </a:prstGeom>
          </p:spPr>
        </p:pic>
        <p:pic>
          <p:nvPicPr>
            <p:cNvPr id="13" name="그림 12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788024" y="4941168"/>
              <a:ext cx="1152128" cy="617091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033" y="3987663"/>
              <a:ext cx="1747986" cy="136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14406" y="4941168"/>
              <a:ext cx="1162050" cy="638175"/>
            </a:xfrm>
            <a:prstGeom prst="rect">
              <a:avLst/>
            </a:prstGeom>
          </p:spPr>
        </p:pic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82531"/>
            <a:ext cx="4343400" cy="308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1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-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[</a:t>
            </a:r>
            <a:r>
              <a:rPr lang="ko-KR" altLang="en-US" dirty="0">
                <a:hlinkClick r:id="rId2"/>
              </a:rPr>
              <a:t>우분투</a:t>
            </a:r>
            <a:r>
              <a:rPr lang="en-US" altLang="ko-KR" dirty="0">
                <a:hlinkClick r:id="rId2"/>
              </a:rPr>
              <a:t>/Ubuntu 20.04] </a:t>
            </a:r>
            <a:r>
              <a:rPr lang="ko-KR" altLang="en-US" dirty="0" err="1">
                <a:hlinkClick r:id="rId2"/>
              </a:rPr>
              <a:t>아두이노</a:t>
            </a:r>
            <a:r>
              <a:rPr lang="en-US" altLang="ko-KR" dirty="0">
                <a:hlinkClick r:id="rId2"/>
              </a:rPr>
              <a:t>(Arduino) </a:t>
            </a:r>
            <a:r>
              <a:rPr lang="ko-KR" altLang="en-US" dirty="0">
                <a:hlinkClick r:id="rId2"/>
              </a:rPr>
              <a:t>간단하게 설치하기 </a:t>
            </a:r>
            <a:r>
              <a:rPr lang="en-US" altLang="ko-KR" dirty="0">
                <a:hlinkClick r:id="rId2"/>
              </a:rPr>
              <a:t>(tistory.com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sudo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wget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https://downloads.arduino.cc/arduino-1.8.13-linux64.tar.xz</a:t>
            </a:r>
            <a:r>
              <a:rPr lang="ko-KR" altLang="ko-KR" sz="700" dirty="0"/>
              <a:t> </a:t>
            </a:r>
            <a:endParaRPr lang="ko-KR" altLang="ko-KR" sz="2800" dirty="0">
              <a:latin typeface="Arial" panose="020B0604020202020204" pitchFamily="34" charset="0"/>
            </a:endParaRPr>
          </a:p>
          <a:p>
            <a:endParaRPr lang="en-US" altLang="ko-KR" dirty="0" smtClean="0"/>
          </a:p>
          <a:p>
            <a:r>
              <a:rPr lang="en-US" altLang="ko-KR" dirty="0"/>
              <a:t>tar -</a:t>
            </a:r>
            <a:r>
              <a:rPr lang="en-US" altLang="ko-KR" dirty="0" err="1"/>
              <a:t>xf</a:t>
            </a:r>
            <a:r>
              <a:rPr lang="en-US" altLang="ko-KR" dirty="0"/>
              <a:t> </a:t>
            </a:r>
            <a:r>
              <a:rPr lang="en-US" altLang="ko-KR" dirty="0" smtClean="0"/>
              <a:t>arduino-1.8.13-linux64.tar.xz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./install.sh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8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-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을 다운로드 받는다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unzip </a:t>
            </a:r>
            <a:r>
              <a:rPr lang="ko-KR" altLang="en-US" dirty="0" smtClean="0"/>
              <a:t>을 통해서 파일을 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52550"/>
            <a:ext cx="5686651" cy="24917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19600" y="2876550"/>
            <a:ext cx="1295400" cy="152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/>
          <a:p>
            <a:pPr marL="742950" indent="-742950" algn="ctr"/>
            <a:endParaRPr lang="ko-KR" altLang="en-US" dirty="0" smtClean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19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-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32205"/>
            <a:ext cx="8229600" cy="4125545"/>
          </a:xfrm>
        </p:spPr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포트의 권한을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666 /</a:t>
            </a:r>
            <a:r>
              <a:rPr lang="en-US" altLang="ko-KR" dirty="0" smtClean="0"/>
              <a:t>dev/ttyACM0</a:t>
            </a:r>
          </a:p>
          <a:p>
            <a:pPr lvl="1"/>
            <a:r>
              <a:rPr lang="pt-BR" altLang="ko-KR" dirty="0"/>
              <a:t>sudo usermod -a -G dialout $USER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확장 설치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보드 선택과 포트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19150"/>
            <a:ext cx="3245017" cy="2787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29591"/>
            <a:ext cx="7518786" cy="11113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24400" y="4400550"/>
            <a:ext cx="990600" cy="304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/>
          <a:p>
            <a:pPr marL="742950" indent="-742950" algn="ctr"/>
            <a:endParaRPr lang="ko-KR" altLang="en-US" dirty="0" smtClean="0">
              <a:ln>
                <a:solidFill>
                  <a:srgbClr val="FF0000"/>
                </a:solidFill>
              </a:ln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9480" y="4432521"/>
            <a:ext cx="990600" cy="304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/>
          <a:p>
            <a:pPr marL="742950" indent="-742950" algn="ctr"/>
            <a:endParaRPr lang="ko-KR" altLang="en-US" dirty="0" smtClean="0">
              <a:ln>
                <a:solidFill>
                  <a:srgbClr val="FF0000"/>
                </a:solidFill>
              </a:ln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070138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555</Words>
  <Application>Microsoft Office PowerPoint</Application>
  <PresentationFormat>화면 슬라이드 쇼(16:9)</PresentationFormat>
  <Paragraphs>95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HY견고딕</vt:lpstr>
      <vt:lpstr>HY동녘B</vt:lpstr>
      <vt:lpstr>맑은 고딕</vt:lpstr>
      <vt:lpstr>Arial</vt:lpstr>
      <vt:lpstr>Wingdings</vt:lpstr>
      <vt:lpstr>바인드소프트</vt:lpstr>
      <vt:lpstr>IoT-ros2</vt:lpstr>
      <vt:lpstr>목차</vt:lpstr>
      <vt:lpstr>아두이노 - 아두이노 소개</vt:lpstr>
      <vt:lpstr>아두이노 - 아두이노의 장점</vt:lpstr>
      <vt:lpstr>아두이노 - 아두이노 소스코드 골격</vt:lpstr>
      <vt:lpstr>아두이노 - Arduino 소개</vt:lpstr>
      <vt:lpstr>Ubuntu - 아두이노 설치</vt:lpstr>
      <vt:lpstr>Ubuntu - VsCode 설정 </vt:lpstr>
      <vt:lpstr>Ubuntu - VsCode 설정 </vt:lpstr>
      <vt:lpstr>접근 권한 변경</vt:lpstr>
      <vt:lpstr>라즈베리 파이와 아두이노 연결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45</cp:revision>
  <dcterms:created xsi:type="dcterms:W3CDTF">2023-01-17T00:02:46Z</dcterms:created>
  <dcterms:modified xsi:type="dcterms:W3CDTF">2023-09-03T00:55:07Z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