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426" r:id="rId4"/>
    <p:sldId id="427" r:id="rId5"/>
    <p:sldId id="428" r:id="rId6"/>
    <p:sldId id="429" r:id="rId7"/>
    <p:sldId id="432" r:id="rId8"/>
    <p:sldId id="430" r:id="rId9"/>
    <p:sldId id="43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200069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27382" y="4293096"/>
            <a:ext cx="11137237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8069" y="1"/>
            <a:ext cx="12200069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36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5875" y="973852"/>
            <a:ext cx="12192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301" y="5628704"/>
            <a:ext cx="11041227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-234125"/>
            <a:ext cx="1632181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97" y="5517233"/>
            <a:ext cx="864096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9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476211" y="4357694"/>
            <a:ext cx="10763325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3CDE7C1-A801-47F7-A2E5-4A3AB724CB1B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972D-193B-4DE1-9753-A877741B1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56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1414"/>
            <a:ext cx="109728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429397"/>
            <a:ext cx="38608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429397"/>
            <a:ext cx="2844800" cy="292079"/>
          </a:xfrm>
        </p:spPr>
        <p:txBody>
          <a:bodyPr/>
          <a:lstStyle/>
          <a:p>
            <a:fld id="{6B30972D-193B-4DE1-9753-A877741B19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28670"/>
            <a:ext cx="109728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23392" y="620688"/>
            <a:ext cx="10945216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1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1"/>
            <a:ext cx="12192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12192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620688"/>
            <a:ext cx="109728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972D-193B-4DE1-9753-A877741B19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45472"/>
            <a:ext cx="109728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566" y="-146851"/>
            <a:ext cx="984085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6120214"/>
            <a:ext cx="984085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3" Type="http://schemas.openxmlformats.org/officeDocument/2006/relationships/hyperlink" Target="https://data.seoul.go.kr/" TargetMode="External"/><Relationship Id="rId7" Type="http://schemas.openxmlformats.org/officeDocument/2006/relationships/hyperlink" Target="https://data.kma.go.kr/" TargetMode="External"/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ihub.or.kr/" TargetMode="External"/><Relationship Id="rId5" Type="http://schemas.openxmlformats.org/officeDocument/2006/relationships/hyperlink" Target="https://www.bigdata-map.kr/" TargetMode="External"/><Relationship Id="rId4" Type="http://schemas.openxmlformats.org/officeDocument/2006/relationships/hyperlink" Target="https://kosis.kr/" TargetMode="External"/><Relationship Id="rId9" Type="http://schemas.openxmlformats.org/officeDocument/2006/relationships/hyperlink" Target="https://www.dacon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AB2302D-270C-EA9B-AE4B-0C0651B4E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스마트시티 환경분야 인공지능 데이터 확보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C1C077-4F97-BAE0-258C-77FEA3585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스마트시티 환경 인공지능 솔루션</a:t>
            </a:r>
          </a:p>
        </p:txBody>
      </p:sp>
    </p:spTree>
    <p:extLst>
      <p:ext uri="{BB962C8B-B14F-4D97-AF65-F5344CB8AC3E}">
        <p14:creationId xmlns:p14="http://schemas.microsoft.com/office/powerpoint/2010/main" val="158460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DF559-7D30-F628-2AF3-885668DF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수집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E8229-CB11-F477-AFF7-6F74E1167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수집 절차</a:t>
            </a:r>
          </a:p>
        </p:txBody>
      </p:sp>
    </p:spTree>
    <p:extLst>
      <p:ext uri="{BB962C8B-B14F-4D97-AF65-F5344CB8AC3E}">
        <p14:creationId xmlns:p14="http://schemas.microsoft.com/office/powerpoint/2010/main" val="2879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0A46A-4F88-CFC2-1F17-68015413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프로세스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15778A-5ABD-C981-46A4-0A65C185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0" y="1527613"/>
            <a:ext cx="8205554" cy="464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7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576A8-0636-9F52-DE5F-274E5233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문제 정의 및 데이터 정의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76BB5-980E-9974-C8F6-83C54FBB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정의 </a:t>
            </a:r>
            <a:endParaRPr lang="en-US" altLang="ko-KR" dirty="0"/>
          </a:p>
          <a:p>
            <a:pPr lvl="1"/>
            <a:r>
              <a:rPr lang="ko-KR" altLang="en-US" dirty="0"/>
              <a:t>데이터 분석 프로젝트의 목표 설정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분석할 문제의 구체화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고객 이탈 예측</a:t>
            </a:r>
            <a:r>
              <a:rPr lang="en-US" altLang="ko-KR" dirty="0"/>
              <a:t>, </a:t>
            </a:r>
            <a:r>
              <a:rPr lang="ko-KR" altLang="en-US" dirty="0"/>
              <a:t>매출 예측 등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문제 정의 시 고려할 사항들 </a:t>
            </a:r>
            <a:r>
              <a:rPr lang="en-US" altLang="ko-KR" dirty="0"/>
              <a:t>(</a:t>
            </a:r>
            <a:r>
              <a:rPr lang="ko-KR" altLang="en-US" dirty="0"/>
              <a:t>비즈니스 목표</a:t>
            </a:r>
            <a:r>
              <a:rPr lang="en-US" altLang="ko-KR" dirty="0"/>
              <a:t>, </a:t>
            </a:r>
            <a:r>
              <a:rPr lang="ko-KR" altLang="en-US" dirty="0"/>
              <a:t>기대 효과</a:t>
            </a:r>
            <a:r>
              <a:rPr lang="en-US" altLang="ko-KR" dirty="0"/>
              <a:t>, </a:t>
            </a:r>
            <a:r>
              <a:rPr lang="ko-KR" altLang="en-US" dirty="0"/>
              <a:t>성공 지표 등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데이터 정의 </a:t>
            </a:r>
            <a:endParaRPr lang="en-US" altLang="ko-KR" dirty="0"/>
          </a:p>
          <a:p>
            <a:pPr lvl="1"/>
            <a:r>
              <a:rPr lang="ko-KR" altLang="en-US" dirty="0"/>
              <a:t>문제 해결을 위해 필요한 데이터의 종류와 형태 파악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데이터의 특징 정의</a:t>
            </a:r>
            <a:r>
              <a:rPr lang="en-US" altLang="ko-KR" dirty="0"/>
              <a:t>: </a:t>
            </a:r>
            <a:r>
              <a:rPr lang="ko-KR" altLang="en-US" dirty="0"/>
              <a:t>독립변수</a:t>
            </a:r>
            <a:r>
              <a:rPr lang="en-US" altLang="ko-KR" dirty="0"/>
              <a:t>(</a:t>
            </a:r>
            <a:r>
              <a:rPr lang="ko-KR" altLang="en-US" dirty="0"/>
              <a:t>피처</a:t>
            </a:r>
            <a:r>
              <a:rPr lang="en-US" altLang="ko-KR" dirty="0"/>
              <a:t>)</a:t>
            </a:r>
            <a:r>
              <a:rPr lang="ko-KR" altLang="en-US" dirty="0"/>
              <a:t>와 종속변수</a:t>
            </a:r>
            <a:r>
              <a:rPr lang="en-US" altLang="ko-KR" dirty="0"/>
              <a:t>(</a:t>
            </a:r>
            <a:r>
              <a:rPr lang="ko-KR" altLang="en-US" dirty="0"/>
              <a:t>타겟 변수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실제 프로젝트에서 사용될 데이터 세트 소개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Kaggle, </a:t>
            </a:r>
            <a:r>
              <a:rPr lang="ko-KR" altLang="en-US" dirty="0"/>
              <a:t>공개 데이터 등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81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38A6D-EB33-D991-DF3B-51B438FC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수집 및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94F46-9FDF-9180-BA20-706B2CB2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수집 방법 </a:t>
            </a:r>
            <a:endParaRPr lang="en-US" altLang="ko-KR" dirty="0"/>
          </a:p>
          <a:p>
            <a:pPr lvl="1"/>
            <a:r>
              <a:rPr lang="ko-KR" altLang="en-US" dirty="0"/>
              <a:t>데이터 소스 소개 </a:t>
            </a:r>
            <a:r>
              <a:rPr lang="en-US" altLang="ko-KR" dirty="0"/>
              <a:t>(</a:t>
            </a:r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, API </a:t>
            </a:r>
            <a:r>
              <a:rPr lang="ko-KR" altLang="en-US" dirty="0"/>
              <a:t>등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데이터를 수집하는 데 사용되는 도구와 기술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Pandas, SQL, API </a:t>
            </a:r>
            <a:r>
              <a:rPr lang="ko-KR" altLang="en-US" dirty="0"/>
              <a:t>활용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데이터 탐색 </a:t>
            </a:r>
            <a:r>
              <a:rPr lang="en-US" altLang="ko-KR" dirty="0"/>
              <a:t>(EDA, Exploratory Data Analysis) </a:t>
            </a:r>
          </a:p>
          <a:p>
            <a:pPr lvl="1"/>
            <a:r>
              <a:rPr lang="ko-KR" altLang="en-US" dirty="0"/>
              <a:t>데이터의 기초 통계량 확인 </a:t>
            </a:r>
            <a:r>
              <a:rPr lang="en-US" altLang="ko-KR" dirty="0"/>
              <a:t>(</a:t>
            </a:r>
            <a:r>
              <a:rPr lang="ko-KR" altLang="en-US" dirty="0"/>
              <a:t>최대값</a:t>
            </a:r>
            <a:r>
              <a:rPr lang="en-US" altLang="ko-KR" dirty="0"/>
              <a:t>, </a:t>
            </a:r>
            <a:r>
              <a:rPr lang="ko-KR" altLang="en-US" dirty="0"/>
              <a:t>최소값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분산 등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 err="1"/>
              <a:t>결측치와</a:t>
            </a:r>
            <a:r>
              <a:rPr lang="ko-KR" altLang="en-US" dirty="0"/>
              <a:t> 이상치 탐색</a:t>
            </a:r>
            <a:r>
              <a:rPr lang="en-US" altLang="ko-KR" dirty="0"/>
              <a:t>.</a:t>
            </a:r>
            <a:r>
              <a:rPr lang="ko-KR" altLang="en-US" dirty="0"/>
              <a:t>각 변수 간의 상관관계 분석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데이터 제공 사이트</a:t>
            </a:r>
            <a:endParaRPr lang="en-US" altLang="ko-KR" dirty="0"/>
          </a:p>
          <a:p>
            <a:pPr lvl="1"/>
            <a:r>
              <a:rPr lang="ko-KR" altLang="en-US" dirty="0" err="1"/>
              <a:t>공공데이터포털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https://www.data.go.kr</a:t>
            </a:r>
            <a:endParaRPr lang="en-US" altLang="ko-KR" dirty="0"/>
          </a:p>
          <a:p>
            <a:pPr lvl="1"/>
            <a:r>
              <a:rPr lang="ko-KR" altLang="en-US" dirty="0" err="1"/>
              <a:t>서울열린데이터광장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https://data.seoul.go.kr</a:t>
            </a:r>
            <a:endParaRPr lang="en-US" altLang="ko-KR" dirty="0"/>
          </a:p>
          <a:p>
            <a:pPr lvl="1"/>
            <a:r>
              <a:rPr lang="ko-KR" altLang="en-US" dirty="0" err="1"/>
              <a:t>국가통계포털</a:t>
            </a:r>
            <a:r>
              <a:rPr lang="ko-KR" altLang="en-US" dirty="0"/>
              <a:t> </a:t>
            </a:r>
            <a:r>
              <a:rPr lang="en-US" altLang="ko-KR" dirty="0">
                <a:hlinkClick r:id="rId4"/>
              </a:rPr>
              <a:t>https://kosis.kr</a:t>
            </a:r>
            <a:endParaRPr lang="en-US" altLang="ko-KR" dirty="0"/>
          </a:p>
          <a:p>
            <a:pPr lvl="1"/>
            <a:r>
              <a:rPr lang="ko-KR" altLang="en-US" dirty="0"/>
              <a:t>통합데이터지도 </a:t>
            </a:r>
            <a:r>
              <a:rPr lang="en-US" altLang="ko-KR" dirty="0">
                <a:hlinkClick r:id="rId5"/>
              </a:rPr>
              <a:t>https://www.bigdata-map.kr</a:t>
            </a:r>
            <a:endParaRPr lang="en-US" altLang="ko-KR" dirty="0"/>
          </a:p>
          <a:p>
            <a:pPr lvl="1"/>
            <a:r>
              <a:rPr lang="en-US" altLang="ko-KR" dirty="0"/>
              <a:t>AI Hub </a:t>
            </a:r>
            <a:r>
              <a:rPr lang="ko-KR" altLang="en-US" dirty="0" err="1"/>
              <a:t>인공지능학습을위해수집한데이터</a:t>
            </a:r>
            <a:r>
              <a:rPr lang="ko-KR" altLang="en-US" dirty="0"/>
              <a:t> </a:t>
            </a:r>
            <a:r>
              <a:rPr lang="en-US" altLang="ko-KR" dirty="0">
                <a:hlinkClick r:id="rId6"/>
              </a:rPr>
              <a:t>https://aihub.or.kr</a:t>
            </a:r>
            <a:endParaRPr lang="en-US" altLang="ko-KR" dirty="0"/>
          </a:p>
          <a:p>
            <a:pPr lvl="1"/>
            <a:r>
              <a:rPr lang="ko-KR" altLang="en-US" dirty="0" err="1"/>
              <a:t>기상자료개방포털</a:t>
            </a:r>
            <a:r>
              <a:rPr lang="ko-KR" altLang="en-US" dirty="0"/>
              <a:t> </a:t>
            </a:r>
            <a:r>
              <a:rPr lang="en-US" altLang="ko-KR" dirty="0">
                <a:hlinkClick r:id="rId7"/>
              </a:rPr>
              <a:t>https://data.kma.go.kr</a:t>
            </a:r>
            <a:endParaRPr lang="en-US" altLang="ko-KR" dirty="0"/>
          </a:p>
          <a:p>
            <a:pPr lvl="1"/>
            <a:r>
              <a:rPr lang="ko-KR" altLang="en-US" dirty="0" err="1"/>
              <a:t>캐글</a:t>
            </a:r>
            <a:r>
              <a:rPr lang="ko-KR" altLang="en-US" dirty="0"/>
              <a:t> </a:t>
            </a:r>
            <a:r>
              <a:rPr lang="en-US" altLang="ko-KR" dirty="0">
                <a:hlinkClick r:id="rId8"/>
              </a:rPr>
              <a:t>https://www.kaggle.com</a:t>
            </a:r>
            <a:endParaRPr lang="en-US" altLang="ko-KR" dirty="0"/>
          </a:p>
          <a:p>
            <a:pPr lvl="1"/>
            <a:r>
              <a:rPr lang="ko-KR" altLang="en-US" dirty="0" err="1"/>
              <a:t>데이콘</a:t>
            </a:r>
            <a:r>
              <a:rPr lang="ko-KR" altLang="en-US" dirty="0"/>
              <a:t> </a:t>
            </a:r>
            <a:r>
              <a:rPr lang="en-US" altLang="ko-KR" dirty="0">
                <a:hlinkClick r:id="rId9"/>
              </a:rPr>
              <a:t>https://www.dacon.io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2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4E259-A273-32E3-F9A0-F7111F6C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확보 </a:t>
            </a:r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7D80CD-DD54-DCD0-CA5C-BC34CC34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서울시 공공자전거 대여 이력 데이터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서울열린데이터광장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서울시 자전거 대여소의 위치 및 대여 현황 데이터를 다운로드하기.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기온별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일일 강수량 데이터 확보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기상자료개방포털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2023년 서울 지역의 기온 및 강수량 데이터를 확보하기.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한국 인구 통계 데이터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국가통계포털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(KOSIS)</a:t>
            </a: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연령대별 한국 인구 통계 데이터를 연도별로 검색하여 다운로드하기.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Titanic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데이터셋 다운로드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유명한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Titanic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생존자 예측 데이터셋을 다운로드하고 기본 내용을 파악하기.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코로나19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확진자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 확보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공공데이터포털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국내 코로나19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확진자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일별 데이터를 확보하기.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서울시 공공 와이파이 설치 위치 데이터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서울열린데이터광장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서울시 공공 와이파이 설치 위치 데이터를 다운로드하기.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이미지 분류용 데이터셋 다운로드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AI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간단한 이미지 분류를 위한 데이터셋을 찾아서 다운로드하기.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서울시 대기 오염 측정 데이터 확보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서울열린데이터광장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서울시 대기오염 측정 데이터 다운로드하기.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데이콘에서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제공하는 기초 데이터 분석 대회 데이터 다운로드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기초 데이터 분석 대회에서 사용된 데이터를 다운로드하고 탐색하기.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도로 교통사고 현황 데이터 확보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공공데이터포털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도로 교통사고 발생 현황 데이터를 다운로드하고 기본 분석하기.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49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4E259-A273-32E3-F9A0-F7111F6C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확보 </a:t>
            </a:r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7D80CD-DD54-DCD0-CA5C-BC34CC34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지역별 소득 및 소비 패턴 데이터 확보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국가통계포털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(KOSIS)</a:t>
            </a: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지역별 소득과 소비 패턴 데이터를 다운로드하고 분석하기.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서울시 공공자전거 대여소별 이용 패턴 분석 데이터 확보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서울열린데이터광장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서울시 자전거 대여소별 이용 패턴 데이터를 다운로드하고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결측치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처리 및 분석하기.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기상자료개방포털에서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온도 및 강수량 데이터를 결합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기상자료개방포털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온도와 강수량 데이터를 결합하고 연도별 변화를 분석하기.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데이터셋 다운로드 및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전처리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집값 예측 데이터셋을 다운로드하고,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결측치를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처리하여 분석 준비하기.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서울시 대중교통 이용 데이터와 인구 데이터 결합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서울열린데이터광장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국가통계포털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(KOSIS)</a:t>
            </a: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서울시 대중교통 이용 데이터와 인구 데이터를 결합하여 분석하기.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음성 인식 학습용 데이터셋 다운로드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AI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음성 인식 데이터셋을 다운로드하고,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전처리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작업을 수행하기.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대회 데이터로 EDA(탐색적 데이터 분석) 수행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주어진 대회 데이터를 다운로드하고, 탐색적 데이터 분석을 수행하기.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공공데이터포털에서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전국 병원 위치 데이터 확보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공공데이터포털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전국 병원 위치 데이터를 확보하고, 병원 분포를 분석하기.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기상자료개방포털의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기상 데이터와 교통사고 데이터를 결합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기상자료개방포털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공공데이터포털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기상 조건과 교통사고 데이터의 관계를 분석하기 위해 두 데이터를 결합.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데이터셋 다운로드 및 시계열 분석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시계열 데이터셋을 다운로드하고, 기본적인 시계열 분석을 수행하기.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73B62-FAD0-9E81-0EC5-78355FC9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확보 </a:t>
            </a:r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FC6EE-929F-A4E8-583E-F7DFC780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서울시 인구 데이터와 대기 오염 데이터를 결합하여 분석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서울열린데이터광장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국가통계포털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(KOSIS)</a:t>
            </a: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서울시 인구와 대기 오염 데이터를 결합하여 인구 밀도와 대기 오염의 관계 분석.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자연어 처리 데이터셋 다운로드 및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전처리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AI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자연어 처리(NLP) 데이터셋을 다운로드하고, 텍스트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전처리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분석 준비하기.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기상 데이터와 농업 생산량 데이터를 결합하여 분석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기상자료개방포털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공공데이터포털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기상 데이터와 농업 생산량 데이터를 결합하여 날씨가 농업에 미치는 영향 분석.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대회 데이터로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모델 구축 및 평가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제공된 대회 데이터를 사용해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모델을 구축하고 평가하기.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심층 학습(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데이터셋 다운로드 및 적용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심층 학습에 사용될 대규모 이미지 데이터를 다운로드하고 모델 학습 준비하기.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서울시 교통량 데이터와 미세먼지 데이터 결합 분석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서울열린데이터광장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국가통계포털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(KOSIS)</a:t>
            </a: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교통량 데이터와 미세먼지 데이터를 결합하여 교통이 미세먼지에 미치는 영향 분석.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이미지 인식 데이터셋을 사용해 딥러닝 모델 구축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AI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이미지 인식 데이터를 사용해 딥러닝 모델을 구축하고, 결과 분석.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기상자료와 에너지 소비 데이터를 결합하여 분석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기상자료개방포털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공공데이터포털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기상 데이터와 에너지 소비 데이터를 결합해 기후가 에너지 소비에 미치는 영향 분석.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제공된 Big Data 분석 대회 데이터 활용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빅데이터 분석 대회 데이터를 다운로드하고, 빅데이터 처리 기법 적용.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공공데이터포털에서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다양한 소스의 데이터를 결합하여 종합 분석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공공데이터포털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다양한 공공 데이터를 결합하여 종합적인 사회 현상 분석 (예: 교통사고와 공기질의 관계).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33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0A46A-4F88-CFC2-1F17-68015413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프로세스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15778A-5ABD-C981-46A4-0A65C185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02" y="816413"/>
            <a:ext cx="9183316" cy="51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48493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99</TotalTime>
  <Words>970</Words>
  <Application>Microsoft Office PowerPoint</Application>
  <PresentationFormat>와이드스크린</PresentationFormat>
  <Paragraphs>125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Arial</vt:lpstr>
      <vt:lpstr>Wingdings</vt:lpstr>
      <vt:lpstr>바인드소프트</vt:lpstr>
      <vt:lpstr>스마트시티 환경 인공지능 솔루션</vt:lpstr>
      <vt:lpstr>데이터 수집</vt:lpstr>
      <vt:lpstr>데이터 분석 프로세스</vt:lpstr>
      <vt:lpstr>1. 문제 정의 및 데이터 정의 </vt:lpstr>
      <vt:lpstr>2. 데이터 수집 및 탐색</vt:lpstr>
      <vt:lpstr>데이터 확보 [실습]</vt:lpstr>
      <vt:lpstr>데이터 확보 [실습]</vt:lpstr>
      <vt:lpstr>데이터 확보 [실습]</vt:lpstr>
      <vt:lpstr>데이터 분석 프로세스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Sugil Choi</dc:creator>
  <cp:lastModifiedBy>Sugil Choi</cp:lastModifiedBy>
  <cp:revision>4</cp:revision>
  <dcterms:created xsi:type="dcterms:W3CDTF">2024-08-29T01:37:42Z</dcterms:created>
  <dcterms:modified xsi:type="dcterms:W3CDTF">2024-08-29T06:35:22Z</dcterms:modified>
</cp:coreProperties>
</file>