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63" r:id="rId24"/>
    <p:sldId id="286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40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15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254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3454354354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숫자와</a:t>
            </a:r>
            <a:r>
              <a:rPr lang="en-US" altLang="ko-KR" dirty="0"/>
              <a:t> </a:t>
            </a:r>
            <a:r>
              <a:rPr lang="ko-KR" altLang="en-US" dirty="0"/>
              <a:t>문자열의 다양한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format() </a:t>
            </a:r>
            <a:r>
              <a:rPr lang="ko-KR" altLang="en-US" dirty="0"/>
              <a:t>함수의 다양한 기능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예시 </a:t>
            </a:r>
            <a:r>
              <a:rPr lang="en-US" altLang="ko-KR" dirty="0" smtClean="0">
                <a:solidFill>
                  <a:srgbClr val="C00000"/>
                </a:solidFill>
              </a:rPr>
              <a:t>- </a:t>
            </a:r>
            <a:r>
              <a:rPr lang="ko-KR" altLang="en-US" dirty="0" smtClean="0">
                <a:solidFill>
                  <a:srgbClr val="C00000"/>
                </a:solidFill>
              </a:rPr>
              <a:t>기호 붙여 출력하기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lvl="2">
              <a:lnSpc>
                <a:spcPct val="150000"/>
              </a:lnSpc>
            </a:pP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{:+</a:t>
            </a:r>
            <a:r>
              <a:rPr lang="en-US" altLang="ko-KR" dirty="0"/>
              <a:t>d} </a:t>
            </a:r>
            <a:r>
              <a:rPr lang="ko-KR" altLang="en-US" dirty="0"/>
              <a:t>앞에 </a:t>
            </a:r>
            <a:r>
              <a:rPr lang="en-US" altLang="ko-KR" dirty="0"/>
              <a:t>+ </a:t>
            </a:r>
            <a:r>
              <a:rPr lang="ko-KR" altLang="en-US" dirty="0"/>
              <a:t>기호 추가하면 양수의 경우 </a:t>
            </a:r>
            <a:r>
              <a:rPr lang="en-US" altLang="ko-KR" dirty="0"/>
              <a:t>+ </a:t>
            </a:r>
            <a:r>
              <a:rPr lang="ko-KR" altLang="en-US" dirty="0"/>
              <a:t>붙여줌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{: d</a:t>
            </a:r>
            <a:r>
              <a:rPr lang="en-US" altLang="ko-KR" dirty="0" smtClean="0"/>
              <a:t>}</a:t>
            </a:r>
            <a:r>
              <a:rPr lang="ko-KR" altLang="en-US" dirty="0" smtClean="0"/>
              <a:t>처럼 </a:t>
            </a:r>
            <a:r>
              <a:rPr lang="ko-KR" altLang="en-US" dirty="0"/>
              <a:t>앞에 </a:t>
            </a:r>
            <a:r>
              <a:rPr lang="ko-KR" altLang="en-US" dirty="0" smtClean="0"/>
              <a:t>공백두면 </a:t>
            </a:r>
            <a:r>
              <a:rPr lang="ko-KR" altLang="en-US" dirty="0"/>
              <a:t>양수의 경우 기호 위치를 공백으로 비워줌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990" y="1750117"/>
            <a:ext cx="6324016" cy="3073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49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format() </a:t>
            </a:r>
            <a:r>
              <a:rPr lang="ko-KR" altLang="en-US" dirty="0"/>
              <a:t>함수의 다양한 기능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altLang="ko-KR" dirty="0"/>
          </a:p>
          <a:p>
            <a:pPr lvl="1"/>
            <a:r>
              <a:rPr lang="ko-KR" altLang="en-US" dirty="0" smtClean="0">
                <a:solidFill>
                  <a:srgbClr val="C00000"/>
                </a:solidFill>
              </a:rPr>
              <a:t>예시 </a:t>
            </a:r>
            <a:r>
              <a:rPr lang="en-US" altLang="ko-KR" dirty="0" smtClean="0">
                <a:solidFill>
                  <a:srgbClr val="C00000"/>
                </a:solidFill>
              </a:rPr>
              <a:t>- </a:t>
            </a:r>
            <a:r>
              <a:rPr lang="ko-KR" altLang="en-US" dirty="0" smtClean="0">
                <a:solidFill>
                  <a:srgbClr val="C00000"/>
                </a:solidFill>
              </a:rPr>
              <a:t>조합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389" y="1956661"/>
            <a:ext cx="6356567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203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format() </a:t>
            </a:r>
            <a:r>
              <a:rPr lang="ko-KR" altLang="en-US" dirty="0"/>
              <a:t>함수의 다양한 기능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부동 소수점 출력의 다양한 형태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예시 </a:t>
            </a:r>
            <a:r>
              <a:rPr lang="en-US" altLang="ko-KR" dirty="0" smtClean="0">
                <a:solidFill>
                  <a:srgbClr val="C00000"/>
                </a:solidFill>
              </a:rPr>
              <a:t>- float </a:t>
            </a:r>
            <a:r>
              <a:rPr lang="ko-KR" altLang="en-US" dirty="0" smtClean="0">
                <a:solidFill>
                  <a:srgbClr val="C00000"/>
                </a:solidFill>
              </a:rPr>
              <a:t>자료형 기본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16" y="2309174"/>
            <a:ext cx="6423094" cy="2946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375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format() </a:t>
            </a:r>
            <a:r>
              <a:rPr lang="ko-KR" altLang="en-US" dirty="0"/>
              <a:t>함수의 다양한 기능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>
                <a:solidFill>
                  <a:srgbClr val="C00000"/>
                </a:solidFill>
              </a:rPr>
              <a:t>예시 </a:t>
            </a:r>
            <a:r>
              <a:rPr lang="en-US" altLang="ko-KR" dirty="0" smtClean="0">
                <a:solidFill>
                  <a:srgbClr val="C00000"/>
                </a:solidFill>
              </a:rPr>
              <a:t>- </a:t>
            </a:r>
            <a:r>
              <a:rPr lang="ko-KR" altLang="en-US" dirty="0" smtClean="0">
                <a:solidFill>
                  <a:srgbClr val="C00000"/>
                </a:solidFill>
              </a:rPr>
              <a:t>소수점 아래 자릿수 지정하기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099" y="1650141"/>
            <a:ext cx="6524565" cy="2138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877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format() </a:t>
            </a:r>
            <a:r>
              <a:rPr lang="ko-KR" altLang="en-US" dirty="0"/>
              <a:t>함수의 다양한 기능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의미 없는 소수점 제거하기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예시 </a:t>
            </a:r>
            <a:r>
              <a:rPr lang="en-US" altLang="ko-KR" dirty="0" smtClean="0">
                <a:solidFill>
                  <a:srgbClr val="C00000"/>
                </a:solidFill>
              </a:rPr>
              <a:t>– { :g}</a:t>
            </a:r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15" y="2261202"/>
            <a:ext cx="6297949" cy="1358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181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대소문자 바꾸기 </a:t>
            </a:r>
            <a:r>
              <a:rPr lang="en-US" altLang="ko-KR" dirty="0" smtClean="0"/>
              <a:t>: upper()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lower()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upper()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문자의 알파벳을 대문자로 바꿈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lower()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문자의 알파벳을 소문자로 바꿈</a:t>
            </a:r>
            <a:endParaRPr lang="ko-KR" alt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45" y="3333941"/>
            <a:ext cx="7386810" cy="1224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45" y="4558232"/>
            <a:ext cx="7386810" cy="842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945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양옆의 공백 제거하기</a:t>
            </a:r>
            <a:r>
              <a:rPr lang="en-US" altLang="ko-KR" dirty="0" smtClean="0"/>
              <a:t>: strip()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strip()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문자열 양옆의 공백을 제거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lstrip()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왼쪽의 공백을 제거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rstrip()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오른쪽의 공백을 제거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28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smtClean="0"/>
              <a:t>양옆의 </a:t>
            </a:r>
            <a:r>
              <a:rPr lang="ko-KR" altLang="en-US" dirty="0"/>
              <a:t>공백 제거하기</a:t>
            </a:r>
            <a:r>
              <a:rPr lang="en-US" altLang="ko-KR" dirty="0"/>
              <a:t>: strip()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의도하지 않은 줄바꿈 등의 제거</a:t>
            </a:r>
            <a:endParaRPr lang="ko-KR" alt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064" y="1676856"/>
            <a:ext cx="7006849" cy="275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746" y="4712709"/>
            <a:ext cx="7006849" cy="133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074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문자열의 구성 파악하기 </a:t>
            </a:r>
            <a:r>
              <a:rPr lang="en-US" altLang="ko-KR" dirty="0" smtClean="0"/>
              <a:t>: isOO()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문자열이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소문자로만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알파벳으로만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혹은 숫자로만 구성되어 있는지 확인</a:t>
            </a:r>
            <a:endParaRPr lang="ko-KR" alt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542" y="2353369"/>
            <a:ext cx="6179231" cy="315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989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문자열의 구성 파악하기 </a:t>
            </a:r>
            <a:r>
              <a:rPr lang="en-US" altLang="ko-KR" dirty="0"/>
              <a:t>: isOO()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불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boolean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출력이 </a:t>
            </a:r>
            <a:r>
              <a:rPr lang="en-US" altLang="ko-KR" dirty="0" smtClean="0"/>
              <a:t>True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로 나오는 것</a:t>
            </a:r>
            <a:endParaRPr lang="ko-KR" alt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326" y="2300566"/>
            <a:ext cx="6877347" cy="1249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70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문자열의 </a:t>
            </a:r>
            <a:r>
              <a:rPr lang="en-US" altLang="ko-KR" b="1" dirty="0"/>
              <a:t>format() </a:t>
            </a:r>
            <a:r>
              <a:rPr lang="ko-KR" altLang="en-US" b="1" dirty="0" smtClean="0"/>
              <a:t>함수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 </a:t>
            </a:r>
            <a:r>
              <a:rPr lang="en-US" altLang="ko-KR" b="1" dirty="0"/>
              <a:t>format() </a:t>
            </a:r>
            <a:r>
              <a:rPr lang="ko-KR" altLang="en-US" b="1" dirty="0"/>
              <a:t>함수의 다양한 </a:t>
            </a:r>
            <a:r>
              <a:rPr lang="ko-KR" altLang="en-US" b="1" dirty="0" smtClean="0"/>
              <a:t>기능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/>
              <a:t>대소문자 바꾸기 </a:t>
            </a:r>
            <a:r>
              <a:rPr lang="en-US" altLang="ko-KR" b="1" dirty="0"/>
              <a:t>: upper()</a:t>
            </a:r>
            <a:r>
              <a:rPr lang="ko-KR" altLang="en-US" b="1" dirty="0"/>
              <a:t>와 </a:t>
            </a:r>
            <a:r>
              <a:rPr lang="en-US" altLang="ko-KR" b="1" dirty="0"/>
              <a:t>lower</a:t>
            </a:r>
            <a:r>
              <a:rPr lang="en-US" altLang="ko-KR" b="1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문자열 </a:t>
            </a:r>
            <a:r>
              <a:rPr lang="ko-KR" altLang="en-US" b="1" dirty="0" smtClean="0"/>
              <a:t>양 옆의 </a:t>
            </a:r>
            <a:r>
              <a:rPr lang="ko-KR" altLang="en-US" b="1" dirty="0"/>
              <a:t>공백 제거하기</a:t>
            </a:r>
            <a:r>
              <a:rPr lang="en-US" altLang="ko-KR" b="1" dirty="0"/>
              <a:t>: strip</a:t>
            </a:r>
            <a:r>
              <a:rPr lang="en-US" altLang="ko-KR" b="1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문자열의 구성 파악하기 </a:t>
            </a:r>
            <a:r>
              <a:rPr lang="en-US" altLang="ko-KR" b="1" dirty="0"/>
              <a:t>: isOO</a:t>
            </a:r>
            <a:r>
              <a:rPr lang="en-US" altLang="ko-KR" b="1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문자열 찾기</a:t>
            </a:r>
            <a:r>
              <a:rPr lang="en-US" altLang="ko-KR" b="1" dirty="0"/>
              <a:t>: find()</a:t>
            </a:r>
            <a:r>
              <a:rPr lang="ko-KR" altLang="en-US" b="1" dirty="0"/>
              <a:t>와 </a:t>
            </a:r>
            <a:r>
              <a:rPr lang="en-US" altLang="ko-KR" b="1" dirty="0"/>
              <a:t>rfind</a:t>
            </a:r>
            <a:r>
              <a:rPr lang="en-US" altLang="ko-KR" b="1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문자열 자르기 </a:t>
            </a:r>
            <a:r>
              <a:rPr lang="en-US" altLang="ko-KR" b="1" dirty="0"/>
              <a:t>: </a:t>
            </a:r>
            <a:r>
              <a:rPr lang="en-US" altLang="ko-KR" b="1" dirty="0" smtClean="0"/>
              <a:t>split</a:t>
            </a:r>
            <a:r>
              <a:rPr lang="en-US" altLang="ko-KR" b="1" dirty="0"/>
              <a:t>()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키워드로 정리하는 핵심 포인트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확인문</a:t>
            </a:r>
            <a:r>
              <a:rPr lang="ko-KR" altLang="en-US" b="1" dirty="0"/>
              <a:t>제</a:t>
            </a:r>
            <a:endParaRPr lang="en-US" altLang="ko-KR" b="1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199870" y="4561362"/>
            <a:ext cx="1589903" cy="1615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찾기</a:t>
            </a:r>
            <a:r>
              <a:rPr lang="en-US" altLang="ko-KR" dirty="0" smtClean="0"/>
              <a:t>: find()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rfind()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50885" y="1051943"/>
            <a:ext cx="7886700" cy="49849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find()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왼쪽부터 찾아서 처음 등장하는 위치 찾음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rfind()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오른쪽부터 찾아서 처음 등장하는 위치 찾음</a:t>
            </a:r>
            <a:endParaRPr lang="ko-KR" altLang="en-US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20" y="3064475"/>
            <a:ext cx="7197728" cy="1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20" y="4256562"/>
            <a:ext cx="7263331" cy="1073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1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문자열과 </a:t>
            </a:r>
            <a:r>
              <a:rPr lang="en-US" altLang="ko-KR" dirty="0" smtClean="0"/>
              <a:t>in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pic>
        <p:nvPicPr>
          <p:cNvPr id="563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10" y="2720075"/>
            <a:ext cx="7430984" cy="88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10" y="3753878"/>
            <a:ext cx="7467600" cy="900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1"/>
          <p:cNvSpPr txBox="1">
            <a:spLocks/>
          </p:cNvSpPr>
          <p:nvPr/>
        </p:nvSpPr>
        <p:spPr>
          <a:xfrm>
            <a:off x="550885" y="1051943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In </a:t>
            </a:r>
            <a:r>
              <a:rPr lang="ko-KR" altLang="en-US" dirty="0" smtClean="0">
                <a:solidFill>
                  <a:srgbClr val="C00000"/>
                </a:solidFill>
              </a:rPr>
              <a:t>연산자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문자열 내부에 어떤 문자열이 있는지 확인할 때 사용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결과는 </a:t>
            </a:r>
            <a:r>
              <a:rPr lang="en-US" altLang="ko-KR" dirty="0" smtClean="0"/>
              <a:t>True(</a:t>
            </a:r>
            <a:r>
              <a:rPr lang="ko-KR" altLang="en-US" dirty="0" smtClean="0"/>
              <a:t>맞다</a:t>
            </a:r>
            <a:r>
              <a:rPr lang="en-US" altLang="ko-KR" dirty="0" smtClean="0"/>
              <a:t>), False(</a:t>
            </a:r>
            <a:r>
              <a:rPr lang="ko-KR" altLang="en-US" dirty="0" smtClean="0"/>
              <a:t>아니다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401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자르기 </a:t>
            </a:r>
            <a:r>
              <a:rPr lang="en-US" altLang="ko-KR" dirty="0" smtClean="0"/>
              <a:t>: split()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split()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문자열을 특정한 문자로 자름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실행 결과는 리스트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(list)</a:t>
            </a:r>
            <a:r>
              <a:rPr lang="ko-KR" altLang="en-US" dirty="0" smtClean="0"/>
              <a:t>로 출력</a:t>
            </a:r>
            <a:endParaRPr lang="ko-KR" alt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927" y="2190562"/>
            <a:ext cx="6997295" cy="989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19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정리하는 핵심 포인트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b="1" dirty="0" smtClean="0">
                <a:solidFill>
                  <a:srgbClr val="C00000"/>
                </a:solidFill>
              </a:rPr>
              <a:t>format()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함수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숫자와 문자열을 다양한 형태로 출력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en-US" altLang="ko-KR" sz="1800" b="1" dirty="0" smtClean="0">
                <a:solidFill>
                  <a:srgbClr val="C00000"/>
                </a:solidFill>
              </a:rPr>
              <a:t>upper()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및 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lower()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함수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문자열의 알파벳을 대문자 혹은 소문자로 변경</a:t>
            </a:r>
            <a:endParaRPr lang="en-US" altLang="ko-KR" sz="1800" dirty="0" smtClean="0"/>
          </a:p>
          <a:p>
            <a:endParaRPr lang="en-US" altLang="ko-KR" sz="1800" b="1" dirty="0" smtClean="0">
              <a:solidFill>
                <a:srgbClr val="C00000"/>
              </a:solidFill>
            </a:endParaRPr>
          </a:p>
          <a:p>
            <a:r>
              <a:rPr lang="en-US" altLang="ko-KR" sz="1800" b="1" dirty="0" smtClean="0">
                <a:solidFill>
                  <a:srgbClr val="C00000"/>
                </a:solidFill>
              </a:rPr>
              <a:t>strip()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함수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문자열 양옆의 공백 제거</a:t>
            </a:r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en-US" altLang="ko-KR" sz="1800" b="1" dirty="0" smtClean="0">
                <a:solidFill>
                  <a:srgbClr val="C00000"/>
                </a:solidFill>
              </a:rPr>
              <a:t>find()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함수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문자열 내부에 특정 문자가 어디에 위치하는지 찾을 때 사용</a:t>
            </a:r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en-US" altLang="ko-KR" sz="1800" b="1" dirty="0" smtClean="0">
                <a:solidFill>
                  <a:srgbClr val="C00000"/>
                </a:solidFill>
              </a:rPr>
              <a:t>in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연산자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문자열 내부에 어떤 문자열이 있는지 확인할 때 사용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en-US" altLang="ko-KR" sz="1800" b="1" dirty="0" smtClean="0">
                <a:solidFill>
                  <a:srgbClr val="C00000"/>
                </a:solidFill>
              </a:rPr>
              <a:t>split()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함수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문자열을 특정한 문자로 자를 때 사용</a:t>
            </a:r>
            <a:endParaRPr lang="en-US" altLang="ko-KR" sz="1800" dirty="0" smtClean="0"/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확인문제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함수와 그 기능을 연결해 보세요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다음 코드의 빈칸을 채워서 실행결과처럼 출력해 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28" y="1678917"/>
            <a:ext cx="5942891" cy="150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28" y="4051312"/>
            <a:ext cx="6208569" cy="1599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611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키워드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en-US" altLang="ko-KR" dirty="0" smtClean="0"/>
              <a:t>format(), upper(), lower(), strip(), find(), in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, split()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포인트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ko-KR" altLang="en-US" dirty="0" smtClean="0"/>
              <a:t>함수는 영어로 </a:t>
            </a:r>
            <a:r>
              <a:rPr lang="en-US" altLang="ko-KR" dirty="0" smtClean="0"/>
              <a:t>function,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사람 또는 사물의 기능이라는 뜻을 가진 단어와 동음이의어다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지금까지 살펴본 숫자나 문자열과 같은 자료도 컴퓨터에서는 하나의 사물처럼 취급되기에 내부적으로 여러 기능을 가지고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문자열 뒤에 마침표 입력해 보면 자동 완성 기능으로 다양한 자체 기능들이 제시됨</a:t>
            </a:r>
            <a:endParaRPr lang="ko-KR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94" y="2180981"/>
            <a:ext cx="4796001" cy="2250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727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문자열의 </a:t>
            </a:r>
            <a:r>
              <a:rPr lang="en-US" altLang="ko-KR" dirty="0" smtClean="0"/>
              <a:t>format()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format() </a:t>
            </a:r>
            <a:r>
              <a:rPr lang="ko-KR" altLang="en-US" dirty="0" smtClean="0">
                <a:solidFill>
                  <a:srgbClr val="C00000"/>
                </a:solidFill>
              </a:rPr>
              <a:t>함수로 숫자를 문자열로 변환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중괄호 포함한 문자열 뒤에 마침표 찍고 </a:t>
            </a:r>
            <a:r>
              <a:rPr lang="en-US" altLang="ko-KR" dirty="0" smtClean="0"/>
              <a:t>format()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중괄호 개수와 </a:t>
            </a:r>
            <a:r>
              <a:rPr lang="en-US" altLang="ko-KR" dirty="0" smtClean="0"/>
              <a:t>format </a:t>
            </a:r>
            <a:r>
              <a:rPr lang="ko-KR" altLang="en-US" dirty="0" smtClean="0"/>
              <a:t>함수 안 매개변수의 개수는 반드시 같아야 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문자열의 중괄호 기호가 </a:t>
            </a:r>
            <a:r>
              <a:rPr lang="en-US" altLang="ko-KR" dirty="0" smtClean="0"/>
              <a:t>format() </a:t>
            </a:r>
            <a:r>
              <a:rPr lang="ko-KR" altLang="en-US" dirty="0" smtClean="0"/>
              <a:t>함수 괄호 안의 매개변수로 차례로 대치되면서 숫자가 문자열이 됨</a:t>
            </a:r>
            <a:endParaRPr lang="en-US" altLang="ko-KR" dirty="0" smtClean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765" y="3534032"/>
            <a:ext cx="7291820" cy="1310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348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문자열의 </a:t>
            </a:r>
            <a:r>
              <a:rPr lang="en-US" altLang="ko-KR" dirty="0"/>
              <a:t>format() </a:t>
            </a:r>
            <a:r>
              <a:rPr lang="ko-KR" altLang="en-US" dirty="0"/>
              <a:t>함수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>
                <a:solidFill>
                  <a:srgbClr val="C00000"/>
                </a:solidFill>
              </a:rPr>
              <a:t>예시 </a:t>
            </a:r>
            <a:r>
              <a:rPr lang="en-US" altLang="ko-KR" dirty="0" smtClean="0">
                <a:solidFill>
                  <a:srgbClr val="C00000"/>
                </a:solidFill>
              </a:rPr>
              <a:t>– format() </a:t>
            </a:r>
            <a:r>
              <a:rPr lang="ko-KR" altLang="en-US" dirty="0" smtClean="0">
                <a:solidFill>
                  <a:srgbClr val="C00000"/>
                </a:solidFill>
              </a:rPr>
              <a:t>함수로 숫자를 문자열로 변환하기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71" y="1586172"/>
            <a:ext cx="7173104" cy="2049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760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241059" y="4563762"/>
            <a:ext cx="1433384" cy="1606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문자열의 </a:t>
            </a:r>
            <a:r>
              <a:rPr lang="en-US" altLang="ko-KR" dirty="0"/>
              <a:t>format() </a:t>
            </a:r>
            <a:r>
              <a:rPr lang="ko-KR" altLang="en-US" dirty="0"/>
              <a:t>함수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1">
              <a:lnSpc>
                <a:spcPct val="150000"/>
              </a:lnSpc>
            </a:pPr>
            <a:r>
              <a:rPr lang="ko-KR" altLang="en-US" sz="3200" dirty="0" smtClean="0">
                <a:solidFill>
                  <a:srgbClr val="C00000"/>
                </a:solidFill>
              </a:rPr>
              <a:t>예시 </a:t>
            </a:r>
            <a:r>
              <a:rPr lang="en-US" altLang="ko-KR" sz="3200" dirty="0" smtClean="0">
                <a:solidFill>
                  <a:srgbClr val="C00000"/>
                </a:solidFill>
              </a:rPr>
              <a:t>– format() </a:t>
            </a:r>
            <a:r>
              <a:rPr lang="ko-KR" altLang="en-US" sz="3200" dirty="0" smtClean="0">
                <a:solidFill>
                  <a:srgbClr val="C00000"/>
                </a:solidFill>
              </a:rPr>
              <a:t>함수의 다양한 형태</a:t>
            </a:r>
            <a:endParaRPr lang="en-US" altLang="ko-KR" sz="3200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2900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2900" dirty="0" smtClean="0">
              <a:solidFill>
                <a:srgbClr val="C0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ko-KR" sz="2900" dirty="0" err="1" smtClean="0"/>
              <a:t>format_a</a:t>
            </a:r>
            <a:r>
              <a:rPr lang="en-US" altLang="ko-KR" sz="2900" dirty="0" smtClean="0"/>
              <a:t> </a:t>
            </a:r>
            <a:r>
              <a:rPr lang="en-US" altLang="ko-KR" sz="2900" dirty="0"/>
              <a:t>: </a:t>
            </a:r>
            <a:r>
              <a:rPr lang="ko-KR" altLang="en-US" sz="2900" dirty="0"/>
              <a:t>중괄호 옆에 다른 문자열 넣음</a:t>
            </a:r>
            <a:endParaRPr lang="en-US" altLang="ko-KR" sz="2900" dirty="0"/>
          </a:p>
          <a:p>
            <a:pPr lvl="2">
              <a:lnSpc>
                <a:spcPct val="150000"/>
              </a:lnSpc>
            </a:pPr>
            <a:r>
              <a:rPr lang="en-US" altLang="ko-KR" sz="2900" dirty="0" err="1"/>
              <a:t>format_b</a:t>
            </a:r>
            <a:r>
              <a:rPr lang="en-US" altLang="ko-KR" sz="2900" dirty="0"/>
              <a:t> : </a:t>
            </a:r>
            <a:r>
              <a:rPr lang="ko-KR" altLang="en-US" sz="2900" dirty="0"/>
              <a:t>중괄호 앞뒤로 다른 문자열 넣음</a:t>
            </a:r>
            <a:endParaRPr lang="en-US" altLang="ko-KR" sz="2900" dirty="0"/>
          </a:p>
          <a:p>
            <a:pPr lvl="2">
              <a:lnSpc>
                <a:spcPct val="150000"/>
              </a:lnSpc>
            </a:pPr>
            <a:r>
              <a:rPr lang="en-US" altLang="ko-KR" sz="2900" dirty="0" err="1"/>
              <a:t>format_c</a:t>
            </a:r>
            <a:r>
              <a:rPr lang="en-US" altLang="ko-KR" sz="2900" dirty="0"/>
              <a:t> : </a:t>
            </a:r>
            <a:r>
              <a:rPr lang="ko-KR" altLang="en-US" sz="2900" dirty="0"/>
              <a:t>매개변수 여러 개 </a:t>
            </a:r>
            <a:r>
              <a:rPr lang="ko-KR" altLang="en-US" sz="2900" dirty="0" smtClean="0"/>
              <a:t>넣음</a:t>
            </a:r>
            <a:endParaRPr lang="en-US" altLang="ko-KR" sz="2900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622" y="1752712"/>
            <a:ext cx="5781059" cy="3094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034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문자열의 </a:t>
            </a:r>
            <a:r>
              <a:rPr lang="en-US" altLang="ko-KR" dirty="0"/>
              <a:t>format() </a:t>
            </a:r>
            <a:r>
              <a:rPr lang="ko-KR" altLang="en-US" dirty="0"/>
              <a:t>함수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IndexError </a:t>
            </a:r>
            <a:r>
              <a:rPr lang="ko-KR" altLang="en-US" dirty="0" smtClean="0">
                <a:solidFill>
                  <a:srgbClr val="C00000"/>
                </a:solidFill>
              </a:rPr>
              <a:t>예외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중괄호 기호의 개수가 </a:t>
            </a:r>
            <a:r>
              <a:rPr lang="en-US" altLang="ko-KR" dirty="0" smtClean="0"/>
              <a:t>format() </a:t>
            </a:r>
            <a:r>
              <a:rPr lang="ko-KR" altLang="en-US" dirty="0" smtClean="0"/>
              <a:t>함수의 매개변수 개수보다 많은 경우</a:t>
            </a:r>
            <a:endParaRPr lang="en-US" altLang="ko-KR" dirty="0" smtClean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436" y="2234728"/>
            <a:ext cx="7004786" cy="2254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383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format() </a:t>
            </a:r>
            <a:r>
              <a:rPr lang="ko-KR" altLang="en-US" dirty="0" smtClean="0"/>
              <a:t>함수의 다양한 기능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0412" y="1043705"/>
            <a:ext cx="7886700" cy="49849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정수 출력의 다양한 형태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예시 </a:t>
            </a:r>
            <a:r>
              <a:rPr lang="en-US" altLang="ko-KR" dirty="0" smtClean="0">
                <a:solidFill>
                  <a:srgbClr val="C00000"/>
                </a:solidFill>
              </a:rPr>
              <a:t>- </a:t>
            </a:r>
            <a:r>
              <a:rPr lang="ko-KR" altLang="en-US" dirty="0" smtClean="0">
                <a:solidFill>
                  <a:srgbClr val="C00000"/>
                </a:solidFill>
              </a:rPr>
              <a:t>정수를 특정 칸에 출력하기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085971" y="2068084"/>
            <a:ext cx="6163327" cy="4167959"/>
            <a:chOff x="1061258" y="1862138"/>
            <a:chExt cx="6402223" cy="4133737"/>
          </a:xfrm>
        </p:grpSpPr>
        <p:pic>
          <p:nvPicPr>
            <p:cNvPr id="4505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374"/>
            <a:stretch/>
          </p:blipFill>
          <p:spPr bwMode="auto">
            <a:xfrm>
              <a:off x="1061258" y="1862138"/>
              <a:ext cx="4031893" cy="2728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5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258" y="4697227"/>
              <a:ext cx="6402223" cy="1298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41" t="40451"/>
          <a:stretch/>
        </p:blipFill>
        <p:spPr bwMode="auto">
          <a:xfrm>
            <a:off x="5295529" y="4494237"/>
            <a:ext cx="1827626" cy="1638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67416" y="2261579"/>
            <a:ext cx="3764692" cy="1560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 err="1">
                <a:solidFill>
                  <a:schemeClr val="accent5"/>
                </a:solidFill>
              </a:rPr>
              <a:t>output_a</a:t>
            </a:r>
            <a:r>
              <a:rPr lang="en-US" altLang="ko-KR" sz="1300" dirty="0">
                <a:solidFill>
                  <a:schemeClr val="accent5"/>
                </a:solidFill>
              </a:rPr>
              <a:t> </a:t>
            </a:r>
            <a:r>
              <a:rPr lang="en-US" altLang="ko-KR" sz="1300" dirty="0"/>
              <a:t>: {:d</a:t>
            </a:r>
            <a:r>
              <a:rPr lang="en-US" altLang="ko-KR" sz="1300" dirty="0" smtClean="0"/>
              <a:t>}</a:t>
            </a:r>
            <a:r>
              <a:rPr lang="ko-KR" altLang="en-US" sz="1300" dirty="0" smtClean="0"/>
              <a:t>를 사용하여 </a:t>
            </a:r>
            <a:r>
              <a:rPr lang="en-US" altLang="ko-KR" sz="1300" dirty="0" err="1"/>
              <a:t>int</a:t>
            </a:r>
            <a:r>
              <a:rPr lang="en-US" altLang="ko-KR" sz="1300" dirty="0"/>
              <a:t> </a:t>
            </a:r>
            <a:r>
              <a:rPr lang="ko-KR" altLang="en-US" sz="1300" dirty="0"/>
              <a:t>자료형 정수 출력한다는 것을 직접 지정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 err="1">
                <a:solidFill>
                  <a:schemeClr val="accent5"/>
                </a:solidFill>
              </a:rPr>
              <a:t>output_b</a:t>
            </a:r>
            <a:r>
              <a:rPr lang="en-US" altLang="ko-KR" sz="1300" dirty="0"/>
              <a:t>, </a:t>
            </a:r>
            <a:r>
              <a:rPr lang="en-US" altLang="ko-KR" sz="1300" dirty="0" err="1">
                <a:solidFill>
                  <a:schemeClr val="accent5"/>
                </a:solidFill>
              </a:rPr>
              <a:t>output_c</a:t>
            </a:r>
            <a:r>
              <a:rPr lang="en-US" altLang="ko-KR" sz="1300" dirty="0"/>
              <a:t> : </a:t>
            </a:r>
            <a:r>
              <a:rPr lang="ko-KR" altLang="en-US" sz="1300" dirty="0"/>
              <a:t>특정 칸에 맞춰서 숫자를 출력하는 형태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 err="1">
                <a:solidFill>
                  <a:schemeClr val="accent5"/>
                </a:solidFill>
              </a:rPr>
              <a:t>output_d</a:t>
            </a:r>
            <a:r>
              <a:rPr lang="en-US" altLang="ko-KR" sz="1300" dirty="0"/>
              <a:t>, </a:t>
            </a:r>
            <a:r>
              <a:rPr lang="en-US" altLang="ko-KR" sz="1300" dirty="0" err="1">
                <a:solidFill>
                  <a:schemeClr val="accent5"/>
                </a:solidFill>
              </a:rPr>
              <a:t>output_e</a:t>
            </a:r>
            <a:r>
              <a:rPr lang="en-US" altLang="ko-KR" sz="1300" dirty="0"/>
              <a:t> : </a:t>
            </a:r>
            <a:r>
              <a:rPr lang="ko-KR" altLang="en-US" sz="1300" dirty="0"/>
              <a:t>빈칸을 </a:t>
            </a:r>
            <a:r>
              <a:rPr lang="en-US" altLang="ko-KR" sz="1300" dirty="0"/>
              <a:t>0</a:t>
            </a:r>
            <a:r>
              <a:rPr lang="ko-KR" altLang="en-US" sz="1300" dirty="0"/>
              <a:t>으로 채우는 형태</a:t>
            </a:r>
            <a:endParaRPr lang="en-US" altLang="ko-KR" sz="13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4967416" y="2101423"/>
            <a:ext cx="2356022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63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581</TotalTime>
  <Words>604</Words>
  <Application>Microsoft Office PowerPoint</Application>
  <PresentationFormat>화면 슬라이드 쇼(4:3)</PresentationFormat>
  <Paragraphs>127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HY견고딕</vt:lpstr>
      <vt:lpstr>맑은 고딕</vt:lpstr>
      <vt:lpstr>Arial</vt:lpstr>
      <vt:lpstr>Wingdings</vt:lpstr>
      <vt:lpstr>바인드소프트</vt:lpstr>
      <vt:lpstr>숫자와 문자열의 다양한 기능</vt:lpstr>
      <vt:lpstr>목차</vt:lpstr>
      <vt:lpstr>시작하기 전에</vt:lpstr>
      <vt:lpstr>시작하기 전에</vt:lpstr>
      <vt:lpstr>문자열의 format() 함수</vt:lpstr>
      <vt:lpstr>문자열의 format() 함수</vt:lpstr>
      <vt:lpstr>문자열의 format() 함수</vt:lpstr>
      <vt:lpstr>문자열의 format() 함수</vt:lpstr>
      <vt:lpstr>format() 함수의 다양한 기능</vt:lpstr>
      <vt:lpstr>format() 함수의 다양한 기능</vt:lpstr>
      <vt:lpstr>format() 함수의 다양한 기능</vt:lpstr>
      <vt:lpstr>format() 함수의 다양한 기능</vt:lpstr>
      <vt:lpstr>format() 함수의 다양한 기능</vt:lpstr>
      <vt:lpstr>format() 함수의 다양한 기능</vt:lpstr>
      <vt:lpstr>대소문자 바꾸기 : upper()와 lower()</vt:lpstr>
      <vt:lpstr>문자열 양옆의 공백 제거하기: strip()</vt:lpstr>
      <vt:lpstr>문자열 양옆의 공백 제거하기: strip()</vt:lpstr>
      <vt:lpstr>문자열의 구성 파악하기 : isOO()</vt:lpstr>
      <vt:lpstr>문자열의 구성 파악하기 : isOO()</vt:lpstr>
      <vt:lpstr>문자열 찾기: find()와 rfind()</vt:lpstr>
      <vt:lpstr>문자열과 in 연산자</vt:lpstr>
      <vt:lpstr>문자열 자르기 : split()</vt:lpstr>
      <vt:lpstr>키워드로 정리하는 핵심 포인트</vt:lpstr>
      <vt:lpstr>확인문제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Sugil</cp:lastModifiedBy>
  <cp:revision>49</cp:revision>
  <dcterms:created xsi:type="dcterms:W3CDTF">2019-06-04T09:17:40Z</dcterms:created>
  <dcterms:modified xsi:type="dcterms:W3CDTF">2023-06-08T10:29:00Z</dcterms:modified>
</cp:coreProperties>
</file>