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2" r:id="rId3"/>
    <p:sldId id="275" r:id="rId4"/>
    <p:sldId id="257" r:id="rId5"/>
    <p:sldId id="258" r:id="rId6"/>
    <p:sldId id="259" r:id="rId7"/>
    <p:sldId id="260" r:id="rId8"/>
    <p:sldId id="261" r:id="rId9"/>
    <p:sldId id="262" r:id="rId10"/>
    <p:sldId id="276" r:id="rId11"/>
    <p:sldId id="263" r:id="rId12"/>
    <p:sldId id="264" r:id="rId13"/>
    <p:sldId id="265" r:id="rId14"/>
    <p:sldId id="273" r:id="rId15"/>
    <p:sldId id="277" r:id="rId16"/>
    <p:sldId id="269" r:id="rId17"/>
    <p:sldId id="292" r:id="rId18"/>
    <p:sldId id="27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60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269C3-C25E-41E8-815A-55A10694EC72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290A-1521-4E2C-B981-7952210E2E19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EE1D8-CF94-4B34-B47A-3155D616A20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16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EE1D8-CF94-4B34-B47A-3155D616A20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16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소단원 및 부제목</a:t>
            </a:r>
            <a:endParaRPr lang="en-US" altLang="ko-KR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6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67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96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 bwMode="white">
          <a:xfrm>
            <a:off x="0" y="830844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2041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chapter 01 </a:t>
            </a:r>
            <a:r>
              <a:rPr lang="ko-KR" altLang="en-US" b="1" dirty="0"/>
              <a:t>컴퓨터 비전과 영상의 이해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 C++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FD3E981-8ABC-9070-0CDF-D4BD28A1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OpenCV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96E9CE-2802-7840-29A6-E54F5E000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sz="2000" dirty="0"/>
              <a:t>영상의 구조와 표현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356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1.2.1 </a:t>
            </a:r>
            <a:r>
              <a:rPr lang="ko-KR" altLang="en-US" dirty="0"/>
              <a:t>영상의 획득과 표현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574675" y="1052513"/>
            <a:ext cx="8569325" cy="5329237"/>
          </a:xfrm>
        </p:spPr>
        <p:txBody>
          <a:bodyPr/>
          <a:lstStyle/>
          <a:p>
            <a:r>
              <a:rPr lang="ko-KR" altLang="en-US" dirty="0"/>
              <a:t>획득과정 </a:t>
            </a:r>
            <a:r>
              <a:rPr lang="en-US" altLang="ko-KR" dirty="0"/>
              <a:t>: </a:t>
            </a:r>
            <a:r>
              <a:rPr lang="ko-KR" altLang="en-US" dirty="0"/>
              <a:t>빛 </a:t>
            </a:r>
            <a:r>
              <a:rPr lang="en-US" altLang="ko-KR" dirty="0"/>
              <a:t>-&gt; </a:t>
            </a:r>
            <a:r>
              <a:rPr lang="ko-KR" altLang="en-US" dirty="0"/>
              <a:t>렌즈 </a:t>
            </a:r>
            <a:r>
              <a:rPr lang="en-US" altLang="ko-KR" dirty="0"/>
              <a:t>-&gt; </a:t>
            </a:r>
            <a:r>
              <a:rPr lang="ko-KR" altLang="en-US" dirty="0"/>
              <a:t>이미지 센서 </a:t>
            </a:r>
            <a:r>
              <a:rPr lang="en-US" altLang="ko-KR" dirty="0"/>
              <a:t>-&gt; ADC</a:t>
            </a:r>
            <a:r>
              <a:rPr lang="ko-KR" altLang="en-US" dirty="0"/>
              <a:t> </a:t>
            </a:r>
            <a:r>
              <a:rPr lang="en-US" altLang="ko-KR" dirty="0"/>
              <a:t>-&gt; ISP -&gt; </a:t>
            </a:r>
            <a:r>
              <a:rPr lang="ko-KR" altLang="en-US" dirty="0"/>
              <a:t>사진 파일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영상 </a:t>
            </a:r>
            <a:r>
              <a:rPr lang="en-US" altLang="ko-KR" dirty="0"/>
              <a:t>- </a:t>
            </a:r>
            <a:r>
              <a:rPr lang="ko-KR" altLang="en-US" dirty="0"/>
              <a:t>위치 값과 밝기 값을 가진 일정한 수의 </a:t>
            </a:r>
            <a:r>
              <a:rPr lang="ko-KR" altLang="en-US" dirty="0" err="1"/>
              <a:t>화소들의</a:t>
            </a:r>
            <a:r>
              <a:rPr lang="ko-KR" altLang="en-US" dirty="0"/>
              <a:t> 모임으로 정의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3939CD8-E310-A585-C3AB-6950DA65F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459805"/>
            <a:ext cx="4752528" cy="18414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47AE676-219B-B616-56A6-0E9EB2A67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566" y="4005064"/>
            <a:ext cx="3511759" cy="264654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DCF700E-34A9-E33B-64FE-891EB46BD1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1"/>
          <a:stretch/>
        </p:blipFill>
        <p:spPr bwMode="auto">
          <a:xfrm>
            <a:off x="1331640" y="3733332"/>
            <a:ext cx="3528392" cy="3168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1409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1.2.1 </a:t>
            </a:r>
            <a:r>
              <a:rPr lang="ko-KR" altLang="en-US" dirty="0"/>
              <a:t>양자화</a:t>
            </a:r>
            <a:r>
              <a:rPr lang="en-US" altLang="ko-KR" dirty="0"/>
              <a:t>,</a:t>
            </a:r>
            <a:r>
              <a:rPr lang="ko-KR" altLang="en-US" dirty="0"/>
              <a:t> 샘플링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574675" y="1052513"/>
            <a:ext cx="8569325" cy="5329237"/>
          </a:xfrm>
        </p:spPr>
        <p:txBody>
          <a:bodyPr/>
          <a:lstStyle/>
          <a:p>
            <a:r>
              <a:rPr lang="ko-KR" altLang="en-US" dirty="0"/>
              <a:t>양자화 </a:t>
            </a:r>
            <a:endParaRPr lang="en-US" altLang="ko-KR" dirty="0"/>
          </a:p>
          <a:p>
            <a:pPr lvl="1"/>
            <a:r>
              <a:rPr lang="ko-KR" altLang="en-US" dirty="0"/>
              <a:t>제한된 비트수로 </a:t>
            </a:r>
            <a:r>
              <a:rPr lang="ko-KR" altLang="en-US" dirty="0" err="1"/>
              <a:t>화소값을</a:t>
            </a:r>
            <a:r>
              <a:rPr lang="ko-KR" altLang="en-US" dirty="0"/>
              <a:t> 나타내려 밝기 값을 정수화 시키는 과정</a:t>
            </a:r>
          </a:p>
          <a:p>
            <a:r>
              <a:rPr lang="ko-KR" altLang="en-US" dirty="0"/>
              <a:t>샘플링 </a:t>
            </a:r>
            <a:endParaRPr lang="en-US" altLang="ko-KR" dirty="0"/>
          </a:p>
          <a:p>
            <a:pPr lvl="1"/>
            <a:r>
              <a:rPr lang="ko-KR" altLang="en-US" dirty="0"/>
              <a:t>무한한 연속된 값을 일정한 해상도에 따라 유한개의 </a:t>
            </a:r>
            <a:r>
              <a:rPr lang="ko-KR" altLang="en-US" dirty="0" err="1"/>
              <a:t>화소수만큼</a:t>
            </a:r>
            <a:r>
              <a:rPr lang="ko-KR" altLang="en-US" dirty="0"/>
              <a:t> 입력 값을 취하는 과정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212976"/>
            <a:ext cx="4910815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629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1.2.2 </a:t>
            </a:r>
            <a:r>
              <a:rPr lang="ko-KR" altLang="en-US" dirty="0" err="1"/>
              <a:t>그레이스케일</a:t>
            </a:r>
            <a:r>
              <a:rPr lang="ko-KR" altLang="en-US" dirty="0"/>
              <a:t> 영상과 컬러 영상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294967295"/>
          </p:nvPr>
        </p:nvSpPr>
        <p:spPr>
          <a:xfrm>
            <a:off x="574675" y="1052513"/>
            <a:ext cx="8569325" cy="5329237"/>
          </a:xfrm>
        </p:spPr>
        <p:txBody>
          <a:bodyPr/>
          <a:lstStyle/>
          <a:p>
            <a:r>
              <a:rPr lang="ko-KR" altLang="en-US" dirty="0" err="1"/>
              <a:t>그래이스케일</a:t>
            </a:r>
            <a:r>
              <a:rPr lang="ko-KR" altLang="en-US" dirty="0"/>
              <a:t> 영상 </a:t>
            </a:r>
            <a:r>
              <a:rPr lang="en-US" altLang="ko-KR" dirty="0"/>
              <a:t>(</a:t>
            </a:r>
            <a:r>
              <a:rPr lang="ko-KR" altLang="en-US" dirty="0"/>
              <a:t>흑백 영상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트루컬러</a:t>
            </a:r>
            <a:r>
              <a:rPr lang="ko-KR" altLang="en-US" dirty="0"/>
              <a:t> 영상</a:t>
            </a:r>
            <a:r>
              <a:rPr lang="en-US" altLang="ko-KR" dirty="0"/>
              <a:t>( </a:t>
            </a:r>
            <a:r>
              <a:rPr lang="ko-KR" altLang="en-US" dirty="0"/>
              <a:t>컬러영상</a:t>
            </a:r>
            <a:r>
              <a:rPr lang="en-US" altLang="ko-KR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742CE8-87BE-F387-F765-089C60FCD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54" y="3889382"/>
            <a:ext cx="5760632" cy="26972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C4D2A0-E703-6524-2E90-F2B9502F7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484784"/>
            <a:ext cx="4968544" cy="17936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501B52-00D0-8574-4C28-9C4DDBAD16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144" y="1556792"/>
            <a:ext cx="3086531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65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1.2.3 </a:t>
            </a:r>
            <a:r>
              <a:rPr lang="ko-KR" altLang="en-US" dirty="0"/>
              <a:t>그레이 스케일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294967295"/>
          </p:nvPr>
        </p:nvSpPr>
        <p:spPr>
          <a:xfrm>
            <a:off x="574675" y="1052513"/>
            <a:ext cx="8569325" cy="5329237"/>
          </a:xfrm>
        </p:spPr>
        <p:txBody>
          <a:bodyPr/>
          <a:lstStyle/>
          <a:p>
            <a:r>
              <a:rPr lang="ko-KR" altLang="en-US" dirty="0"/>
              <a:t>디지털 영상 처리 개념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2C9710-DCE6-C723-0D20-33A746CEF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711838"/>
            <a:ext cx="5944430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175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1.2.3 </a:t>
            </a:r>
            <a:r>
              <a:rPr lang="ko-KR" altLang="en-US" dirty="0"/>
              <a:t>컬러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574675" y="1052513"/>
            <a:ext cx="8569325" cy="5329237"/>
          </a:xfrm>
        </p:spPr>
        <p:txBody>
          <a:bodyPr/>
          <a:lstStyle/>
          <a:p>
            <a:r>
              <a:rPr lang="ko-KR" altLang="en-US" dirty="0"/>
              <a:t>컬러 영상의 픽셀 값 분포는 아래와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RGB </a:t>
            </a:r>
            <a:r>
              <a:rPr lang="ko-KR" altLang="en-US" dirty="0"/>
              <a:t>세 개의 색상 성분 조합으로 픽셀 값을 표현한다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하나의 픽셀은 </a:t>
            </a:r>
            <a:r>
              <a:rPr lang="en-US" altLang="ko-KR" dirty="0"/>
              <a:t>unsigned char </a:t>
            </a:r>
            <a:r>
              <a:rPr lang="ko-KR" altLang="en-US" dirty="0"/>
              <a:t>자료형 세 개를 이용해서 표현할 수 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FCEDE0-97C5-D42B-7D32-C08909462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484784"/>
            <a:ext cx="3061243" cy="222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34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1.2.4 </a:t>
            </a:r>
            <a:r>
              <a:rPr lang="ko-KR" altLang="en-US" dirty="0"/>
              <a:t>영상 처리 응용 분야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4294967295"/>
          </p:nvPr>
        </p:nvSpPr>
        <p:spPr>
          <a:xfrm>
            <a:off x="574675" y="1052513"/>
            <a:ext cx="8569325" cy="5329237"/>
          </a:xfrm>
        </p:spPr>
        <p:txBody>
          <a:bodyPr/>
          <a:lstStyle/>
          <a:p>
            <a:r>
              <a:rPr lang="ko-KR" altLang="en-US" dirty="0"/>
              <a:t>기타 영상 처리 분야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5777442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730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1.2.5 </a:t>
            </a:r>
            <a:r>
              <a:rPr lang="ko-KR" altLang="en-US" dirty="0"/>
              <a:t>영상</a:t>
            </a:r>
            <a:r>
              <a:rPr lang="en-US" altLang="ko-KR" dirty="0"/>
              <a:t> </a:t>
            </a:r>
            <a:r>
              <a:rPr lang="ko-KR" altLang="en-US" dirty="0"/>
              <a:t>파일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BMP</a:t>
            </a:r>
          </a:p>
          <a:p>
            <a:pPr lvl="1"/>
            <a:r>
              <a:rPr lang="en-US" altLang="ko-KR" dirty="0"/>
              <a:t>BMP</a:t>
            </a:r>
            <a:r>
              <a:rPr lang="ko-KR" altLang="en-US" dirty="0"/>
              <a:t>란 비트맵</a:t>
            </a:r>
            <a:r>
              <a:rPr lang="en-US" altLang="ko-KR" dirty="0"/>
              <a:t>(bitmap) </a:t>
            </a:r>
            <a:r>
              <a:rPr lang="ko-KR" altLang="en-US" dirty="0"/>
              <a:t>이미지 파일 형식</a:t>
            </a:r>
            <a:endParaRPr lang="en-US" altLang="ko-KR" dirty="0"/>
          </a:p>
          <a:p>
            <a:pPr lvl="1"/>
            <a:r>
              <a:rPr lang="ko-KR" altLang="en-US" dirty="0"/>
              <a:t>이미지를 픽셀 단위로 저장하는 </a:t>
            </a:r>
            <a:r>
              <a:rPr lang="ko-KR" altLang="en-US" dirty="0" err="1"/>
              <a:t>래스터</a:t>
            </a:r>
            <a:r>
              <a:rPr lang="ko-KR" altLang="en-US" dirty="0"/>
              <a:t> 그래픽 형식</a:t>
            </a:r>
            <a:endParaRPr lang="en-US" altLang="ko-KR" dirty="0"/>
          </a:p>
          <a:p>
            <a:pPr lvl="1"/>
            <a:r>
              <a:rPr lang="ko-KR" altLang="en-US" dirty="0"/>
              <a:t>압축이 되어 있지 않아서 용량이 크다</a:t>
            </a:r>
            <a:endParaRPr lang="en-US" altLang="ko-KR" dirty="0"/>
          </a:p>
          <a:p>
            <a:pPr lvl="1"/>
            <a:r>
              <a:rPr lang="ko-KR" altLang="en-US" dirty="0"/>
              <a:t>여러 컬러를 지원하고</a:t>
            </a:r>
            <a:r>
              <a:rPr lang="en-US" altLang="ko-KR" dirty="0"/>
              <a:t>, </a:t>
            </a:r>
            <a:r>
              <a:rPr lang="ko-KR" altLang="en-US" dirty="0"/>
              <a:t>투명도 설정이 가능하며</a:t>
            </a:r>
            <a:r>
              <a:rPr lang="en-US" altLang="ko-KR" dirty="0"/>
              <a:t>, </a:t>
            </a:r>
            <a:r>
              <a:rPr lang="ko-KR" altLang="en-US" dirty="0"/>
              <a:t>알파 채널을 지원하기 때문에 이미지 편집에 용이하다는 장점</a:t>
            </a:r>
            <a:endParaRPr lang="en-US" altLang="ko-KR" dirty="0"/>
          </a:p>
          <a:p>
            <a:r>
              <a:rPr lang="en-US" altLang="ko-KR" dirty="0"/>
              <a:t>JPG</a:t>
            </a:r>
          </a:p>
          <a:p>
            <a:pPr lvl="1"/>
            <a:r>
              <a:rPr lang="en-US" altLang="ko-KR" dirty="0"/>
              <a:t>JPG(Joint Photographic Experts Group)</a:t>
            </a:r>
            <a:r>
              <a:rPr lang="ko-KR" altLang="en-US" dirty="0"/>
              <a:t> </a:t>
            </a:r>
            <a:r>
              <a:rPr lang="ko-KR" altLang="en-US" dirty="0" err="1"/>
              <a:t>래스터</a:t>
            </a:r>
            <a:r>
              <a:rPr lang="ko-KR" altLang="en-US" dirty="0"/>
              <a:t> 그래픽 파일 형식</a:t>
            </a:r>
            <a:endParaRPr lang="en-US" altLang="ko-KR" dirty="0"/>
          </a:p>
          <a:p>
            <a:pPr lvl="1"/>
            <a:r>
              <a:rPr lang="ko-KR" altLang="en-US" dirty="0"/>
              <a:t>압축이 되어 있기 때문에 이미지를 여러 번 저장하면 이미지 품질이 저하</a:t>
            </a:r>
            <a:endParaRPr lang="en-US" altLang="ko-KR" dirty="0"/>
          </a:p>
          <a:p>
            <a:pPr lvl="1"/>
            <a:r>
              <a:rPr lang="ko-KR" altLang="en-US" dirty="0"/>
              <a:t>투명도 설정이 불가능하고 알파 채널을 지원하지 않는 단점</a:t>
            </a:r>
            <a:endParaRPr lang="en-US" altLang="ko-KR" dirty="0"/>
          </a:p>
          <a:p>
            <a:pPr lvl="1"/>
            <a:r>
              <a:rPr lang="ko-KR" altLang="en-US" dirty="0"/>
              <a:t>압축률 설정이 가능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GIF</a:t>
            </a:r>
          </a:p>
          <a:p>
            <a:pPr lvl="1"/>
            <a:r>
              <a:rPr lang="en-US" altLang="ko-KR" dirty="0"/>
              <a:t>GIF(Graphics Interchange Format) </a:t>
            </a:r>
            <a:r>
              <a:rPr lang="ko-KR" altLang="en-US" dirty="0"/>
              <a:t>이미지를 저장하는 </a:t>
            </a:r>
            <a:r>
              <a:rPr lang="ko-KR" altLang="en-US" dirty="0" err="1"/>
              <a:t>래스터</a:t>
            </a:r>
            <a:r>
              <a:rPr lang="ko-KR" altLang="en-US" dirty="0"/>
              <a:t> 그래픽 파일 형식 </a:t>
            </a:r>
            <a:r>
              <a:rPr lang="en-US" altLang="ko-KR" dirty="0"/>
              <a:t>GIF </a:t>
            </a:r>
            <a:r>
              <a:rPr lang="ko-KR" altLang="en-US" dirty="0"/>
              <a:t>파일은 </a:t>
            </a:r>
            <a:r>
              <a:rPr lang="en-US" altLang="ko-KR" dirty="0"/>
              <a:t>256</a:t>
            </a:r>
            <a:r>
              <a:rPr lang="ko-KR" altLang="en-US" dirty="0" err="1"/>
              <a:t>색까지만</a:t>
            </a:r>
            <a:r>
              <a:rPr lang="ko-KR" altLang="en-US" dirty="0"/>
              <a:t> 지원</a:t>
            </a:r>
            <a:r>
              <a:rPr lang="en-US" altLang="ko-KR" dirty="0"/>
              <a:t>. </a:t>
            </a:r>
            <a:r>
              <a:rPr lang="ko-KR" altLang="en-US" dirty="0"/>
              <a:t>애니메이션 이미지 가능</a:t>
            </a:r>
            <a:r>
              <a:rPr lang="en-US" altLang="ko-KR" dirty="0"/>
              <a:t>, </a:t>
            </a:r>
            <a:r>
              <a:rPr lang="ko-KR" altLang="en-US" dirty="0"/>
              <a:t>압축이 가능</a:t>
            </a:r>
            <a:endParaRPr lang="en-US" altLang="ko-KR" dirty="0"/>
          </a:p>
          <a:p>
            <a:r>
              <a:rPr lang="en-US" altLang="ko-KR" dirty="0"/>
              <a:t>PNG</a:t>
            </a:r>
          </a:p>
          <a:p>
            <a:pPr lvl="1"/>
            <a:r>
              <a:rPr lang="en-US" altLang="ko-KR" dirty="0"/>
              <a:t>PNG(Portable Network Graphics)</a:t>
            </a:r>
            <a:r>
              <a:rPr lang="ko-KR" altLang="en-US" dirty="0"/>
              <a:t>이미지를 저장하는 </a:t>
            </a:r>
            <a:r>
              <a:rPr lang="ko-KR" altLang="en-US" dirty="0" err="1"/>
              <a:t>래스터</a:t>
            </a:r>
            <a:r>
              <a:rPr lang="ko-KR" altLang="en-US" dirty="0"/>
              <a:t> 그래픽 파일 형식 중 하나입니다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원본 이미지와 거의 동일한 품질을 유지</a:t>
            </a:r>
            <a:r>
              <a:rPr lang="en-US" altLang="ko-KR" dirty="0"/>
              <a:t>, </a:t>
            </a:r>
            <a:r>
              <a:rPr lang="ko-KR" altLang="en-US" dirty="0"/>
              <a:t>투명도 설정이 가능</a:t>
            </a:r>
            <a:r>
              <a:rPr lang="en-US" altLang="ko-KR" dirty="0"/>
              <a:t>, </a:t>
            </a:r>
            <a:r>
              <a:rPr lang="ko-KR" altLang="en-US" dirty="0"/>
              <a:t>압축률 조절 가능</a:t>
            </a:r>
            <a:endParaRPr lang="en-US" altLang="ko-KR" dirty="0"/>
          </a:p>
          <a:p>
            <a:pPr lvl="1"/>
            <a:r>
              <a:rPr lang="ko-KR" altLang="en-US" dirty="0"/>
              <a:t>다양한 색상 지원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68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단원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503238" y="1027113"/>
            <a:ext cx="8640762" cy="5426075"/>
          </a:xfrm>
        </p:spPr>
        <p:txBody>
          <a:bodyPr>
            <a:normAutofit/>
          </a:bodyPr>
          <a:lstStyle/>
          <a:p>
            <a:r>
              <a:rPr lang="ko-KR" altLang="en-US" dirty="0"/>
              <a:t>영상 처리는 어떤 목적을 위해</a:t>
            </a:r>
            <a:r>
              <a:rPr lang="en-US" altLang="ko-KR" dirty="0"/>
              <a:t>, </a:t>
            </a:r>
            <a:r>
              <a:rPr lang="ko-KR" altLang="en-US" dirty="0"/>
              <a:t>입력영상에 수학적 연산을 </a:t>
            </a:r>
            <a:r>
              <a:rPr lang="ko-KR" altLang="en-US" dirty="0" err="1"/>
              <a:t>화소에</a:t>
            </a:r>
            <a:r>
              <a:rPr lang="ko-KR" altLang="en-US" dirty="0"/>
              <a:t> 가해 변화 주는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영상 처리는 잡음 제거와 같은 </a:t>
            </a:r>
            <a:r>
              <a:rPr lang="ko-KR" altLang="en-US" dirty="0" err="1"/>
              <a:t>저수준</a:t>
            </a:r>
            <a:r>
              <a:rPr lang="ko-KR" altLang="en-US" dirty="0"/>
              <a:t> 영상 처리로부터 물체 인식과 같은 고수준 영상 처리까지 포함한다</a:t>
            </a:r>
            <a:r>
              <a:rPr lang="en-US" altLang="ko-KR" dirty="0"/>
              <a:t>. </a:t>
            </a:r>
            <a:r>
              <a:rPr lang="ko-KR" altLang="en-US" dirty="0"/>
              <a:t>기본적인 영상 처리는 </a:t>
            </a:r>
            <a:r>
              <a:rPr lang="ko-KR" altLang="en-US" dirty="0" err="1"/>
              <a:t>저수준</a:t>
            </a:r>
            <a:r>
              <a:rPr lang="ko-KR" altLang="en-US" dirty="0"/>
              <a:t> 영상 처리를 말한다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영상 처리의 역사는 </a:t>
            </a:r>
            <a:r>
              <a:rPr lang="en-US" altLang="ko-KR" dirty="0"/>
              <a:t>IT </a:t>
            </a:r>
            <a:r>
              <a:rPr lang="ko-KR" altLang="en-US" dirty="0"/>
              <a:t>기술에 힘입어 </a:t>
            </a:r>
            <a:r>
              <a:rPr lang="en-US" altLang="ko-KR" dirty="0"/>
              <a:t>1960</a:t>
            </a:r>
            <a:r>
              <a:rPr lang="ko-KR" altLang="en-US" dirty="0"/>
              <a:t>년대 초부터 본격적으로 가능하게 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영상 처리의 관련 분야인 컴퓨터 비전</a:t>
            </a:r>
            <a:r>
              <a:rPr lang="en-US" altLang="ko-KR" dirty="0"/>
              <a:t>, </a:t>
            </a:r>
            <a:r>
              <a:rPr lang="ko-KR" altLang="en-US" dirty="0"/>
              <a:t>컴퓨터그래픽스는 서로 관련이 있고 서로의 구분은 입력의 형태로 구분할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영상의 형성은 광원으로부터 물체에 비친 빛이 카메라 센서를 통해 영상을 형성한다</a:t>
            </a:r>
            <a:r>
              <a:rPr lang="en-US" altLang="ko-KR" dirty="0"/>
              <a:t>. </a:t>
            </a:r>
            <a:r>
              <a:rPr lang="ko-KR" altLang="en-US" dirty="0"/>
              <a:t>영상 </a:t>
            </a:r>
            <a:r>
              <a:rPr lang="en-US" altLang="ko-KR" i="1" dirty="0"/>
              <a:t>f</a:t>
            </a:r>
            <a:r>
              <a:rPr lang="en-US" altLang="ko-KR" dirty="0"/>
              <a:t>(</a:t>
            </a:r>
            <a:r>
              <a:rPr lang="en-US" altLang="ko-KR" i="1" dirty="0" err="1"/>
              <a:t>x</a:t>
            </a:r>
            <a:r>
              <a:rPr lang="en-US" altLang="ko-KR" dirty="0" err="1"/>
              <a:t>,</a:t>
            </a:r>
            <a:r>
              <a:rPr lang="en-US" altLang="ko-KR" i="1" dirty="0" err="1"/>
              <a:t>y</a:t>
            </a:r>
            <a:r>
              <a:rPr lang="en-US" altLang="ko-KR" dirty="0"/>
              <a:t>)</a:t>
            </a:r>
            <a:r>
              <a:rPr lang="ko-KR" altLang="en-US" dirty="0"/>
              <a:t>는 조명의 세기 </a:t>
            </a:r>
            <a:r>
              <a:rPr lang="en-US" altLang="ko-KR" i="1" dirty="0" err="1"/>
              <a:t>i</a:t>
            </a:r>
            <a:r>
              <a:rPr lang="en-US" altLang="ko-KR" dirty="0"/>
              <a:t>(</a:t>
            </a:r>
            <a:r>
              <a:rPr lang="en-US" altLang="ko-KR" i="1" dirty="0" err="1"/>
              <a:t>x</a:t>
            </a:r>
            <a:r>
              <a:rPr lang="en-US" altLang="ko-KR" dirty="0" err="1"/>
              <a:t>,</a:t>
            </a:r>
            <a:r>
              <a:rPr lang="en-US" altLang="ko-KR" i="1" dirty="0" err="1"/>
              <a:t>y</a:t>
            </a:r>
            <a:r>
              <a:rPr lang="en-US" altLang="ko-KR" dirty="0"/>
              <a:t>)</a:t>
            </a:r>
            <a:r>
              <a:rPr lang="ko-KR" altLang="en-US" dirty="0"/>
              <a:t>와 반사계수 </a:t>
            </a:r>
            <a:r>
              <a:rPr lang="en-US" altLang="ko-KR" i="1" dirty="0"/>
              <a:t>r</a:t>
            </a:r>
            <a:r>
              <a:rPr lang="en-US" altLang="ko-KR" dirty="0"/>
              <a:t>(</a:t>
            </a:r>
            <a:r>
              <a:rPr lang="en-US" altLang="ko-KR" i="1" dirty="0" err="1"/>
              <a:t>x</a:t>
            </a:r>
            <a:r>
              <a:rPr lang="en-US" altLang="ko-KR" dirty="0" err="1"/>
              <a:t>,</a:t>
            </a:r>
            <a:r>
              <a:rPr lang="en-US" altLang="ko-KR" i="1" dirty="0" err="1"/>
              <a:t>y</a:t>
            </a:r>
            <a:r>
              <a:rPr lang="en-US" altLang="ko-KR" dirty="0"/>
              <a:t>)</a:t>
            </a:r>
            <a:r>
              <a:rPr lang="ko-KR" altLang="en-US" dirty="0"/>
              <a:t>의 곱으로 나타난다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디지털 영상은 표본화</a:t>
            </a:r>
            <a:r>
              <a:rPr lang="en-US" altLang="ko-KR" dirty="0"/>
              <a:t>(sampling)</a:t>
            </a:r>
            <a:r>
              <a:rPr lang="ko-KR" altLang="en-US" dirty="0"/>
              <a:t>와 양자화</a:t>
            </a:r>
            <a:r>
              <a:rPr lang="en-US" altLang="ko-KR" dirty="0"/>
              <a:t>(quantization) </a:t>
            </a:r>
            <a:r>
              <a:rPr lang="ko-KR" altLang="en-US" dirty="0"/>
              <a:t>단계를 거쳐서 일정한 </a:t>
            </a:r>
            <a:r>
              <a:rPr lang="ko-KR" altLang="en-US" dirty="0" err="1"/>
              <a:t>수의화소의</a:t>
            </a:r>
            <a:r>
              <a:rPr lang="ko-KR" altLang="en-US" dirty="0"/>
              <a:t> 집합 </a:t>
            </a:r>
            <a:r>
              <a:rPr lang="en-US" altLang="ko-KR" i="1" dirty="0"/>
              <a:t>M</a:t>
            </a:r>
            <a:r>
              <a:rPr lang="en-US" altLang="ko-KR" dirty="0"/>
              <a:t>×</a:t>
            </a:r>
            <a:r>
              <a:rPr lang="en-US" altLang="ko-KR" i="1" dirty="0"/>
              <a:t>N </a:t>
            </a:r>
            <a:r>
              <a:rPr lang="ko-KR" altLang="en-US" dirty="0"/>
              <a:t>크기로 표현된다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영상 처리는 의료 분야</a:t>
            </a:r>
            <a:r>
              <a:rPr lang="en-US" altLang="ko-KR" dirty="0"/>
              <a:t>, </a:t>
            </a:r>
            <a:r>
              <a:rPr lang="ko-KR" altLang="en-US" dirty="0"/>
              <a:t>방송통신 분야를 포함한 최근의 계산 사진학과 같은 다양한 응용분야들을 가지고 있고</a:t>
            </a:r>
            <a:r>
              <a:rPr lang="en-US" altLang="ko-KR" dirty="0"/>
              <a:t>, </a:t>
            </a:r>
            <a:r>
              <a:rPr lang="ko-KR" altLang="en-US" dirty="0"/>
              <a:t>그 응응 분야가 점차 확대되고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24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type="body" sz="half" idx="4294967295"/>
          </p:nvPr>
        </p:nvSpPr>
        <p:spPr>
          <a:xfrm>
            <a:off x="611560" y="1268760"/>
            <a:ext cx="7315200" cy="37433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2800" dirty="0"/>
              <a:t>1.1 </a:t>
            </a:r>
            <a:r>
              <a:rPr lang="ko-KR" altLang="en-US" sz="2800" dirty="0"/>
              <a:t>컴퓨터 비전 개요</a:t>
            </a:r>
            <a:endParaRPr lang="en-US" altLang="ko-KR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800" dirty="0"/>
              <a:t>1.2 </a:t>
            </a:r>
            <a:r>
              <a:rPr lang="ko-KR" altLang="en-US" sz="2800" dirty="0"/>
              <a:t>영상의 구조와 표현 방법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79170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FD3E981-8ABC-9070-0CDF-D4BD28A1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OpenCV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96E9CE-2802-7840-29A6-E54F5E000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컴퓨터 비전 개요</a:t>
            </a:r>
          </a:p>
        </p:txBody>
      </p:sp>
    </p:spTree>
    <p:extLst>
      <p:ext uri="{BB962C8B-B14F-4D97-AF65-F5344CB8AC3E}">
        <p14:creationId xmlns:p14="http://schemas.microsoft.com/office/powerpoint/2010/main" val="400723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1.1.1 </a:t>
            </a:r>
            <a:r>
              <a:rPr lang="ko-KR" altLang="en-US" dirty="0"/>
              <a:t>컴퓨터 비전 개요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4294967295"/>
          </p:nvPr>
        </p:nvSpPr>
        <p:spPr>
          <a:xfrm>
            <a:off x="574675" y="1052513"/>
            <a:ext cx="8569325" cy="5329237"/>
          </a:xfrm>
        </p:spPr>
        <p:txBody>
          <a:bodyPr/>
          <a:lstStyle/>
          <a:p>
            <a:r>
              <a:rPr lang="ko-KR" altLang="en-US" dirty="0"/>
              <a:t>컴퓨터 비전 </a:t>
            </a:r>
            <a:r>
              <a:rPr lang="en-US" altLang="ko-KR" dirty="0"/>
              <a:t>: </a:t>
            </a:r>
            <a:r>
              <a:rPr lang="ko-KR" altLang="en-US" dirty="0"/>
              <a:t>컴퓨터를 이용하여 정지 영상 또는 동영상으로부터 의미 있는 정보를 추출하는 방법을 연구하는 학문</a:t>
            </a:r>
            <a:endParaRPr lang="en-US" altLang="ko-KR" dirty="0"/>
          </a:p>
          <a:p>
            <a:r>
              <a:rPr lang="ko-KR" altLang="en-US" dirty="0"/>
              <a:t>쉽게 사용할 수 있는 영상 정보</a:t>
            </a:r>
            <a:endParaRPr lang="en-US" altLang="ko-KR" dirty="0"/>
          </a:p>
          <a:p>
            <a:pPr lvl="1"/>
            <a:r>
              <a:rPr lang="ko-KR" altLang="en-US" dirty="0"/>
              <a:t>밝기</a:t>
            </a:r>
            <a:endParaRPr lang="en-US" altLang="ko-KR" dirty="0"/>
          </a:p>
          <a:p>
            <a:pPr lvl="1"/>
            <a:r>
              <a:rPr lang="ko-KR" altLang="en-US" dirty="0"/>
              <a:t>색상</a:t>
            </a:r>
            <a:endParaRPr lang="en-US" altLang="ko-KR" dirty="0"/>
          </a:p>
          <a:p>
            <a:pPr lvl="1"/>
            <a:r>
              <a:rPr lang="ko-KR" altLang="en-US" dirty="0"/>
              <a:t>모양</a:t>
            </a:r>
            <a:endParaRPr lang="en-US" altLang="ko-KR" dirty="0"/>
          </a:p>
          <a:p>
            <a:pPr lvl="1"/>
            <a:r>
              <a:rPr lang="ko-KR" altLang="en-US" dirty="0" err="1"/>
              <a:t>텍스쳐</a:t>
            </a:r>
            <a:endParaRPr lang="en-US" altLang="ko-KR" dirty="0"/>
          </a:p>
          <a:p>
            <a:r>
              <a:rPr lang="ko-KR" altLang="en-US" dirty="0"/>
              <a:t>영상처리</a:t>
            </a:r>
            <a:r>
              <a:rPr lang="en-US" altLang="ko-KR" dirty="0"/>
              <a:t> : </a:t>
            </a:r>
            <a:r>
              <a:rPr lang="ko-KR" altLang="en-US" dirty="0"/>
              <a:t>영상을 입력 받아 화질을 개선하는 등의 처리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D7D762-E56A-D68E-734F-544062A9D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077072"/>
            <a:ext cx="6264688" cy="212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6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1.1.2 </a:t>
            </a:r>
            <a:r>
              <a:rPr lang="ko-KR" altLang="en-US" dirty="0"/>
              <a:t>영상 처리란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574675" y="1052513"/>
            <a:ext cx="8569325" cy="5329237"/>
          </a:xfrm>
        </p:spPr>
        <p:txBody>
          <a:bodyPr/>
          <a:lstStyle/>
          <a:p>
            <a:r>
              <a:rPr lang="ko-KR" altLang="en-US" dirty="0"/>
              <a:t>영상처리 </a:t>
            </a:r>
            <a:r>
              <a:rPr lang="en-US" altLang="ko-KR" dirty="0"/>
              <a:t>- </a:t>
            </a:r>
            <a:r>
              <a:rPr lang="ko-KR" altLang="en-US" dirty="0"/>
              <a:t>입력된 영상을 어떤 목적을 위해 처리하는 기술</a:t>
            </a:r>
            <a:endParaRPr lang="en-US" altLang="ko-KR" dirty="0"/>
          </a:p>
          <a:p>
            <a:pPr lvl="1"/>
            <a:r>
              <a:rPr lang="ko-KR" altLang="en-US" dirty="0"/>
              <a:t>아날로그 영상 처리 </a:t>
            </a:r>
            <a:r>
              <a:rPr lang="en-US" altLang="ko-KR" dirty="0"/>
              <a:t>/ </a:t>
            </a:r>
            <a:r>
              <a:rPr lang="ko-KR" altLang="en-US" dirty="0"/>
              <a:t>디지털 영상 처리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영상처리의 예</a:t>
            </a:r>
            <a:endParaRPr lang="en-US" altLang="ko-KR" dirty="0"/>
          </a:p>
          <a:p>
            <a:pPr lvl="1"/>
            <a:r>
              <a:rPr lang="ko-KR" altLang="en-US" dirty="0"/>
              <a:t>어두운 영상에 </a:t>
            </a:r>
            <a:r>
              <a:rPr lang="ko-KR" altLang="en-US" dirty="0" err="1"/>
              <a:t>화소</a:t>
            </a:r>
            <a:r>
              <a:rPr lang="ko-KR" altLang="en-US" dirty="0"/>
              <a:t> </a:t>
            </a:r>
            <a:r>
              <a:rPr lang="en-US" altLang="ko-KR" dirty="0"/>
              <a:t>50 </a:t>
            </a:r>
            <a:r>
              <a:rPr lang="ko-KR" altLang="en-US" dirty="0"/>
              <a:t>밝게 하기 </a:t>
            </a:r>
            <a:endParaRPr lang="en-US" altLang="ko-KR" dirty="0"/>
          </a:p>
          <a:p>
            <a:pPr lvl="1"/>
            <a:r>
              <a:rPr lang="ko-KR" altLang="en-US" dirty="0"/>
              <a:t>밝은 영상에 </a:t>
            </a:r>
            <a:r>
              <a:rPr lang="ko-KR" altLang="en-US" dirty="0" err="1"/>
              <a:t>화소</a:t>
            </a:r>
            <a:r>
              <a:rPr lang="ko-KR" altLang="en-US" dirty="0"/>
              <a:t> </a:t>
            </a:r>
            <a:r>
              <a:rPr lang="en-US" altLang="ko-KR" dirty="0"/>
              <a:t>50 </a:t>
            </a:r>
            <a:r>
              <a:rPr lang="ko-KR" altLang="en-US" dirty="0"/>
              <a:t>어둡게 하기</a:t>
            </a:r>
            <a:endParaRPr lang="en-US" altLang="ko-K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25720"/>
            <a:ext cx="40957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8388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1.1.3 </a:t>
            </a:r>
            <a:r>
              <a:rPr lang="ko-KR" altLang="en-US" dirty="0"/>
              <a:t>영상처리의 수준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574675" y="1052513"/>
            <a:ext cx="8569325" cy="5329237"/>
          </a:xfrm>
        </p:spPr>
        <p:txBody>
          <a:bodyPr/>
          <a:lstStyle/>
          <a:p>
            <a:r>
              <a:rPr lang="ko-KR" altLang="en-US" dirty="0" err="1"/>
              <a:t>저수준</a:t>
            </a:r>
            <a:r>
              <a:rPr lang="ko-KR" altLang="en-US" dirty="0"/>
              <a:t> 영상처리</a:t>
            </a:r>
            <a:endParaRPr lang="en-US" altLang="ko-KR" dirty="0"/>
          </a:p>
          <a:p>
            <a:pPr lvl="1"/>
            <a:r>
              <a:rPr lang="ko-KR" altLang="en-US" dirty="0"/>
              <a:t>영상 처리 결과가 영상인 경우</a:t>
            </a:r>
            <a:endParaRPr lang="en-US" altLang="ko-KR" dirty="0"/>
          </a:p>
          <a:p>
            <a:r>
              <a:rPr lang="ko-KR" altLang="en-US" dirty="0"/>
              <a:t>고수준 영상처리</a:t>
            </a:r>
            <a:endParaRPr lang="en-US" altLang="ko-KR" dirty="0"/>
          </a:p>
          <a:p>
            <a:pPr lvl="1"/>
            <a:r>
              <a:rPr lang="ko-KR" altLang="en-US" dirty="0"/>
              <a:t>영상 처리 결과가 영상이 아니라</a:t>
            </a:r>
            <a:r>
              <a:rPr lang="en-US" altLang="ko-KR" dirty="0"/>
              <a:t>, </a:t>
            </a:r>
            <a:r>
              <a:rPr lang="ko-KR" altLang="en-US" dirty="0"/>
              <a:t>영상의 특성을 나타내는 경우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996952"/>
            <a:ext cx="5385702" cy="339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10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1.1.4 </a:t>
            </a:r>
            <a:r>
              <a:rPr lang="ko-KR" altLang="en-US" dirty="0"/>
              <a:t>영상 처리의 역사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574675" y="1052513"/>
            <a:ext cx="8569325" cy="5329237"/>
          </a:xfrm>
        </p:spPr>
        <p:txBody>
          <a:bodyPr>
            <a:normAutofit/>
          </a:bodyPr>
          <a:lstStyle/>
          <a:p>
            <a:r>
              <a:rPr lang="ko-KR" altLang="en-US" dirty="0"/>
              <a:t>영상 처리의 시작</a:t>
            </a:r>
            <a:endParaRPr lang="en-US" altLang="ko-KR" dirty="0"/>
          </a:p>
          <a:p>
            <a:pPr lvl="1"/>
            <a:r>
              <a:rPr lang="en-US" altLang="ko-KR" dirty="0"/>
              <a:t>1920</a:t>
            </a:r>
            <a:r>
              <a:rPr lang="ko-KR" altLang="en-US" dirty="0"/>
              <a:t>년대 초반 런던과 뉴욕 간에 해저 케이블을 통한 신문사들이 사진 전송</a:t>
            </a:r>
            <a:endParaRPr lang="en-US" altLang="ko-KR" dirty="0"/>
          </a:p>
          <a:p>
            <a:pPr lvl="4"/>
            <a:endParaRPr lang="en-US" altLang="ko-KR" dirty="0"/>
          </a:p>
          <a:p>
            <a:r>
              <a:rPr lang="ko-KR" altLang="en-US" dirty="0"/>
              <a:t>본격적인 영상 처리 위한 기술</a:t>
            </a:r>
            <a:endParaRPr lang="en-US" altLang="ko-KR" dirty="0"/>
          </a:p>
          <a:p>
            <a:pPr lvl="1"/>
            <a:r>
              <a:rPr lang="en-US" altLang="ko-KR" dirty="0"/>
              <a:t>1940</a:t>
            </a:r>
            <a:r>
              <a:rPr lang="ko-KR" altLang="en-US" dirty="0"/>
              <a:t>년대 폰 </a:t>
            </a:r>
            <a:r>
              <a:rPr lang="ko-KR" altLang="en-US" dirty="0" err="1"/>
              <a:t>노이만의</a:t>
            </a:r>
            <a:r>
              <a:rPr lang="ko-KR" altLang="en-US" dirty="0"/>
              <a:t> 디지털 </a:t>
            </a:r>
            <a:r>
              <a:rPr lang="ko-KR" altLang="en-US" dirty="0" err="1"/>
              <a:t>컴퓨터의개념</a:t>
            </a:r>
            <a:r>
              <a:rPr lang="ko-KR" altLang="en-US" dirty="0"/>
              <a:t> 시작</a:t>
            </a:r>
            <a:endParaRPr lang="en-US" altLang="ko-KR" dirty="0"/>
          </a:p>
          <a:p>
            <a:pPr lvl="1"/>
            <a:r>
              <a:rPr lang="en-US" altLang="ko-KR" dirty="0"/>
              <a:t>1950</a:t>
            </a:r>
            <a:r>
              <a:rPr lang="ko-KR" altLang="en-US" dirty="0"/>
              <a:t>년 이후 트랜지스터</a:t>
            </a:r>
            <a:r>
              <a:rPr lang="en-US" altLang="ko-KR" dirty="0"/>
              <a:t>, IC, </a:t>
            </a:r>
            <a:r>
              <a:rPr lang="ko-KR" altLang="en-US" dirty="0"/>
              <a:t>마이크로프로세서 같은 하드웨어 발달</a:t>
            </a:r>
            <a:endParaRPr lang="en-US" altLang="ko-KR" dirty="0"/>
          </a:p>
          <a:p>
            <a:pPr lvl="1"/>
            <a:r>
              <a:rPr lang="en-US" altLang="ko-KR" dirty="0"/>
              <a:t>1950~60</a:t>
            </a:r>
            <a:r>
              <a:rPr lang="ko-KR" altLang="en-US" dirty="0"/>
              <a:t>년대 프로그램의 언어의 발달과 운영체제 등의 소프트웨어 기술 발달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본격적인 영상 처리 시작 </a:t>
            </a:r>
            <a:endParaRPr lang="en-US" altLang="ko-KR" dirty="0"/>
          </a:p>
          <a:p>
            <a:pPr lvl="1"/>
            <a:r>
              <a:rPr lang="ko-KR" altLang="en-US" dirty="0"/>
              <a:t>우주 탐사 계획인 아폴로 계획과도 관련</a:t>
            </a:r>
            <a:r>
              <a:rPr lang="en-US" altLang="ko-KR" dirty="0"/>
              <a:t>, </a:t>
            </a:r>
            <a:r>
              <a:rPr lang="ko-KR" altLang="en-US" dirty="0"/>
              <a:t>우주선에서 보낸 훼손된 영상의 복원 연구</a:t>
            </a:r>
          </a:p>
        </p:txBody>
      </p:sp>
    </p:spTree>
    <p:extLst>
      <p:ext uri="{BB962C8B-B14F-4D97-AF65-F5344CB8AC3E}">
        <p14:creationId xmlns:p14="http://schemas.microsoft.com/office/powerpoint/2010/main" val="750580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1.1.5 </a:t>
            </a:r>
            <a:r>
              <a:rPr lang="ko-KR" altLang="en-US" dirty="0"/>
              <a:t>영상 처리의 역사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574675" y="1052513"/>
            <a:ext cx="8569325" cy="5329237"/>
          </a:xfrm>
        </p:spPr>
        <p:txBody>
          <a:bodyPr/>
          <a:lstStyle/>
          <a:p>
            <a:r>
              <a:rPr lang="en-US" altLang="ko-KR" dirty="0"/>
              <a:t>1970</a:t>
            </a:r>
            <a:r>
              <a:rPr lang="ko-KR" altLang="en-US" dirty="0"/>
              <a:t>년대 영상 처리 분야 더욱 발전</a:t>
            </a:r>
          </a:p>
          <a:p>
            <a:pPr lvl="1"/>
            <a:r>
              <a:rPr lang="en-US" altLang="ko-KR" dirty="0"/>
              <a:t>CT, MRI </a:t>
            </a:r>
            <a:r>
              <a:rPr lang="ko-KR" altLang="en-US" dirty="0"/>
              <a:t>등의 의료 분야</a:t>
            </a:r>
            <a:endParaRPr lang="en-US" altLang="ko-KR" dirty="0"/>
          </a:p>
          <a:p>
            <a:pPr lvl="1"/>
            <a:r>
              <a:rPr lang="ko-KR" altLang="en-US" dirty="0"/>
              <a:t>원격 자원 탐사</a:t>
            </a:r>
            <a:r>
              <a:rPr lang="en-US" altLang="ko-KR" dirty="0"/>
              <a:t>,</a:t>
            </a:r>
            <a:r>
              <a:rPr lang="ko-KR" altLang="en-US" dirty="0"/>
              <a:t> 우주 항공 관련 분야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1990</a:t>
            </a:r>
            <a:r>
              <a:rPr lang="ko-KR" altLang="en-US" dirty="0"/>
              <a:t>년대 컴퓨터 비전과 응용 분야 급속히 확장 </a:t>
            </a:r>
            <a:endParaRPr lang="en-US" altLang="ko-KR" dirty="0"/>
          </a:p>
          <a:p>
            <a:pPr lvl="1"/>
            <a:r>
              <a:rPr lang="ko-KR" altLang="en-US" dirty="0"/>
              <a:t>인터넷 시대에 영상검색</a:t>
            </a:r>
            <a:r>
              <a:rPr lang="en-US" altLang="ko-KR" dirty="0"/>
              <a:t>, </a:t>
            </a:r>
            <a:r>
              <a:rPr lang="ko-KR" altLang="en-US" dirty="0"/>
              <a:t>영상전송</a:t>
            </a:r>
            <a:r>
              <a:rPr lang="en-US" altLang="ko-KR" dirty="0"/>
              <a:t>, </a:t>
            </a:r>
            <a:r>
              <a:rPr lang="ko-KR" altLang="en-US" dirty="0"/>
              <a:t>영상광고</a:t>
            </a:r>
            <a:endParaRPr lang="en-US" altLang="ko-KR" dirty="0"/>
          </a:p>
          <a:p>
            <a:pPr lvl="1"/>
            <a:r>
              <a:rPr lang="ko-KR" altLang="en-US" dirty="0"/>
              <a:t>디지털 방송 관련</a:t>
            </a:r>
            <a:r>
              <a:rPr lang="en-US" altLang="ko-KR" dirty="0"/>
              <a:t> </a:t>
            </a:r>
            <a:r>
              <a:rPr lang="ko-KR" altLang="en-US" dirty="0"/>
              <a:t>컴퓨터 그래픽스</a:t>
            </a:r>
            <a:r>
              <a:rPr lang="en-US" altLang="ko-KR" dirty="0"/>
              <a:t>, </a:t>
            </a:r>
            <a:r>
              <a:rPr lang="ko-KR" altLang="en-US" dirty="0"/>
              <a:t>디지털 카메라 보급</a:t>
            </a:r>
          </a:p>
        </p:txBody>
      </p:sp>
    </p:spTree>
    <p:extLst>
      <p:ext uri="{BB962C8B-B14F-4D97-AF65-F5344CB8AC3E}">
        <p14:creationId xmlns:p14="http://schemas.microsoft.com/office/powerpoint/2010/main" val="172626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1.1.6 </a:t>
            </a:r>
            <a:r>
              <a:rPr lang="ko-KR" altLang="en-US" dirty="0"/>
              <a:t>영상 처리 관련 분야 필요한 지식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574675" y="1052513"/>
            <a:ext cx="8569325" cy="5329237"/>
          </a:xfrm>
        </p:spPr>
        <p:txBody>
          <a:bodyPr/>
          <a:lstStyle/>
          <a:p>
            <a:r>
              <a:rPr lang="ko-KR" altLang="en-US" dirty="0"/>
              <a:t>영상 처리 </a:t>
            </a:r>
            <a:r>
              <a:rPr lang="en-US" altLang="ko-KR" dirty="0"/>
              <a:t>- </a:t>
            </a:r>
            <a:r>
              <a:rPr lang="ko-KR" altLang="en-US" dirty="0"/>
              <a:t>입력 영상을 처리하여 출력으로 처리된 영상 획득</a:t>
            </a:r>
            <a:endParaRPr lang="en-US" altLang="ko-KR" dirty="0"/>
          </a:p>
          <a:p>
            <a:r>
              <a:rPr lang="ko-KR" altLang="en-US" dirty="0"/>
              <a:t>컴퓨터 비전 </a:t>
            </a:r>
            <a:r>
              <a:rPr lang="en-US" altLang="ko-KR" dirty="0"/>
              <a:t>- </a:t>
            </a:r>
            <a:r>
              <a:rPr lang="ko-KR" altLang="en-US" dirty="0"/>
              <a:t>입력은 영상</a:t>
            </a:r>
            <a:r>
              <a:rPr lang="en-US" altLang="ko-KR" dirty="0"/>
              <a:t>, </a:t>
            </a:r>
            <a:r>
              <a:rPr lang="ko-KR" altLang="en-US" dirty="0"/>
              <a:t>출력은 어떤 정보</a:t>
            </a:r>
            <a:endParaRPr lang="en-US" altLang="ko-KR" dirty="0"/>
          </a:p>
          <a:p>
            <a:pPr lvl="1"/>
            <a:r>
              <a:rPr lang="ko-KR" altLang="en-US" dirty="0"/>
              <a:t>얼굴인식</a:t>
            </a:r>
            <a:r>
              <a:rPr lang="en-US" altLang="ko-KR" dirty="0"/>
              <a:t>, </a:t>
            </a:r>
            <a:r>
              <a:rPr lang="ko-KR" altLang="en-US" dirty="0"/>
              <a:t>지문 인식</a:t>
            </a:r>
            <a:r>
              <a:rPr lang="en-US" altLang="ko-KR" dirty="0"/>
              <a:t>, </a:t>
            </a:r>
            <a:r>
              <a:rPr lang="ko-KR" altLang="en-US" dirty="0"/>
              <a:t>번호판 인식 등</a:t>
            </a:r>
            <a:endParaRPr lang="en-US" altLang="ko-KR" dirty="0"/>
          </a:p>
          <a:p>
            <a:r>
              <a:rPr lang="ko-KR" altLang="en-US" dirty="0" err="1"/>
              <a:t>컴퓨터그래픽스</a:t>
            </a:r>
            <a:r>
              <a:rPr lang="en-US" altLang="ko-KR" dirty="0"/>
              <a:t>- </a:t>
            </a:r>
            <a:r>
              <a:rPr lang="ko-KR" altLang="en-US" dirty="0"/>
              <a:t>입력이 어떤 서술이고</a:t>
            </a:r>
            <a:r>
              <a:rPr lang="en-US" altLang="ko-KR" dirty="0"/>
              <a:t>, </a:t>
            </a:r>
            <a:r>
              <a:rPr lang="ko-KR" altLang="en-US" dirty="0"/>
              <a:t>출력이 영상</a:t>
            </a:r>
          </a:p>
          <a:p>
            <a:pPr lvl="1"/>
            <a:r>
              <a:rPr lang="en-US" altLang="ko-KR" dirty="0"/>
              <a:t>CAD</a:t>
            </a:r>
            <a:r>
              <a:rPr lang="ko-KR" altLang="en-US" dirty="0"/>
              <a:t>프로그램 </a:t>
            </a:r>
            <a:r>
              <a:rPr lang="en-US" altLang="ko-KR" dirty="0"/>
              <a:t>- </a:t>
            </a:r>
            <a:r>
              <a:rPr lang="ko-KR" altLang="en-US" dirty="0"/>
              <a:t>그리고자 하는 물체의 수치 입력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해당 물체의 그래픽 영상 생성</a:t>
            </a:r>
            <a:endParaRPr lang="en-US" altLang="ko-KR" dirty="0"/>
          </a:p>
          <a:p>
            <a:r>
              <a:rPr lang="ko-KR" altLang="en-US" dirty="0"/>
              <a:t>행렬과 미분</a:t>
            </a:r>
            <a:r>
              <a:rPr lang="en-US" altLang="ko-KR" dirty="0"/>
              <a:t>, C++ </a:t>
            </a:r>
            <a:r>
              <a:rPr lang="ko-KR" altLang="en-US" dirty="0"/>
              <a:t> 문법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41FFFE-DA41-526E-1073-93ACEFEA0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924944"/>
            <a:ext cx="5472608" cy="357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34614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207</TotalTime>
  <Words>726</Words>
  <Application>Microsoft Office PowerPoint</Application>
  <PresentationFormat>화면 슬라이드 쇼(4:3)</PresentationFormat>
  <Paragraphs>131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HY견고딕</vt:lpstr>
      <vt:lpstr>맑은 고딕</vt:lpstr>
      <vt:lpstr>Arial</vt:lpstr>
      <vt:lpstr>Wingdings</vt:lpstr>
      <vt:lpstr>바인드소프트</vt:lpstr>
      <vt:lpstr>Opencv C++</vt:lpstr>
      <vt:lpstr>목차</vt:lpstr>
      <vt:lpstr>OpenCV </vt:lpstr>
      <vt:lpstr>1.1.1 컴퓨터 비전 개요</vt:lpstr>
      <vt:lpstr>1.1.2 영상 처리란?</vt:lpstr>
      <vt:lpstr>1.1.3 영상처리의 수준</vt:lpstr>
      <vt:lpstr>1.1.4 영상 처리의 역사</vt:lpstr>
      <vt:lpstr>1.1.5 영상 처리의 역사</vt:lpstr>
      <vt:lpstr>1.1.6 영상 처리 관련 분야 필요한 지식</vt:lpstr>
      <vt:lpstr>OpenCV </vt:lpstr>
      <vt:lpstr>1.2.1 영상의 획득과 표현 방법</vt:lpstr>
      <vt:lpstr>1.2.1 양자화, 샘플링</vt:lpstr>
      <vt:lpstr>1.2.2 그레이스케일 영상과 컬러 영상</vt:lpstr>
      <vt:lpstr>1.2.3 그레이 스케일</vt:lpstr>
      <vt:lpstr>1.2.3 컬러</vt:lpstr>
      <vt:lpstr>1.2.4 영상 처리 응용 분야</vt:lpstr>
      <vt:lpstr>1.2.5 영상 파일 형식</vt:lpstr>
      <vt:lpstr>단원 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Sugil Choi</cp:lastModifiedBy>
  <cp:revision>103</cp:revision>
  <dcterms:created xsi:type="dcterms:W3CDTF">2017-02-21T08:17:22Z</dcterms:created>
  <dcterms:modified xsi:type="dcterms:W3CDTF">2024-03-27T01:56:09Z</dcterms:modified>
</cp:coreProperties>
</file>