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8" r:id="rId3"/>
    <p:sldId id="289" r:id="rId4"/>
    <p:sldId id="290" r:id="rId5"/>
    <p:sldId id="293" r:id="rId6"/>
    <p:sldId id="291" r:id="rId7"/>
    <p:sldId id="292" r:id="rId8"/>
    <p:sldId id="294" r:id="rId9"/>
    <p:sldId id="295" r:id="rId10"/>
    <p:sldId id="296" r:id="rId11"/>
    <p:sldId id="298" r:id="rId12"/>
    <p:sldId id="297" r:id="rId13"/>
    <p:sldId id="299" r:id="rId14"/>
    <p:sldId id="300" r:id="rId15"/>
    <p:sldId id="301" r:id="rId16"/>
    <p:sldId id="302" r:id="rId17"/>
    <p:sldId id="30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Chapter 07. </a:t>
            </a:r>
            <a:r>
              <a:rPr lang="ko-KR" altLang="en-US" b="1" dirty="0"/>
              <a:t>필터링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DAA65-168E-9638-65F5-19E6B4C8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7.2.2 </a:t>
            </a:r>
            <a:r>
              <a:rPr lang="ko-KR" altLang="en-US" dirty="0" err="1"/>
              <a:t>가우시안</a:t>
            </a:r>
            <a:r>
              <a:rPr lang="ko-KR" altLang="en-US" dirty="0"/>
              <a:t> 필터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44AA9-8B3C-8075-2338-F1AE06D4F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 err="1">
                <a:solidFill>
                  <a:srgbClr val="555555"/>
                </a:solidFill>
                <a:effectLst/>
                <a:latin typeface="Spoqa Han Sans"/>
              </a:rPr>
              <a:t>가우시안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 필터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(Gaussian filter) </a:t>
            </a:r>
          </a:p>
          <a:p>
            <a:pPr lvl="1"/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가우시안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분포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(Gaussian Distribution)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함수를 근사하여 생성한 필터 마스크를 사용하는 필터링 기법으로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평균값 필터보다 자연스러운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블러링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결과를 생성한다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ko-KR" altLang="en-US" b="1" i="0" u="sng" dirty="0" err="1">
                <a:solidFill>
                  <a:srgbClr val="555555"/>
                </a:solidFill>
                <a:effectLst/>
                <a:latin typeface="Spoqa Han Sans"/>
              </a:rPr>
              <a:t>가우시안</a:t>
            </a:r>
            <a:r>
              <a:rPr lang="ko-KR" altLang="en-US" b="1" i="0" u="sng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b="1" i="0" u="sng" dirty="0" err="1">
                <a:solidFill>
                  <a:srgbClr val="555555"/>
                </a:solidFill>
                <a:effectLst/>
                <a:latin typeface="Spoqa Han Sans"/>
              </a:rPr>
              <a:t>분포란</a:t>
            </a:r>
            <a:r>
              <a:rPr lang="en-US" altLang="ko-KR" b="1" i="0" u="sng" dirty="0">
                <a:solidFill>
                  <a:srgbClr val="555555"/>
                </a:solidFill>
                <a:effectLst/>
                <a:latin typeface="Spoqa Han Sans"/>
              </a:rPr>
              <a:t>?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평균을 중심으로 좌우 대칭의 종 모양을 갖는 확률 분포를 말하며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정규 분포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noramal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 distribution)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라고도 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이는 평균 근방에서 분포가 가장 많이 발생하고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평균에서 멀어질수록 발생 빈도가 종 모양으로 감소하는 형태를 따른다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B7C75-DF34-D0A8-6119-2A9D9B2C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225" y="2802611"/>
            <a:ext cx="2095792" cy="876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061A37-B6F4-1947-46C1-9B03EC42C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89" y="2924944"/>
            <a:ext cx="5169158" cy="270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7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85A5B-2569-A7C4-0A9D-A44D265D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7.2.2 </a:t>
            </a:r>
            <a:r>
              <a:rPr lang="ko-KR" altLang="en-US" dirty="0" err="1"/>
              <a:t>가우시안</a:t>
            </a:r>
            <a:r>
              <a:rPr lang="ko-KR" altLang="en-US" dirty="0"/>
              <a:t> 필터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F18A1-E2A9-EA81-5E5E-3BC08A3D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가우시안</a:t>
            </a:r>
            <a:r>
              <a:rPr lang="ko-KR" altLang="en-US" dirty="0"/>
              <a:t> 함수는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이 함수는 이미지의 노이즈를 줄이고 세부 사항을 흐리게 하는 데 효과적입니다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: </a:t>
            </a:r>
            <a:r>
              <a:rPr lang="ko-KR" altLang="en-US" dirty="0"/>
              <a:t>입력 이미지 </a:t>
            </a:r>
            <a:r>
              <a:rPr lang="en-US" altLang="ko-KR" dirty="0"/>
              <a:t>(</a:t>
            </a:r>
            <a:r>
              <a:rPr lang="en-US" altLang="ko-KR" dirty="0" err="1"/>
              <a:t>InputArray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  <a:r>
              <a:rPr lang="en-US" altLang="ko-KR" dirty="0"/>
              <a:t>). </a:t>
            </a:r>
            <a:r>
              <a:rPr lang="ko-KR" altLang="en-US" dirty="0"/>
              <a:t>이미지는 </a:t>
            </a:r>
            <a:r>
              <a:rPr lang="en-US" altLang="ko-KR" dirty="0"/>
              <a:t>1</a:t>
            </a:r>
            <a:r>
              <a:rPr lang="ko-KR" altLang="en-US" dirty="0"/>
              <a:t>채널</a:t>
            </a:r>
            <a:r>
              <a:rPr lang="en-US" altLang="ko-KR" dirty="0"/>
              <a:t>, 3</a:t>
            </a:r>
            <a:r>
              <a:rPr lang="ko-KR" altLang="en-US" dirty="0"/>
              <a:t>채널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dirty="0"/>
              <a:t>4</a:t>
            </a:r>
            <a:r>
              <a:rPr lang="ko-KR" altLang="en-US" dirty="0"/>
              <a:t>채널 이미지가 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dst</a:t>
            </a:r>
            <a:r>
              <a:rPr lang="en-US" altLang="ko-KR" dirty="0"/>
              <a:t>: </a:t>
            </a:r>
            <a:r>
              <a:rPr lang="ko-KR" altLang="en-US" dirty="0"/>
              <a:t>출력 이미지 </a:t>
            </a:r>
            <a:r>
              <a:rPr lang="en-US" altLang="ko-KR" dirty="0"/>
              <a:t>(</a:t>
            </a:r>
            <a:r>
              <a:rPr lang="en-US" altLang="ko-KR" dirty="0" err="1"/>
              <a:t>OutputArray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  <a:r>
              <a:rPr lang="en-US" altLang="ko-KR" dirty="0"/>
              <a:t>). </a:t>
            </a:r>
            <a:r>
              <a:rPr lang="ko-KR" altLang="en-US" dirty="0"/>
              <a:t>입력 이미지와 같은 크기</a:t>
            </a:r>
            <a:r>
              <a:rPr lang="en-US" altLang="ko-KR" dirty="0"/>
              <a:t>, </a:t>
            </a:r>
            <a:r>
              <a:rPr lang="ko-KR" altLang="en-US" dirty="0"/>
              <a:t>같은 타입의 이미지가 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ksize</a:t>
            </a:r>
            <a:r>
              <a:rPr lang="en-US" altLang="ko-KR" dirty="0"/>
              <a:t>: </a:t>
            </a:r>
            <a:r>
              <a:rPr lang="ko-KR" altLang="en-US" dirty="0" err="1"/>
              <a:t>가우시안</a:t>
            </a:r>
            <a:r>
              <a:rPr lang="ko-KR" altLang="en-US" dirty="0"/>
              <a:t> 커널의 크기</a:t>
            </a:r>
            <a:r>
              <a:rPr lang="en-US" altLang="ko-KR" dirty="0"/>
              <a:t>. </a:t>
            </a:r>
            <a:r>
              <a:rPr lang="en-US" altLang="ko-KR" dirty="0" err="1"/>
              <a:t>ksize.width</a:t>
            </a:r>
            <a:r>
              <a:rPr lang="ko-KR" altLang="en-US" dirty="0"/>
              <a:t>와 </a:t>
            </a:r>
            <a:r>
              <a:rPr lang="en-US" altLang="ko-KR" dirty="0" err="1"/>
              <a:t>ksize.height</a:t>
            </a:r>
            <a:r>
              <a:rPr lang="ko-KR" altLang="en-US" dirty="0"/>
              <a:t>는 서로 다를 수 있지만</a:t>
            </a:r>
            <a:r>
              <a:rPr lang="en-US" altLang="ko-KR" dirty="0"/>
              <a:t>, </a:t>
            </a:r>
            <a:r>
              <a:rPr lang="ko-KR" altLang="en-US" dirty="0"/>
              <a:t>둘 다 양의 홀수여야 합니다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 err="1"/>
              <a:t>sigmaX</a:t>
            </a:r>
            <a:r>
              <a:rPr lang="ko-KR" altLang="en-US" dirty="0"/>
              <a:t>와 </a:t>
            </a:r>
            <a:r>
              <a:rPr lang="en-US" altLang="ko-KR" dirty="0" err="1"/>
              <a:t>sigmaY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설정하면</a:t>
            </a:r>
            <a:r>
              <a:rPr lang="en-US" altLang="ko-KR" dirty="0"/>
              <a:t>, </a:t>
            </a:r>
            <a:r>
              <a:rPr lang="ko-KR" altLang="en-US" dirty="0"/>
              <a:t>그들은 각각 </a:t>
            </a:r>
            <a:r>
              <a:rPr lang="en-US" altLang="ko-KR" dirty="0" err="1"/>
              <a:t>ksize.width</a:t>
            </a:r>
            <a:r>
              <a:rPr lang="ko-KR" altLang="en-US" dirty="0"/>
              <a:t>와 </a:t>
            </a:r>
            <a:r>
              <a:rPr lang="en-US" altLang="ko-KR" dirty="0" err="1"/>
              <a:t>ksize.height</a:t>
            </a:r>
            <a:r>
              <a:rPr lang="ko-KR" altLang="en-US" dirty="0"/>
              <a:t>에서 계산됩니다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sigmaX</a:t>
            </a:r>
            <a:r>
              <a:rPr lang="en-US" altLang="ko-KR" dirty="0"/>
              <a:t>: X </a:t>
            </a:r>
            <a:r>
              <a:rPr lang="ko-KR" altLang="en-US" dirty="0"/>
              <a:t>방향의 </a:t>
            </a:r>
            <a:r>
              <a:rPr lang="ko-KR" altLang="en-US" dirty="0" err="1"/>
              <a:t>가우시안</a:t>
            </a:r>
            <a:r>
              <a:rPr lang="ko-KR" altLang="en-US" dirty="0"/>
              <a:t> 커널 표준 편차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igmaY</a:t>
            </a:r>
            <a:r>
              <a:rPr lang="en-US" altLang="ko-KR" dirty="0"/>
              <a:t>: Y </a:t>
            </a:r>
            <a:r>
              <a:rPr lang="ko-KR" altLang="en-US" dirty="0"/>
              <a:t>방향의 </a:t>
            </a:r>
            <a:r>
              <a:rPr lang="ko-KR" altLang="en-US" dirty="0" err="1"/>
              <a:t>가우시안</a:t>
            </a:r>
            <a:r>
              <a:rPr lang="ko-KR" altLang="en-US" dirty="0"/>
              <a:t> 커널 표준 편차</a:t>
            </a:r>
            <a:r>
              <a:rPr lang="en-US" altLang="ko-KR" dirty="0"/>
              <a:t>. </a:t>
            </a:r>
            <a:r>
              <a:rPr lang="en-US" altLang="ko-KR" dirty="0" err="1"/>
              <a:t>sigmaY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 err="1"/>
              <a:t>sigmaX</a:t>
            </a:r>
            <a:r>
              <a:rPr lang="ko-KR" altLang="en-US" dirty="0"/>
              <a:t>와 같게 설정됩니다</a:t>
            </a:r>
            <a:r>
              <a:rPr lang="en-US" altLang="ko-KR" dirty="0"/>
              <a:t>. </a:t>
            </a:r>
            <a:r>
              <a:rPr lang="ko-KR" altLang="en-US" dirty="0"/>
              <a:t>둘 다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그들은 각각 </a:t>
            </a:r>
            <a:r>
              <a:rPr lang="en-US" altLang="ko-KR" dirty="0" err="1"/>
              <a:t>ksize.width</a:t>
            </a:r>
            <a:r>
              <a:rPr lang="ko-KR" altLang="en-US" dirty="0"/>
              <a:t>와 </a:t>
            </a:r>
            <a:r>
              <a:rPr lang="en-US" altLang="ko-KR" dirty="0" err="1"/>
              <a:t>ksize.height</a:t>
            </a:r>
            <a:r>
              <a:rPr lang="ko-KR" altLang="en-US" dirty="0"/>
              <a:t>에서 계산됩니다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borderType</a:t>
            </a:r>
            <a:r>
              <a:rPr lang="en-US" altLang="ko-KR" dirty="0"/>
              <a:t>: </a:t>
            </a:r>
            <a:r>
              <a:rPr lang="ko-KR" altLang="en-US" dirty="0"/>
              <a:t>픽셀 </a:t>
            </a:r>
            <a:r>
              <a:rPr lang="ko-KR" altLang="en-US" dirty="0" err="1"/>
              <a:t>외삽법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BORDER_DEFAULT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8965FB-98E2-2743-64C3-74DB59DF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7272808" cy="8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6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E2611-D078-67FA-DEB1-7DE38760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7.2.2 </a:t>
            </a:r>
            <a:r>
              <a:rPr lang="ko-KR" altLang="en-US" dirty="0" err="1"/>
              <a:t>가우시안</a:t>
            </a:r>
            <a:r>
              <a:rPr lang="ko-KR" altLang="en-US" dirty="0"/>
              <a:t> 필터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DE4A8-E46A-4289-D420-A7290D10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가우시안</a:t>
            </a:r>
            <a:r>
              <a:rPr lang="ko-KR" altLang="en-US" dirty="0"/>
              <a:t>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92AACF-6D76-B55F-1DAB-A93E8F3B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1340768"/>
            <a:ext cx="6408712" cy="52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9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B50C3-D263-58BF-2B99-B3B3F808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</a:t>
            </a:r>
            <a:r>
              <a:rPr lang="ko-KR" altLang="en-US" dirty="0" err="1"/>
              <a:t>샤프닝</a:t>
            </a:r>
            <a:r>
              <a:rPr lang="en-US" altLang="ko-KR" dirty="0"/>
              <a:t>: </a:t>
            </a:r>
            <a:r>
              <a:rPr lang="ko-KR" altLang="en-US" dirty="0"/>
              <a:t>영상 날카롭게 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C8975-B9BB-FEE4-00CD-F6EF3151E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Spoqa Han Sans"/>
              </a:rPr>
              <a:t>블러링과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 반대되는 개념인 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Spoqa Han Sans"/>
              </a:rPr>
              <a:t>샤프닝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poqa Han Sans"/>
              </a:rPr>
              <a:t>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(Sharpening)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poqa Han Sans"/>
              </a:rPr>
              <a:t>기법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사물의 윤곽이 뚜렷하고 선명한 느낌이 나도록 영상을 변경하는 필터링 기법이다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</a:p>
          <a:p>
            <a:r>
              <a:rPr lang="ko-KR" altLang="en-US" dirty="0" err="1">
                <a:solidFill>
                  <a:srgbClr val="000000"/>
                </a:solidFill>
                <a:latin typeface="Spoqa Han Sans"/>
              </a:rPr>
              <a:t>언샤프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 마스크 필터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: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E65CC8-1064-B294-4354-E288EA1E0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6132720" cy="391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7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CBA6B-19D6-E417-13C6-4D266226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</a:t>
            </a:r>
            <a:r>
              <a:rPr lang="ko-KR" altLang="en-US" dirty="0" err="1"/>
              <a:t>샤프닝</a:t>
            </a:r>
            <a:r>
              <a:rPr lang="en-US" altLang="ko-KR" dirty="0"/>
              <a:t>: </a:t>
            </a:r>
            <a:r>
              <a:rPr lang="ko-KR" altLang="en-US" dirty="0"/>
              <a:t>영상 날카롭게 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C5510C-5496-E6BF-9B1B-658DFDA9B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33296"/>
            <a:ext cx="8229600" cy="5491470"/>
          </a:xfrm>
        </p:spPr>
      </p:pic>
    </p:spTree>
    <p:extLst>
      <p:ext uri="{BB962C8B-B14F-4D97-AF65-F5344CB8AC3E}">
        <p14:creationId xmlns:p14="http://schemas.microsoft.com/office/powerpoint/2010/main" val="286239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FD384-5653-CF59-A501-E709C989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7.4.1 </a:t>
            </a:r>
            <a:r>
              <a:rPr lang="ko-KR" altLang="en-US" dirty="0"/>
              <a:t>영상과 잡음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E3600-8681-2776-97B9-329038BD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잡음 모델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(noise model)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잡음이 생성되는 방식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b="1" i="0" dirty="0" err="1">
                <a:solidFill>
                  <a:srgbClr val="555555"/>
                </a:solidFill>
                <a:effectLst/>
                <a:latin typeface="Spoqa Han Sans"/>
              </a:rPr>
              <a:t>가우시안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 잡음 모델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(Gaussian noise model)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보통 평균이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인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가우시안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분포를 따르는 잡음을 의미한다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149CF3-E775-02E0-48E0-002E25A4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6912768" cy="409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038E95-5DAF-4C42-5D3B-511B2F397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75910"/>
            <a:ext cx="875080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3534C-6E2B-E604-CFDD-E999872E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7.4.2 </a:t>
            </a:r>
            <a:r>
              <a:rPr lang="ko-KR" altLang="en-US" dirty="0"/>
              <a:t>양방향 필터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968D5-8270-32F6-BB1E-6E6CABF5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가우시안블러를</a:t>
            </a:r>
            <a:r>
              <a:rPr lang="ko-KR" altLang="en-US" dirty="0"/>
              <a:t> 쓰면 잡음이 제거 된다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ko-KR" altLang="en-US" dirty="0" err="1"/>
              <a:t>엣지가</a:t>
            </a:r>
            <a:r>
              <a:rPr lang="ko-KR" altLang="en-US" dirty="0"/>
              <a:t> </a:t>
            </a:r>
            <a:r>
              <a:rPr lang="ko-KR" altLang="en-US" dirty="0" err="1"/>
              <a:t>무뎌지는</a:t>
            </a:r>
            <a:r>
              <a:rPr lang="ko-KR" altLang="en-US" dirty="0"/>
              <a:t> 단점이 있다</a:t>
            </a:r>
            <a:r>
              <a:rPr lang="en-US" altLang="ko-KR" dirty="0"/>
              <a:t>.</a:t>
            </a:r>
          </a:p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양방향 필터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(bilateral filter)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에지 성분은 그대로 유지하며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가우시안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잡음을 효과적으로 제거하는 알고리즘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D7495F-E664-DD5A-C490-D68DA009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44824"/>
            <a:ext cx="3672408" cy="6778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9A12D3-155F-8ACD-CB0A-A505BE351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616996"/>
            <a:ext cx="6228184" cy="8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BD187-B6C0-E9E3-3468-06C78DB0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7.4.3 </a:t>
            </a:r>
            <a:r>
              <a:rPr lang="ko-KR" altLang="en-US" dirty="0"/>
              <a:t>미디언 필터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27C4C-E735-E593-8DFF-C0A03E76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미디언 필터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(median filter)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입력 영상에서 자기 자신 픽셀과 주변 픽셀 값 중에서 중간값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(median)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을 선택하여 결과 영상 픽셀 값으로 설정하는 필터링 기법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픽셀 값을 크기 순으로 정렬한 뒤 데이터에서 중앙에 있는 픽셀 값을 선택하여 결과 영상의 픽셀 값으로 설정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AD552A-A159-725D-283C-C1D2E1E3C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67831"/>
            <a:ext cx="5385036" cy="2927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72030E-A152-E9C1-048D-E779CB336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6923838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2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영상의 필터링</a:t>
            </a:r>
            <a:endParaRPr lang="en-US" altLang="ko-KR" dirty="0"/>
          </a:p>
          <a:p>
            <a:r>
              <a:rPr lang="en-US" altLang="ko-KR" dirty="0"/>
              <a:t>7.2 </a:t>
            </a:r>
            <a:r>
              <a:rPr lang="ko-KR" altLang="en-US" dirty="0" err="1"/>
              <a:t>블러링</a:t>
            </a:r>
            <a:r>
              <a:rPr lang="en-US" altLang="ko-KR" dirty="0"/>
              <a:t>: </a:t>
            </a:r>
            <a:r>
              <a:rPr lang="ko-KR" altLang="en-US" dirty="0"/>
              <a:t>영상 부드럽게 하기</a:t>
            </a:r>
            <a:endParaRPr lang="en-US" altLang="ko-KR" dirty="0"/>
          </a:p>
          <a:p>
            <a:r>
              <a:rPr lang="en-US" altLang="ko-KR" dirty="0"/>
              <a:t>7.3 </a:t>
            </a:r>
            <a:r>
              <a:rPr lang="ko-KR" altLang="en-US" dirty="0" err="1"/>
              <a:t>샤프닝</a:t>
            </a:r>
            <a:r>
              <a:rPr lang="en-US" altLang="ko-KR" dirty="0"/>
              <a:t>: </a:t>
            </a:r>
            <a:r>
              <a:rPr lang="ko-KR" altLang="en-US" dirty="0"/>
              <a:t>영상 날카롭게 하기</a:t>
            </a:r>
            <a:endParaRPr lang="en-US" altLang="ko-KR" dirty="0"/>
          </a:p>
          <a:p>
            <a:r>
              <a:rPr lang="en-US" altLang="ko-KR" dirty="0"/>
              <a:t>7.4 </a:t>
            </a:r>
            <a:r>
              <a:rPr lang="ko-KR" altLang="en-US" dirty="0"/>
              <a:t>잡음 제거 필터링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040AC-D581-26D3-EBD2-F006FEB5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7.1.1 </a:t>
            </a:r>
            <a:r>
              <a:rPr lang="ko-KR" altLang="en-US" dirty="0"/>
              <a:t>필터링 연산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D7F98-41A3-28AC-51FC-03B02E75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영상의 필터링은 마스크</a:t>
            </a:r>
            <a:r>
              <a:rPr lang="en-US" altLang="ko-KR" dirty="0"/>
              <a:t>, </a:t>
            </a:r>
            <a:r>
              <a:rPr lang="ko-KR" altLang="en-US" dirty="0"/>
              <a:t>커널</a:t>
            </a:r>
            <a:r>
              <a:rPr lang="en-US" altLang="ko-KR" dirty="0"/>
              <a:t>, </a:t>
            </a:r>
            <a:r>
              <a:rPr lang="ko-KR" altLang="en-US" dirty="0"/>
              <a:t>윈도우 라고 불리는 작은 크기의 행렬을 이용한다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연산을 </a:t>
            </a:r>
            <a:r>
              <a:rPr lang="ko-KR" altLang="en-US" dirty="0" err="1"/>
              <a:t>컨볼루션</a:t>
            </a:r>
            <a:r>
              <a:rPr lang="en-US" altLang="ko-KR" dirty="0"/>
              <a:t>(</a:t>
            </a:r>
            <a:r>
              <a:rPr lang="ko-KR" altLang="en-US" dirty="0"/>
              <a:t>회선</a:t>
            </a:r>
            <a:r>
              <a:rPr lang="en-US" altLang="ko-KR" dirty="0"/>
              <a:t>, Convolution)  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컨볼루션</a:t>
            </a:r>
            <a:r>
              <a:rPr lang="ko-KR" altLang="en-US" dirty="0"/>
              <a:t> 연산은 다음과 같은 수식으로 표현할 수 있다</a:t>
            </a:r>
            <a:r>
              <a:rPr lang="en-US" altLang="ko-KR" dirty="0"/>
              <a:t>.</a:t>
            </a:r>
          </a:p>
          <a:p>
            <a:pPr lvl="1"/>
            <a:r>
              <a:rPr lang="pl-PL" altLang="ko-KR" dirty="0"/>
              <a:t>g(</a:t>
            </a:r>
            <a:r>
              <a:rPr lang="en-US" altLang="ko-KR" dirty="0"/>
              <a:t>x</a:t>
            </a:r>
            <a:r>
              <a:rPr lang="pl-PL" altLang="ko-KR" dirty="0"/>
              <a:t>, </a:t>
            </a:r>
            <a:r>
              <a:rPr lang="en-US" altLang="ko-KR" dirty="0"/>
              <a:t>y</a:t>
            </a:r>
            <a:r>
              <a:rPr lang="pl-PL" altLang="ko-KR" dirty="0"/>
              <a:t>) = ∑(u, v) [f(</a:t>
            </a:r>
            <a:r>
              <a:rPr lang="en-US" altLang="ko-KR" dirty="0"/>
              <a:t>x</a:t>
            </a:r>
            <a:r>
              <a:rPr lang="pl-PL" altLang="ko-KR" dirty="0"/>
              <a:t>-u, </a:t>
            </a:r>
            <a:r>
              <a:rPr lang="en-US" altLang="ko-KR" dirty="0"/>
              <a:t>y</a:t>
            </a:r>
            <a:r>
              <a:rPr lang="pl-PL" altLang="ko-KR" dirty="0"/>
              <a:t>-v) * </a:t>
            </a:r>
            <a:r>
              <a:rPr lang="en-US" altLang="ko-KR" dirty="0"/>
              <a:t>m</a:t>
            </a:r>
            <a:r>
              <a:rPr lang="pl-PL" altLang="ko-KR" dirty="0"/>
              <a:t>(u, v)]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784A46-10D7-6813-0BFB-88049263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252930"/>
            <a:ext cx="4507674" cy="41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7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F6C77-1BDA-76E6-1A0B-B12A9038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7.1.1 </a:t>
            </a:r>
            <a:r>
              <a:rPr lang="ko-KR" altLang="en-US" dirty="0"/>
              <a:t>필터링 연산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5622-A4A7-88AB-5DC0-E04ED57A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자리 연산</a:t>
            </a:r>
            <a:endParaRPr lang="en-US" altLang="ko-KR" dirty="0"/>
          </a:p>
          <a:p>
            <a:pPr lvl="1"/>
            <a:r>
              <a:rPr lang="ko-KR" altLang="en-US" dirty="0"/>
              <a:t>원본영상</a:t>
            </a:r>
            <a:r>
              <a:rPr lang="en-US" altLang="ko-KR" dirty="0"/>
              <a:t>f(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의 가장 자리에 마스크</a:t>
            </a:r>
            <a:r>
              <a:rPr lang="en-US" altLang="ko-KR" dirty="0"/>
              <a:t>(</a:t>
            </a:r>
            <a:r>
              <a:rPr lang="ko-KR" altLang="en-US" dirty="0"/>
              <a:t>커널</a:t>
            </a:r>
            <a:r>
              <a:rPr lang="en-US" altLang="ko-KR" dirty="0"/>
              <a:t>)</a:t>
            </a:r>
            <a:r>
              <a:rPr lang="ko-KR" altLang="en-US" dirty="0"/>
              <a:t>를 처리하려면 </a:t>
            </a:r>
            <a:r>
              <a:rPr lang="ko-KR" altLang="en-US" dirty="0" err="1"/>
              <a:t>없는데이터에</a:t>
            </a:r>
            <a:r>
              <a:rPr lang="ko-KR" altLang="en-US" dirty="0"/>
              <a:t> 접근 하게 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임이의</a:t>
            </a:r>
            <a:r>
              <a:rPr lang="ko-KR" altLang="en-US" dirty="0"/>
              <a:t> 데이터를 만들어서 가장 자리연산을 하게 되는데 </a:t>
            </a:r>
            <a:r>
              <a:rPr lang="ko-KR" altLang="en-US" dirty="0" err="1"/>
              <a:t>임이의</a:t>
            </a:r>
            <a:r>
              <a:rPr lang="ko-KR" altLang="en-US" dirty="0"/>
              <a:t> 데이터를 만드는 방식을 </a:t>
            </a:r>
            <a:r>
              <a:rPr lang="en-US" altLang="ko-KR" dirty="0" err="1"/>
              <a:t>BorderTypes</a:t>
            </a:r>
            <a:r>
              <a:rPr lang="en-US" altLang="ko-KR" dirty="0"/>
              <a:t> </a:t>
            </a:r>
            <a:r>
              <a:rPr lang="ko-KR" altLang="en-US" dirty="0"/>
              <a:t>열거형 상수로 지정하게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F09211-9815-2D9C-BAA8-4547117A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9" y="2405476"/>
            <a:ext cx="6014763" cy="2391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6D7718-FE4A-17AE-3E38-737E4296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841742"/>
            <a:ext cx="4392488" cy="19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9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F1F1-F5FC-5616-C84D-16FBAD9F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7.1.1 </a:t>
            </a:r>
            <a:r>
              <a:rPr lang="ko-KR" altLang="en-US" dirty="0"/>
              <a:t>필터링 연산 방법 </a:t>
            </a:r>
            <a:r>
              <a:rPr lang="en-US" altLang="ko-KR" dirty="0"/>
              <a:t>- filter2D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B8009-01FE-009C-8602-353DDAF1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filter2D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filter2D </a:t>
            </a:r>
            <a:r>
              <a:rPr lang="ko-KR" altLang="en-US" dirty="0"/>
              <a:t>함수는 이미지에 </a:t>
            </a:r>
            <a:r>
              <a:rPr lang="en-US" altLang="ko-KR" dirty="0"/>
              <a:t>2D </a:t>
            </a:r>
            <a:r>
              <a:rPr lang="ko-KR" altLang="en-US" dirty="0" err="1"/>
              <a:t>컨볼루션을</a:t>
            </a:r>
            <a:r>
              <a:rPr lang="ko-KR" altLang="en-US" dirty="0"/>
              <a:t> 적용하는 함수입니다</a:t>
            </a:r>
            <a:r>
              <a:rPr lang="en-US" altLang="ko-KR" dirty="0"/>
              <a:t>. </a:t>
            </a:r>
            <a:r>
              <a:rPr lang="ko-KR" altLang="en-US" dirty="0"/>
              <a:t>이 함수는 커널</a:t>
            </a:r>
            <a:r>
              <a:rPr lang="en-US" altLang="ko-KR" dirty="0"/>
              <a:t>(</a:t>
            </a:r>
            <a:r>
              <a:rPr lang="ko-KR" altLang="en-US" dirty="0"/>
              <a:t>또는 상관 관계 커널</a:t>
            </a:r>
            <a:r>
              <a:rPr lang="en-US" altLang="ko-KR" dirty="0"/>
              <a:t>)</a:t>
            </a:r>
            <a:r>
              <a:rPr lang="ko-KR" altLang="en-US" dirty="0"/>
              <a:t>을 이미지에 적용하여 필터링을 수행합니다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: </a:t>
            </a:r>
            <a:r>
              <a:rPr lang="ko-KR" altLang="en-US" dirty="0"/>
              <a:t>입력 이미지입니다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dst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ko-KR" altLang="en-US" dirty="0"/>
              <a:t>와 같은 크기와 채널 수를 가진 출력 이미지입니다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ddepth</a:t>
            </a:r>
            <a:r>
              <a:rPr lang="en-US" altLang="ko-KR" dirty="0"/>
              <a:t>: </a:t>
            </a:r>
            <a:r>
              <a:rPr lang="ko-KR" altLang="en-US" dirty="0"/>
              <a:t>출력 이미지의 원하는 깊이입니다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kernel: </a:t>
            </a:r>
            <a:r>
              <a:rPr lang="ko-KR" altLang="en-US" dirty="0" err="1"/>
              <a:t>컨볼루션</a:t>
            </a:r>
            <a:r>
              <a:rPr lang="ko-KR" altLang="en-US" dirty="0"/>
              <a:t> 커널</a:t>
            </a:r>
            <a:r>
              <a:rPr lang="en-US" altLang="ko-KR" dirty="0"/>
              <a:t>(</a:t>
            </a:r>
            <a:r>
              <a:rPr lang="ko-KR" altLang="en-US" dirty="0"/>
              <a:t>또는 상관 관계 커널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이는 단일 채널 부동 소수점 행렬입니다</a:t>
            </a:r>
            <a:r>
              <a:rPr lang="en-US" altLang="ko-KR" dirty="0"/>
              <a:t>. </a:t>
            </a:r>
            <a:r>
              <a:rPr lang="ko-KR" altLang="en-US" dirty="0"/>
              <a:t>다른 커널을 다른 채널에 적용하려면 이미지를 별도의 색상 평면으로 분할하고 개별적으로 처리해야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anchor: </a:t>
            </a:r>
            <a:r>
              <a:rPr lang="ko-KR" altLang="en-US" dirty="0"/>
              <a:t>커널의 앵커입니다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필터링된</a:t>
            </a:r>
            <a:r>
              <a:rPr lang="ko-KR" altLang="en-US" dirty="0"/>
              <a:t> 점이 커널 내에서 상대적으로 어디에 위치하는지를 나타냅니다</a:t>
            </a:r>
            <a:r>
              <a:rPr lang="en-US" altLang="ko-KR" dirty="0"/>
              <a:t>. </a:t>
            </a:r>
            <a:r>
              <a:rPr lang="ko-KR" altLang="en-US" dirty="0"/>
              <a:t>앵커는 커널 내에 있어야 합니다</a:t>
            </a:r>
            <a:r>
              <a:rPr lang="en-US" altLang="ko-KR" dirty="0"/>
              <a:t>. </a:t>
            </a:r>
            <a:r>
              <a:rPr lang="ko-KR" altLang="en-US" dirty="0"/>
              <a:t>기본값 </a:t>
            </a:r>
            <a:r>
              <a:rPr lang="en-US" altLang="ko-KR" dirty="0"/>
              <a:t>(-1,-1)</a:t>
            </a:r>
            <a:r>
              <a:rPr lang="ko-KR" altLang="en-US" dirty="0"/>
              <a:t>은 앵커가 커널 중심에 있다는 것을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delta: </a:t>
            </a:r>
            <a:r>
              <a:rPr lang="ko-KR" altLang="en-US" dirty="0" err="1"/>
              <a:t>필터링된</a:t>
            </a:r>
            <a:r>
              <a:rPr lang="ko-KR" altLang="en-US" dirty="0"/>
              <a:t> 픽셀에 저장되기 전에 추가적으로 더해지는 선택적 값입니다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borderType</a:t>
            </a:r>
            <a:r>
              <a:rPr lang="en-US" altLang="ko-KR" dirty="0"/>
              <a:t>: </a:t>
            </a:r>
            <a:r>
              <a:rPr lang="ko-KR" altLang="en-US" dirty="0"/>
              <a:t>픽셀 </a:t>
            </a:r>
            <a:r>
              <a:rPr lang="ko-KR" altLang="en-US" dirty="0" err="1"/>
              <a:t>외삽법입니다</a:t>
            </a:r>
            <a:r>
              <a:rPr lang="en-US" altLang="ko-KR" dirty="0"/>
              <a:t>. BORDER_WRAP</a:t>
            </a:r>
            <a:r>
              <a:rPr lang="ko-KR" altLang="en-US" dirty="0"/>
              <a:t>은 지원되지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3DA87B-3895-E7C1-8B87-CA6EBB657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12776"/>
            <a:ext cx="6156176" cy="6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4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B1495-548B-A0C8-16FF-C7FEFE2E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7.1.1 </a:t>
            </a:r>
            <a:r>
              <a:rPr lang="ko-KR" altLang="en-US" dirty="0"/>
              <a:t>필터링 연산 방법 </a:t>
            </a:r>
            <a:r>
              <a:rPr lang="en-US" altLang="ko-KR" dirty="0"/>
              <a:t>- myfilter2D 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B597EDC-C370-4224-7736-190233966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184" y="928688"/>
            <a:ext cx="6567631" cy="5500687"/>
          </a:xfrm>
        </p:spPr>
      </p:pic>
    </p:spTree>
    <p:extLst>
      <p:ext uri="{BB962C8B-B14F-4D97-AF65-F5344CB8AC3E}">
        <p14:creationId xmlns:p14="http://schemas.microsoft.com/office/powerpoint/2010/main" val="153236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5D32A-914D-62B2-2013-1C997744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7.1.1 </a:t>
            </a:r>
            <a:r>
              <a:rPr lang="ko-KR" altLang="en-US" dirty="0"/>
              <a:t>필터링 연산 방법 </a:t>
            </a:r>
            <a:r>
              <a:rPr lang="en-US" altLang="ko-KR" dirty="0"/>
              <a:t>- myfilter2D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162F82-21C9-26F8-BC3A-4C885E609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58236"/>
            <a:ext cx="8229600" cy="4841591"/>
          </a:xfrm>
        </p:spPr>
      </p:pic>
    </p:spTree>
    <p:extLst>
      <p:ext uri="{BB962C8B-B14F-4D97-AF65-F5344CB8AC3E}">
        <p14:creationId xmlns:p14="http://schemas.microsoft.com/office/powerpoint/2010/main" val="212932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23528-34C0-3ABB-B645-52868BBE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7.2.1 </a:t>
            </a:r>
            <a:r>
              <a:rPr lang="ko-KR" altLang="en-US" dirty="0"/>
              <a:t>평균값 필터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4B3F0-A90C-A5F6-DD73-F80B4D5B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blur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평균값 필터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(mean filter)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 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블러링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필터 중에서 단순하고 구현하기 쉬운 필터 방법이다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이는 입력 영상에서 특정 픽셀과 주변 픽셀들의 산술 평균을 결과 영상 픽셀 값으로 설정하는 필터이다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결과적으로 픽셀 값의 급격한 변화가 줄어들어 날카로운 에지가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poqa Han Sans"/>
              </a:rPr>
              <a:t>무뎌지고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 잡음의 영향이 크게 사라질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365595-D346-89C8-4BCA-531474B2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5256584" cy="8882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DDFB08-2E72-BA19-573A-60B57526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933056"/>
            <a:ext cx="5256584" cy="23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9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6250-1D84-3837-FAE5-261D2CE2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7.2.1 </a:t>
            </a:r>
            <a:r>
              <a:rPr lang="ko-KR" altLang="en-US" dirty="0"/>
              <a:t>평균값 필터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FA5596-2367-6CCC-4661-8A8037650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196" y="928688"/>
            <a:ext cx="6955607" cy="5500687"/>
          </a:xfrm>
        </p:spPr>
      </p:pic>
    </p:spTree>
    <p:extLst>
      <p:ext uri="{BB962C8B-B14F-4D97-AF65-F5344CB8AC3E}">
        <p14:creationId xmlns:p14="http://schemas.microsoft.com/office/powerpoint/2010/main" val="617698114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1869</TotalTime>
  <Words>737</Words>
  <Application>Microsoft Office PowerPoint</Application>
  <PresentationFormat>화면 슬라이드 쇼(4:3)</PresentationFormat>
  <Paragraphs>77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HY견고딕</vt:lpstr>
      <vt:lpstr>Spoqa Han Sans</vt:lpstr>
      <vt:lpstr>맑은 고딕</vt:lpstr>
      <vt:lpstr>Arial</vt:lpstr>
      <vt:lpstr>Wingdings</vt:lpstr>
      <vt:lpstr>바인드소프트</vt:lpstr>
      <vt:lpstr>Opencv C++</vt:lpstr>
      <vt:lpstr>목차</vt:lpstr>
      <vt:lpstr>7.1.1 필터링 연산 방법</vt:lpstr>
      <vt:lpstr>7.1.1 필터링 연산 방법</vt:lpstr>
      <vt:lpstr>7.1.1 필터링 연산 방법 - filter2D</vt:lpstr>
      <vt:lpstr>7.1.1 필터링 연산 방법 - myfilter2D </vt:lpstr>
      <vt:lpstr>7.1.1 필터링 연산 방법 - myfilter2D </vt:lpstr>
      <vt:lpstr>7.2.1 평균값 필터</vt:lpstr>
      <vt:lpstr>7.2.1 평균값 필터</vt:lpstr>
      <vt:lpstr>7.2.2 가우시안 필터</vt:lpstr>
      <vt:lpstr>7.2.2 가우시안 필터</vt:lpstr>
      <vt:lpstr>7.2.2 가우시안 필터</vt:lpstr>
      <vt:lpstr>7.3 샤프닝: 영상 날카롭게 하기</vt:lpstr>
      <vt:lpstr>7.3 샤프닝: 영상 날카롭게 하기</vt:lpstr>
      <vt:lpstr>7.4.1 영상과 잡음 모델</vt:lpstr>
      <vt:lpstr>7.4.2 양방향 필터</vt:lpstr>
      <vt:lpstr>7.4.3 미디언 필터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 Choi</cp:lastModifiedBy>
  <cp:revision>268</cp:revision>
  <dcterms:created xsi:type="dcterms:W3CDTF">2017-02-21T08:17:22Z</dcterms:created>
  <dcterms:modified xsi:type="dcterms:W3CDTF">2024-04-04T06:46:55Z</dcterms:modified>
</cp:coreProperties>
</file>