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824" y="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41" d="100"/>
          <a:sy n="141" d="100"/>
        </p:scale>
        <p:origin x="-133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269C3-C25E-41E8-815A-55A10694EC72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70691-BFF7-46A3-A51C-EDFA8C5FB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11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0290A-1521-4E2C-B981-7952210E2E19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EE1D8-CF94-4B34-B47A-3155D616A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628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50052" cy="3046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95536" y="4293096"/>
            <a:ext cx="8352928" cy="8503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u="none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소단원 및 부제목</a:t>
            </a:r>
            <a:endParaRPr lang="en-US" altLang="ko-KR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-6052" y="1"/>
            <a:ext cx="9150052" cy="304684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1906" y="973852"/>
            <a:ext cx="9144000" cy="3024336"/>
          </a:xfrm>
          <a:gradFill>
            <a:gsLst>
              <a:gs pos="100000">
                <a:schemeClr val="bg1">
                  <a:alpha val="79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wrap="none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altLang="ko-KR"/>
              <a:t> </a:t>
            </a:r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9976" y="5628704"/>
            <a:ext cx="8280920" cy="72008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400" u="sng" dirty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㈜</a:t>
            </a:r>
            <a:r>
              <a:rPr lang="ko-KR" altLang="en-US" sz="1400" u="sng" dirty="0" err="1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바인드소프트</a:t>
            </a:r>
            <a:endParaRPr lang="ko-KR" altLang="en-US" sz="1400" u="sng" dirty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234125"/>
            <a:ext cx="1224136" cy="120797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5517232"/>
            <a:ext cx="648072" cy="63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263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9"/>
          <p:cNvGrpSpPr/>
          <p:nvPr/>
        </p:nvGrpSpPr>
        <p:grpSpPr>
          <a:xfrm>
            <a:off x="357158" y="4357694"/>
            <a:ext cx="8072494" cy="71438"/>
            <a:chOff x="357158" y="4357694"/>
            <a:chExt cx="8072494" cy="71438"/>
          </a:xfrm>
        </p:grpSpPr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r="7467" b="3225"/>
            <a:stretch>
              <a:fillRect/>
            </a:stretch>
          </p:blipFill>
          <p:spPr bwMode="auto">
            <a:xfrm>
              <a:off x="357158" y="4357694"/>
              <a:ext cx="1301694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1658852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2617995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3577138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4536281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5495424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6454567" y="4357694"/>
              <a:ext cx="1975085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4/4/2024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10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582594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29396"/>
            <a:ext cx="2895600" cy="292079"/>
          </a:xfrm>
        </p:spPr>
        <p:txBody>
          <a:bodyPr/>
          <a:lstStyle/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2133600" cy="292079"/>
          </a:xfrm>
        </p:spPr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0072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0" scaled="1"/>
              <a:tileRect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99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F:\images\design\2016.09.12 엣지아이랩 ppt 템플릿\line_yellow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0"/>
            <a:ext cx="9144000" cy="27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images\design\2016.09.12 엣지아이랩 ppt 템플릿\line_blu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12396"/>
            <a:ext cx="9144000" cy="24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620688"/>
            <a:ext cx="8229600" cy="5594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45471"/>
            <a:ext cx="8229600" cy="403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-146852"/>
            <a:ext cx="738064" cy="72832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120213"/>
            <a:ext cx="738064" cy="728321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 bwMode="white">
          <a:xfrm>
            <a:off x="0" y="830844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7902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20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6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/>
              <a:t>Chapter 08. </a:t>
            </a:r>
            <a:r>
              <a:rPr lang="ko-KR" altLang="en-US" b="1" dirty="0"/>
              <a:t>영상의 기하학적 변환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Opencv</a:t>
            </a:r>
            <a:r>
              <a:rPr lang="en-US" altLang="ko-KR" dirty="0"/>
              <a:t> C++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7798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72BE2-9A1A-979F-E01A-9BD5DCB8C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8.2 </a:t>
            </a:r>
            <a:r>
              <a:rPr lang="ko-KR" altLang="en-US" dirty="0"/>
              <a:t>투시변환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91869A-4A30-20EB-AE7D-5FFB386C0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어파인변환</a:t>
            </a:r>
            <a:r>
              <a:rPr lang="ko-KR" altLang="en-US" dirty="0"/>
              <a:t> 보다 자유도가 높은 변환</a:t>
            </a:r>
            <a:endParaRPr lang="en-US" altLang="ko-KR" dirty="0"/>
          </a:p>
          <a:p>
            <a:r>
              <a:rPr lang="ko-KR" altLang="en-US" dirty="0"/>
              <a:t>투시변환의 표현 행렬은 </a:t>
            </a:r>
            <a:r>
              <a:rPr lang="en-US" altLang="ko-KR" dirty="0"/>
              <a:t>3X3 </a:t>
            </a:r>
            <a:r>
              <a:rPr lang="ko-KR" altLang="en-US" dirty="0"/>
              <a:t>행렬이며 이중 하나는 비례상수 역할을 하므로 자유도는 </a:t>
            </a:r>
            <a:r>
              <a:rPr lang="en-US" altLang="ko-KR" dirty="0"/>
              <a:t>8 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8</a:t>
            </a:r>
            <a:r>
              <a:rPr lang="ko-KR" altLang="en-US" dirty="0"/>
              <a:t>개의 미지수를 계산하기 위해서 </a:t>
            </a:r>
            <a:r>
              <a:rPr lang="en-US" altLang="ko-KR" dirty="0"/>
              <a:t>4</a:t>
            </a:r>
            <a:r>
              <a:rPr lang="ko-KR" altLang="en-US" dirty="0"/>
              <a:t>개의 점의 이동이 필요하다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6C3D99-8C29-82CC-6176-2B51326E2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5" y="1988840"/>
            <a:ext cx="3528392" cy="10506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B34DADD-59D5-597C-2D83-1D6334671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443" y="3501008"/>
            <a:ext cx="5445789" cy="165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871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785FA6-C0CA-17C8-8D92-0AD6656FF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8.2 </a:t>
            </a:r>
            <a:r>
              <a:rPr lang="ko-KR" altLang="en-US" dirty="0"/>
              <a:t>투시변환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7564F0-B249-65C3-84DD-84F4E2D33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/>
              <a:t>getPerspectiveTransform</a:t>
            </a:r>
            <a:r>
              <a:rPr lang="ko-KR" altLang="en-US" dirty="0"/>
              <a:t> 함수 </a:t>
            </a:r>
            <a:r>
              <a:rPr lang="en-US" altLang="ko-KR" dirty="0"/>
              <a:t>: </a:t>
            </a:r>
            <a:r>
              <a:rPr lang="ko-KR" altLang="en-US" dirty="0"/>
              <a:t>투시변환 </a:t>
            </a:r>
            <a:r>
              <a:rPr lang="ko-KR" altLang="en-US" dirty="0" err="1"/>
              <a:t>메트릭스를</a:t>
            </a:r>
            <a:r>
              <a:rPr lang="ko-KR" altLang="en-US" dirty="0"/>
              <a:t> 반환한다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매트릭스를 얻은 후에는 </a:t>
            </a:r>
            <a:r>
              <a:rPr lang="en-US" altLang="ko-KR" dirty="0"/>
              <a:t>warp</a:t>
            </a:r>
            <a:r>
              <a:rPr lang="ko-KR" altLang="en-US" dirty="0"/>
              <a:t>를 하면 변환된 영상을 얻을 수 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warpPerspective</a:t>
            </a:r>
            <a:r>
              <a:rPr lang="en-US" altLang="ko-KR" dirty="0"/>
              <a:t> </a:t>
            </a:r>
            <a:r>
              <a:rPr lang="ko-KR" altLang="en-US" dirty="0"/>
              <a:t>함수 </a:t>
            </a:r>
            <a:r>
              <a:rPr lang="en-US" altLang="ko-KR" dirty="0"/>
              <a:t>: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 err="1"/>
              <a:t>src</a:t>
            </a:r>
            <a:r>
              <a:rPr lang="en-US" altLang="ko-KR" dirty="0"/>
              <a:t>: </a:t>
            </a:r>
            <a:r>
              <a:rPr lang="ko-KR" altLang="en-US" dirty="0"/>
              <a:t>입력 영상</a:t>
            </a:r>
          </a:p>
          <a:p>
            <a:pPr lvl="1"/>
            <a:r>
              <a:rPr lang="en-US" altLang="ko-KR" dirty="0"/>
              <a:t>M: 3x3 </a:t>
            </a:r>
            <a:r>
              <a:rPr lang="ko-KR" altLang="en-US" dirty="0"/>
              <a:t>투시 변환 행렬</a:t>
            </a:r>
            <a:r>
              <a:rPr lang="en-US" altLang="ko-KR" dirty="0"/>
              <a:t>. </a:t>
            </a:r>
            <a:r>
              <a:rPr lang="ko-KR" altLang="en-US" dirty="0"/>
              <a:t>실수형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dsize</a:t>
            </a:r>
            <a:r>
              <a:rPr lang="en-US" altLang="ko-KR" dirty="0"/>
              <a:t>: </a:t>
            </a:r>
            <a:r>
              <a:rPr lang="ko-KR" altLang="en-US" dirty="0"/>
              <a:t>결과 영상 크기</a:t>
            </a:r>
            <a:r>
              <a:rPr lang="en-US" altLang="ko-KR" dirty="0"/>
              <a:t>. (w, h) </a:t>
            </a:r>
            <a:r>
              <a:rPr lang="ko-KR" altLang="en-US" dirty="0" err="1"/>
              <a:t>튜플</a:t>
            </a:r>
            <a:r>
              <a:rPr lang="en-US" altLang="ko-KR" dirty="0"/>
              <a:t>. (0, 0)</a:t>
            </a:r>
            <a:r>
              <a:rPr lang="ko-KR" altLang="en-US" dirty="0"/>
              <a:t>이면 </a:t>
            </a:r>
            <a:r>
              <a:rPr lang="en-US" altLang="ko-KR" dirty="0" err="1"/>
              <a:t>src</a:t>
            </a:r>
            <a:r>
              <a:rPr lang="ko-KR" altLang="en-US" dirty="0"/>
              <a:t>와 같은 크기로 설정</a:t>
            </a:r>
          </a:p>
          <a:p>
            <a:pPr lvl="1"/>
            <a:r>
              <a:rPr lang="en-US" altLang="ko-KR" dirty="0" err="1"/>
              <a:t>dst</a:t>
            </a:r>
            <a:r>
              <a:rPr lang="en-US" altLang="ko-KR" dirty="0"/>
              <a:t>: </a:t>
            </a:r>
            <a:r>
              <a:rPr lang="ko-KR" altLang="en-US" dirty="0"/>
              <a:t>출력 영상</a:t>
            </a:r>
          </a:p>
          <a:p>
            <a:pPr lvl="1"/>
            <a:r>
              <a:rPr lang="en-US" altLang="ko-KR" dirty="0"/>
              <a:t>flags: </a:t>
            </a:r>
            <a:r>
              <a:rPr lang="ko-KR" altLang="en-US" dirty="0" err="1"/>
              <a:t>보간법</a:t>
            </a:r>
            <a:r>
              <a:rPr lang="en-US" altLang="ko-KR" dirty="0"/>
              <a:t>. </a:t>
            </a:r>
            <a:r>
              <a:rPr lang="ko-KR" altLang="en-US" dirty="0"/>
              <a:t>기본값은 </a:t>
            </a:r>
            <a:r>
              <a:rPr lang="en-US" altLang="ko-KR" dirty="0"/>
              <a:t>cv2.INTER_LINEAR</a:t>
            </a:r>
          </a:p>
          <a:p>
            <a:pPr lvl="1"/>
            <a:r>
              <a:rPr lang="en-US" altLang="ko-KR" dirty="0" err="1"/>
              <a:t>borderMode</a:t>
            </a:r>
            <a:r>
              <a:rPr lang="en-US" altLang="ko-KR" dirty="0"/>
              <a:t>: </a:t>
            </a:r>
            <a:r>
              <a:rPr lang="ko-KR" altLang="en-US" dirty="0"/>
              <a:t>가장자리 픽셀 확장 방식</a:t>
            </a:r>
            <a:r>
              <a:rPr lang="en-US" altLang="ko-KR" dirty="0"/>
              <a:t>. </a:t>
            </a:r>
            <a:r>
              <a:rPr lang="ko-KR" altLang="en-US" dirty="0"/>
              <a:t>기본값은 </a:t>
            </a:r>
            <a:r>
              <a:rPr lang="en-US" altLang="ko-KR" dirty="0"/>
              <a:t>cv2.BORDER_CONSTANT</a:t>
            </a:r>
          </a:p>
          <a:p>
            <a:pPr lvl="1"/>
            <a:r>
              <a:rPr lang="en-US" altLang="ko-KR" dirty="0" err="1"/>
              <a:t>borderValue</a:t>
            </a:r>
            <a:r>
              <a:rPr lang="en-US" altLang="ko-KR" dirty="0"/>
              <a:t>: cv2.BORDER_CONSTANT</a:t>
            </a:r>
            <a:r>
              <a:rPr lang="ko-KR" altLang="en-US" dirty="0"/>
              <a:t>일 때 사용할 상수 값</a:t>
            </a:r>
            <a:r>
              <a:rPr lang="en-US" altLang="ko-KR" dirty="0"/>
              <a:t>. </a:t>
            </a:r>
            <a:r>
              <a:rPr lang="ko-KR" altLang="en-US" dirty="0"/>
              <a:t>기본값은 </a:t>
            </a:r>
            <a:r>
              <a:rPr lang="en-US" altLang="ko-KR" dirty="0"/>
              <a:t>0.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5D3903-22D7-3CC5-9B2F-9B8853416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240768"/>
            <a:ext cx="7704856" cy="4746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260404C-E64C-1793-0D6F-EC5E33CB5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836" y="2491217"/>
            <a:ext cx="7308304" cy="158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888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8.1 </a:t>
            </a:r>
            <a:r>
              <a:rPr lang="ko-KR" altLang="en-US" dirty="0" err="1"/>
              <a:t>어파인</a:t>
            </a:r>
            <a:r>
              <a:rPr lang="ko-KR" altLang="en-US" dirty="0"/>
              <a:t> 변환</a:t>
            </a:r>
            <a:endParaRPr lang="en-US" altLang="ko-KR" dirty="0"/>
          </a:p>
          <a:p>
            <a:r>
              <a:rPr lang="en-US" altLang="ko-KR" dirty="0"/>
              <a:t>8.2 </a:t>
            </a:r>
            <a:r>
              <a:rPr lang="ko-KR" altLang="en-US" dirty="0"/>
              <a:t>투시 변환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89532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9A5295-61A2-B5C6-D8E3-5FA3E1E17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8.1.1 </a:t>
            </a:r>
            <a:r>
              <a:rPr lang="ko-KR" altLang="en-US" dirty="0" err="1"/>
              <a:t>어파인</a:t>
            </a:r>
            <a:r>
              <a:rPr lang="ko-KR" altLang="en-US" dirty="0"/>
              <a:t> 변환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77AEBE-684E-8099-2BF8-E7CCEEEDC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i="0" dirty="0">
                <a:solidFill>
                  <a:srgbClr val="555555"/>
                </a:solidFill>
                <a:effectLst/>
                <a:latin typeface="Spoqa Han Sans"/>
              </a:rPr>
              <a:t>영상의 기하학적 변환 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Spoqa Han Sans"/>
              </a:rPr>
              <a:t>(Geometric Transform)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 </a:t>
            </a:r>
            <a:endParaRPr lang="en-US" altLang="ko-KR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pPr lvl="1"/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영상을 구성하는 픽셀의 배치 구조를 변경함으로써 전체 영상의 모양을 바꾸는 작업</a:t>
            </a:r>
            <a:endParaRPr lang="en-US" altLang="ko-KR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pPr lvl="1"/>
            <a:endParaRPr lang="en-US" altLang="ko-KR" dirty="0">
              <a:solidFill>
                <a:srgbClr val="555555"/>
              </a:solidFill>
              <a:latin typeface="Spoqa Han Sans"/>
            </a:endParaRPr>
          </a:p>
          <a:p>
            <a:pPr lvl="1"/>
            <a:endParaRPr lang="en-US" altLang="ko-KR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pPr lvl="1"/>
            <a:endParaRPr lang="en-US" altLang="ko-KR" dirty="0">
              <a:solidFill>
                <a:srgbClr val="555555"/>
              </a:solidFill>
              <a:latin typeface="Spoqa Han Sans"/>
            </a:endParaRPr>
          </a:p>
          <a:p>
            <a:r>
              <a:rPr lang="ko-KR" altLang="en-US" b="1" i="0" dirty="0" err="1">
                <a:solidFill>
                  <a:srgbClr val="555555"/>
                </a:solidFill>
                <a:effectLst/>
                <a:latin typeface="Spoqa Han Sans"/>
              </a:rPr>
              <a:t>어파인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Spoqa Han Sans"/>
              </a:rPr>
              <a:t> 변환 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Spoqa Han Sans"/>
              </a:rPr>
              <a:t>(Affine Transform)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 </a:t>
            </a:r>
            <a:endParaRPr lang="en-US" altLang="ko-KR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pPr lvl="1"/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영상을 평행 이동시키거나 회전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크기 변환 등을 통해 만들 수 있는 변환</a:t>
            </a:r>
            <a:endParaRPr lang="en-US" altLang="ko-KR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pPr lvl="1"/>
            <a:endParaRPr lang="en-US" altLang="ko-KR" dirty="0">
              <a:solidFill>
                <a:srgbClr val="555555"/>
              </a:solidFill>
              <a:latin typeface="Spoqa Han Sans"/>
            </a:endParaRPr>
          </a:p>
          <a:p>
            <a:pPr lvl="1"/>
            <a:endParaRPr lang="en-US" altLang="ko-KR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pPr lvl="1"/>
            <a:endParaRPr lang="en-US" altLang="ko-KR" dirty="0">
              <a:solidFill>
                <a:srgbClr val="555555"/>
              </a:solidFill>
              <a:latin typeface="Spoqa Han Sans"/>
            </a:endParaRPr>
          </a:p>
          <a:p>
            <a:pPr lvl="1"/>
            <a:endParaRPr lang="en-US" altLang="ko-KR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pPr lvl="1"/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수학적 편의를 위해 입력 영상의 좌표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(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Spoqa Han Sans"/>
              </a:rPr>
              <a:t>x,y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에 가상의 좌표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1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을 하나 추가하여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(x,y,1)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의 형태로 바꾸면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위 행렬 수식을 하나의 행렬 곱셈 형태로 바꿀 수 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.</a:t>
            </a:r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A4218B-A7E6-075E-4AEB-8BFFB38EC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484784"/>
            <a:ext cx="1582461" cy="93610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E1C5D12-8184-9A75-8EB2-6F8E2C8AD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420" y="3284985"/>
            <a:ext cx="3017056" cy="79208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67EF2C6-81E8-67B5-6E48-81202D951B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3284985"/>
            <a:ext cx="2952328" cy="91701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E0DC0C2-1242-B468-5129-D73EA08D2C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672" y="4941170"/>
            <a:ext cx="2454993" cy="123484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C786B98-442A-6EDC-F33F-025024557A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2039" y="5117295"/>
            <a:ext cx="3134247" cy="123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773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4D6DF-C259-000E-C53F-C78A84B00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8.1.1 </a:t>
            </a:r>
            <a:r>
              <a:rPr lang="ko-KR" altLang="en-US" dirty="0" err="1"/>
              <a:t>어파인</a:t>
            </a:r>
            <a:r>
              <a:rPr lang="ko-KR" altLang="en-US" dirty="0"/>
              <a:t> 변환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7A9796-D38F-6B7C-7EB2-ADE9B5AA8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err="1"/>
              <a:t>getAffineTransform</a:t>
            </a:r>
            <a:r>
              <a:rPr lang="en-US" altLang="ko-KR" dirty="0"/>
              <a:t>()</a:t>
            </a:r>
            <a:r>
              <a:rPr lang="ko-KR" altLang="en-US" dirty="0"/>
              <a:t> 함수</a:t>
            </a:r>
            <a:endParaRPr lang="en-US" altLang="ko-KR" dirty="0"/>
          </a:p>
          <a:p>
            <a:pPr lvl="1"/>
            <a:r>
              <a:rPr lang="ko-KR" altLang="en-US" b="0" i="0" dirty="0" err="1">
                <a:solidFill>
                  <a:srgbClr val="000000"/>
                </a:solidFill>
                <a:effectLst/>
                <a:latin typeface="Spoqa Han Sans"/>
              </a:rPr>
              <a:t>어파인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 변환 행렬을 구하는 함수</a:t>
            </a:r>
            <a:endParaRPr lang="en-US" altLang="ko-KR" b="0" i="0" dirty="0">
              <a:solidFill>
                <a:srgbClr val="000000"/>
              </a:solidFill>
              <a:effectLst/>
              <a:latin typeface="Spoqa Han Sans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Spoqa Han Sans"/>
            </a:endParaRPr>
          </a:p>
          <a:p>
            <a:pPr lvl="1"/>
            <a:endParaRPr lang="en-US" altLang="ko-KR" b="0" i="0" dirty="0">
              <a:solidFill>
                <a:srgbClr val="000000"/>
              </a:solidFill>
              <a:effectLst/>
              <a:latin typeface="Spoqa Han Sans"/>
            </a:endParaRPr>
          </a:p>
          <a:p>
            <a:pPr lvl="1"/>
            <a:r>
              <a:rPr lang="en-US" altLang="ko-KR" dirty="0" err="1"/>
              <a:t>src</a:t>
            </a:r>
            <a:r>
              <a:rPr lang="en-US" altLang="ko-KR" dirty="0"/>
              <a:t>: </a:t>
            </a:r>
            <a:r>
              <a:rPr lang="ko-KR" altLang="en-US" dirty="0"/>
              <a:t>소스 이미지의 삼각형 꼭짓점 좌표입니다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dst</a:t>
            </a:r>
            <a:r>
              <a:rPr lang="en-US" altLang="ko-KR" dirty="0"/>
              <a:t>: </a:t>
            </a:r>
            <a:r>
              <a:rPr lang="ko-KR" altLang="en-US" dirty="0"/>
              <a:t>목표 이미지의 해당 삼각형 꼭짓점 좌표입니다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en-US" altLang="ko-KR" dirty="0" err="1"/>
              <a:t>warpAffine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 err="1"/>
              <a:t>src</a:t>
            </a:r>
            <a:r>
              <a:rPr lang="en-US" altLang="ko-KR" dirty="0"/>
              <a:t>: </a:t>
            </a:r>
            <a:r>
              <a:rPr lang="ko-KR" altLang="en-US" dirty="0"/>
              <a:t>입력 이미지입니다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dst</a:t>
            </a:r>
            <a:r>
              <a:rPr lang="en-US" altLang="ko-KR" dirty="0"/>
              <a:t>: </a:t>
            </a:r>
            <a:r>
              <a:rPr lang="ko-KR" altLang="en-US" dirty="0"/>
              <a:t>출력 이미지입니다</a:t>
            </a:r>
            <a:r>
              <a:rPr lang="en-US" altLang="ko-KR" dirty="0"/>
              <a:t>. </a:t>
            </a:r>
            <a:r>
              <a:rPr lang="en-US" altLang="ko-KR" dirty="0" err="1"/>
              <a:t>src</a:t>
            </a:r>
            <a:r>
              <a:rPr lang="ko-KR" altLang="en-US" dirty="0"/>
              <a:t>와 같은 타입이지만</a:t>
            </a:r>
            <a:r>
              <a:rPr lang="en-US" altLang="ko-KR" dirty="0"/>
              <a:t>, </a:t>
            </a:r>
            <a:r>
              <a:rPr lang="ko-KR" altLang="en-US" dirty="0"/>
              <a:t>크기는 </a:t>
            </a:r>
            <a:r>
              <a:rPr lang="en-US" altLang="ko-KR" dirty="0" err="1"/>
              <a:t>dsize</a:t>
            </a:r>
            <a:r>
              <a:rPr lang="ko-KR" altLang="en-US" dirty="0"/>
              <a:t>에 의해 결정됩니다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M: 2x3 </a:t>
            </a:r>
            <a:r>
              <a:rPr lang="ko-KR" altLang="en-US" dirty="0"/>
              <a:t>변환 행렬입니다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dsize</a:t>
            </a:r>
            <a:r>
              <a:rPr lang="en-US" altLang="ko-KR" dirty="0"/>
              <a:t>: </a:t>
            </a:r>
            <a:r>
              <a:rPr lang="ko-KR" altLang="en-US" dirty="0"/>
              <a:t>출력 이미지의 크기입니다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flags: </a:t>
            </a:r>
            <a:r>
              <a:rPr lang="ko-KR" altLang="en-US" dirty="0"/>
              <a:t>보간 방법입니다</a:t>
            </a:r>
            <a:r>
              <a:rPr lang="en-US" altLang="ko-KR" dirty="0"/>
              <a:t>. </a:t>
            </a:r>
            <a:r>
              <a:rPr lang="ko-KR" altLang="en-US" dirty="0"/>
              <a:t>기본값은 </a:t>
            </a:r>
            <a:r>
              <a:rPr lang="en-US" altLang="ko-KR" dirty="0"/>
              <a:t>INTER_LINEAR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borderMode</a:t>
            </a:r>
            <a:r>
              <a:rPr lang="en-US" altLang="ko-KR" dirty="0"/>
              <a:t>: </a:t>
            </a:r>
            <a:r>
              <a:rPr lang="ko-KR" altLang="en-US" dirty="0"/>
              <a:t>픽셀 </a:t>
            </a:r>
            <a:r>
              <a:rPr lang="ko-KR" altLang="en-US" dirty="0" err="1"/>
              <a:t>외삽법입니다</a:t>
            </a:r>
            <a:r>
              <a:rPr lang="en-US" altLang="ko-KR" dirty="0"/>
              <a:t>. </a:t>
            </a:r>
            <a:r>
              <a:rPr lang="ko-KR" altLang="en-US" dirty="0"/>
              <a:t>기본값은 </a:t>
            </a:r>
            <a:r>
              <a:rPr lang="en-US" altLang="ko-KR" dirty="0"/>
              <a:t>BORDER_CONSTANT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borderValue</a:t>
            </a:r>
            <a:r>
              <a:rPr lang="en-US" altLang="ko-KR" dirty="0"/>
              <a:t>: </a:t>
            </a:r>
            <a:r>
              <a:rPr lang="en-US" altLang="ko-KR" dirty="0" err="1"/>
              <a:t>borderMode</a:t>
            </a:r>
            <a:r>
              <a:rPr lang="ko-KR" altLang="en-US" dirty="0"/>
              <a:t>가 </a:t>
            </a:r>
            <a:r>
              <a:rPr lang="en-US" altLang="ko-KR" dirty="0"/>
              <a:t>BORDER_CONSTANT</a:t>
            </a:r>
            <a:r>
              <a:rPr lang="ko-KR" altLang="en-US" dirty="0"/>
              <a:t>일 때 사용되는 테두리 값입니다</a:t>
            </a:r>
            <a:r>
              <a:rPr lang="en-US" altLang="ko-KR" dirty="0"/>
              <a:t>. </a:t>
            </a:r>
            <a:r>
              <a:rPr lang="ko-KR" altLang="en-US" dirty="0"/>
              <a:t>기본값은 </a:t>
            </a:r>
            <a:r>
              <a:rPr lang="en-US" altLang="ko-KR" dirty="0"/>
              <a:t>0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BB5374-F751-6122-0C5D-8F62BCEF3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422751"/>
            <a:ext cx="7161543" cy="3600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B1699C2-9B51-26D6-2D33-9B7958027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2636912"/>
            <a:ext cx="6044180" cy="136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549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EAA26A-5250-D814-C44F-4B1D7CE01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8.1.2 </a:t>
            </a:r>
            <a:r>
              <a:rPr lang="ko-KR" altLang="en-US" dirty="0"/>
              <a:t>이동변환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086B9F-7E73-AEA2-A070-DC1FFB703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이동변환은 </a:t>
            </a:r>
            <a:r>
              <a:rPr lang="ko-KR" altLang="en-US" dirty="0" err="1"/>
              <a:t>어파인</a:t>
            </a:r>
            <a:r>
              <a:rPr lang="ko-KR" altLang="en-US" dirty="0"/>
              <a:t> 변환 </a:t>
            </a:r>
            <a:r>
              <a:rPr lang="ko-KR" altLang="en-US" dirty="0" err="1"/>
              <a:t>메트릭스가</a:t>
            </a:r>
            <a:r>
              <a:rPr lang="ko-KR" altLang="en-US" dirty="0"/>
              <a:t> </a:t>
            </a:r>
            <a:r>
              <a:rPr lang="en-US" altLang="ko-KR" dirty="0"/>
              <a:t>10a,01b </a:t>
            </a:r>
            <a:r>
              <a:rPr lang="ko-KR" altLang="en-US" dirty="0"/>
              <a:t>인 형태인다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간단히 아래와 같은 코드를 써서 </a:t>
            </a:r>
            <a:r>
              <a:rPr lang="en-US" altLang="ko-KR" dirty="0" err="1"/>
              <a:t>tx</a:t>
            </a:r>
            <a:r>
              <a:rPr lang="en-US" altLang="ko-KR" dirty="0"/>
              <a:t>, ty </a:t>
            </a:r>
            <a:r>
              <a:rPr lang="ko-KR" altLang="en-US" dirty="0"/>
              <a:t>만큼 이동 시킬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B00ECF-A776-CA8F-1422-3418AD4F8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271" y="1484784"/>
            <a:ext cx="2212045" cy="10081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5FC6570-BACD-457B-F0A5-33A45AA0F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206" y="1196753"/>
            <a:ext cx="2215502" cy="151216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A90DF4B-9304-7D9D-13E9-91EEBA3C75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3140968"/>
            <a:ext cx="7020272" cy="37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917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03312A-0CA1-5D59-1215-82777EC70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8.1.3 </a:t>
            </a:r>
            <a:r>
              <a:rPr lang="ko-KR" altLang="en-US" dirty="0"/>
              <a:t>전단변환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7C465C-0701-9F11-AFBA-40B8AB7CE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층밀림</a:t>
            </a:r>
            <a:r>
              <a:rPr lang="ko-KR" altLang="en-US" dirty="0"/>
              <a:t> 변환 이라고 한다</a:t>
            </a:r>
            <a:r>
              <a:rPr lang="en-US" altLang="ko-KR" dirty="0"/>
              <a:t>. </a:t>
            </a:r>
            <a:r>
              <a:rPr lang="ko-KR" altLang="en-US" dirty="0"/>
              <a:t>평행사변형의 결과가 나온다</a:t>
            </a:r>
            <a:r>
              <a:rPr lang="en-US" altLang="ko-KR" dirty="0"/>
              <a:t>.  </a:t>
            </a:r>
            <a:r>
              <a:rPr lang="ko-KR" altLang="en-US" dirty="0" err="1"/>
              <a:t>어파인메트릭스는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/>
              <a:t>100, m10</a:t>
            </a:r>
            <a:r>
              <a:rPr lang="ko-KR" altLang="en-US" dirty="0"/>
              <a:t> 이나 </a:t>
            </a:r>
            <a:r>
              <a:rPr lang="en-US" altLang="ko-KR" dirty="0"/>
              <a:t>1m0,</a:t>
            </a:r>
            <a:r>
              <a:rPr lang="ko-KR" altLang="en-US" dirty="0"/>
              <a:t> </a:t>
            </a:r>
            <a:r>
              <a:rPr lang="en-US" altLang="ko-KR" dirty="0"/>
              <a:t>010</a:t>
            </a:r>
            <a:r>
              <a:rPr lang="ko-KR" altLang="en-US" dirty="0"/>
              <a:t> 의 형태가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4E2927-975D-643F-545A-AAFA57F84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700808"/>
            <a:ext cx="1732878" cy="277104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BF2D2F-DE02-60B3-585A-59014C9D9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1919354"/>
            <a:ext cx="3000794" cy="233395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138BE0A-E06D-5E6D-0978-BEF3EC63C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4877474"/>
            <a:ext cx="7599216" cy="112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93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88C02-5204-1675-05CE-F9F8C98E4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8.1.4 </a:t>
            </a:r>
            <a:r>
              <a:rPr lang="ko-KR" altLang="en-US" dirty="0"/>
              <a:t>크기 변환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1FD00F-7EB1-BF2F-AEA8-89DD72283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크기 변환은 다음과 같다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매트릭스의 두 변수만 지정해서 </a:t>
            </a:r>
            <a:r>
              <a:rPr lang="ko-KR" altLang="en-US" dirty="0" err="1"/>
              <a:t>어파인변환을</a:t>
            </a:r>
            <a:r>
              <a:rPr lang="ko-KR" altLang="en-US" dirty="0"/>
              <a:t> </a:t>
            </a:r>
            <a:r>
              <a:rPr lang="ko-KR" altLang="en-US" dirty="0" err="1"/>
              <a:t>하면되지만</a:t>
            </a:r>
            <a:r>
              <a:rPr lang="ko-KR" altLang="en-US" dirty="0"/>
              <a:t>  </a:t>
            </a:r>
            <a:r>
              <a:rPr lang="en-US" altLang="ko-KR" dirty="0"/>
              <a:t>resize</a:t>
            </a:r>
            <a:r>
              <a:rPr lang="ko-KR" altLang="en-US" dirty="0"/>
              <a:t>라는 함수도 제공한다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보간법</a:t>
            </a:r>
            <a:r>
              <a:rPr lang="en-US" altLang="ko-KR" dirty="0"/>
              <a:t>(interpolation): </a:t>
            </a:r>
            <a:r>
              <a:rPr lang="ko-KR" altLang="en-US" dirty="0"/>
              <a:t>만들어질 영상의 빈 공간들을 채우는 방식을 설정한다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59188F-0EF0-39B9-5706-E814B06D3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333207"/>
            <a:ext cx="5328592" cy="211604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6A72BBF-6B83-A15A-C464-8A2191156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4437112"/>
            <a:ext cx="6624736" cy="101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153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065109-2CE1-BE1D-DDDB-5DBFB856D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8.1.5 </a:t>
            </a:r>
            <a:r>
              <a:rPr lang="ko-KR" altLang="en-US" dirty="0"/>
              <a:t>회전 변환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8F9FB4-9C4C-F98A-8DC9-4A1CD3260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영상을 특정 각도만큼 회전 시킨다</a:t>
            </a:r>
            <a:r>
              <a:rPr lang="en-US" altLang="ko-KR" dirty="0"/>
              <a:t>. (</a:t>
            </a:r>
            <a:r>
              <a:rPr lang="ko-KR" altLang="en-US" dirty="0"/>
              <a:t>반시계 방향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영상 상단 좌측을 기준으로 회전 하기 때문에 원하는 회전을 하려면 특정 좌표를 기준으로 회전 </a:t>
            </a:r>
            <a:r>
              <a:rPr lang="ko-KR" altLang="en-US" dirty="0" err="1"/>
              <a:t>메트릭스를</a:t>
            </a:r>
            <a:r>
              <a:rPr lang="ko-KR" altLang="en-US" dirty="0"/>
              <a:t> 반환하는 </a:t>
            </a:r>
            <a:r>
              <a:rPr lang="en-US" altLang="ko-KR" dirty="0"/>
              <a:t>getRotationMatrix2D 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7B65B1-42B1-7FC3-9FEE-55AEF43BC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437997"/>
            <a:ext cx="3000794" cy="199100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2F880A4-039B-3078-DA4D-07FF93484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1407661"/>
            <a:ext cx="2273937" cy="18002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8C91BCA-E314-4B63-F7E3-B5E7BECB0D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1" y="4172860"/>
            <a:ext cx="7704857" cy="48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782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DC3F6-2CBF-47EE-4D82-4DCAAC66C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8.1.6 </a:t>
            </a:r>
            <a:r>
              <a:rPr lang="ko-KR" altLang="en-US" dirty="0"/>
              <a:t>대칭 변환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10987F-7946-28F7-B096-F8C3B5698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변환 수식으로도 할 수 있지만 대응되는 함수를 제공한다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flip </a:t>
            </a:r>
            <a:r>
              <a:rPr lang="ko-KR" altLang="en-US" dirty="0"/>
              <a:t>함수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flip code </a:t>
            </a:r>
            <a:r>
              <a:rPr lang="ko-KR" altLang="en-US" dirty="0"/>
              <a:t>는 양수 </a:t>
            </a:r>
            <a:r>
              <a:rPr lang="en-US" altLang="ko-KR" dirty="0"/>
              <a:t>: </a:t>
            </a:r>
            <a:r>
              <a:rPr lang="ko-KR" altLang="en-US" dirty="0"/>
              <a:t>좌우 대칭  </a:t>
            </a:r>
            <a:r>
              <a:rPr lang="en-US" altLang="ko-KR" dirty="0"/>
              <a:t>0: </a:t>
            </a:r>
            <a:r>
              <a:rPr lang="ko-KR" altLang="en-US" dirty="0"/>
              <a:t>상하대칭 음수</a:t>
            </a:r>
            <a:r>
              <a:rPr lang="en-US" altLang="ko-KR" dirty="0"/>
              <a:t>: </a:t>
            </a:r>
            <a:r>
              <a:rPr lang="ko-KR" altLang="en-US" dirty="0"/>
              <a:t>상하좌우 대칭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4BE737F-AC34-208E-B198-4C68C9786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772816"/>
            <a:ext cx="5724128" cy="39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428870"/>
      </p:ext>
    </p:extLst>
  </p:cSld>
  <p:clrMapOvr>
    <a:masterClrMapping/>
  </p:clrMapOvr>
</p:sld>
</file>

<file path=ppt/theme/theme1.xml><?xml version="1.0" encoding="utf-8"?>
<a:theme xmlns:a="http://schemas.openxmlformats.org/drawingml/2006/main" name="바인드소프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adFill>
          <a:gsLst>
            <a:gs pos="100000">
              <a:schemeClr val="bg1"/>
            </a:gs>
            <a:gs pos="0">
              <a:schemeClr val="bg1">
                <a:alpha val="0"/>
              </a:schemeClr>
            </a:gs>
          </a:gsLst>
          <a:lin ang="5400000" scaled="0"/>
        </a:gradFill>
      </a:spPr>
      <a:bodyPr vert="horz" lIns="91440" tIns="45720" rIns="91440" bIns="45720" rtlCol="0" anchor="ctr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바인드소프트" id="{9F29D461-A87A-4152-BAD6-53B5FC0ADF71}" vid="{A468E1C3-A913-41F0-BB80-6BEB0CCAC86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바인드소프트</Template>
  <TotalTime>1654</TotalTime>
  <Words>474</Words>
  <Application>Microsoft Office PowerPoint</Application>
  <PresentationFormat>화면 슬라이드 쇼(4:3)</PresentationFormat>
  <Paragraphs>115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HY견고딕</vt:lpstr>
      <vt:lpstr>Spoqa Han Sans</vt:lpstr>
      <vt:lpstr>맑은 고딕</vt:lpstr>
      <vt:lpstr>Arial</vt:lpstr>
      <vt:lpstr>Wingdings</vt:lpstr>
      <vt:lpstr>바인드소프트</vt:lpstr>
      <vt:lpstr>Opencv C++</vt:lpstr>
      <vt:lpstr>목차</vt:lpstr>
      <vt:lpstr>8.1.1 어파인 변환</vt:lpstr>
      <vt:lpstr>8.1.1 어파인 변환</vt:lpstr>
      <vt:lpstr>8.1.2 이동변환</vt:lpstr>
      <vt:lpstr>8.1.3 전단변환</vt:lpstr>
      <vt:lpstr>8.1.4 크기 변환</vt:lpstr>
      <vt:lpstr>8.1.5 회전 변환</vt:lpstr>
      <vt:lpstr>8.1.6 대칭 변환</vt:lpstr>
      <vt:lpstr>8.2 투시변환</vt:lpstr>
      <vt:lpstr>8.2 투시변환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bae22</dc:creator>
  <cp:lastModifiedBy>Sugil Choi</cp:lastModifiedBy>
  <cp:revision>275</cp:revision>
  <dcterms:created xsi:type="dcterms:W3CDTF">2017-02-21T08:17:22Z</dcterms:created>
  <dcterms:modified xsi:type="dcterms:W3CDTF">2024-04-04T08:41:34Z</dcterms:modified>
</cp:coreProperties>
</file>