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7" r:id="rId11"/>
    <p:sldId id="296" r:id="rId12"/>
    <p:sldId id="298" r:id="rId13"/>
    <p:sldId id="299" r:id="rId14"/>
    <p:sldId id="300" r:id="rId15"/>
    <p:sldId id="30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1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9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white">
          <a:xfrm>
            <a:off x="0" y="8308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0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0.png"/><Relationship Id="rId5" Type="http://schemas.openxmlformats.org/officeDocument/2006/relationships/image" Target="../media/image10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Chapter 09. </a:t>
            </a:r>
            <a:r>
              <a:rPr lang="ko-KR" altLang="en-US" b="1" dirty="0"/>
              <a:t>에지 검출과 응용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9.2 </a:t>
            </a:r>
            <a:r>
              <a:rPr lang="ko-KR" altLang="en-US" dirty="0" err="1"/>
              <a:t>허프</a:t>
            </a:r>
            <a:r>
              <a:rPr lang="ko-KR" altLang="en-US" dirty="0"/>
              <a:t> 변환 직선 검출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직교좌표의 직선은 </a:t>
                </a:r>
                <a:r>
                  <a:rPr lang="ko-KR" altLang="en-US" dirty="0" err="1"/>
                  <a:t>허프변환</a:t>
                </a:r>
                <a:r>
                  <a:rPr lang="ko-KR" altLang="en-US" dirty="0"/>
                  <a:t> 좌표에서 </a:t>
                </a:r>
                <a:r>
                  <a:rPr lang="ko-KR" altLang="en-US" dirty="0" err="1"/>
                  <a:t>한점</a:t>
                </a:r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r>
                      <a:rPr lang="ko-KR" altLang="en-US">
                        <a:latin typeface="Cambria Math"/>
                      </a:rPr>
                      <m:t>𝜌</m:t>
                    </m:r>
                    <m:r>
                      <a:rPr lang="en-US" altLang="ko-KR" baseline="-25000">
                        <a:latin typeface="Cambria Math"/>
                      </a:rPr>
                      <m:t>1</m:t>
                    </m:r>
                    <m:r>
                      <a:rPr lang="en-US" altLang="ko-KR">
                        <a:latin typeface="Cambria Math"/>
                      </a:rPr>
                      <m:t>,</m:t>
                    </m:r>
                    <m:r>
                      <a:rPr lang="en-US" altLang="ko-KR">
                        <a:latin typeface="Cambria Math"/>
                      </a:rPr>
                      <m:t>𝜃</m:t>
                    </m:r>
                    <m:r>
                      <a:rPr lang="en-US" altLang="ko-KR" baseline="-25000">
                        <a:latin typeface="Cambria Math"/>
                      </a:rPr>
                      <m:t>1</m:t>
                    </m:r>
                    <m:r>
                      <a:rPr lang="en-US" altLang="ko-KR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으로 표현</a:t>
                </a:r>
                <a:endParaRPr lang="en-US" altLang="ko-KR" dirty="0"/>
              </a:p>
              <a:p>
                <a:r>
                  <a:rPr lang="ko-KR" altLang="en-US" dirty="0"/>
                  <a:t>직교좌표의 한점은 </a:t>
                </a:r>
                <a:r>
                  <a:rPr lang="ko-KR" altLang="en-US" dirty="0" err="1"/>
                  <a:t>허프변환</a:t>
                </a:r>
                <a:r>
                  <a:rPr lang="ko-KR" altLang="en-US" dirty="0"/>
                  <a:t> 좌표에서 곡선으로 표현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_x344364008" descr="EMB00003ff055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14" y="1167294"/>
            <a:ext cx="3949013" cy="37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344364088" descr="EMB00003ff0559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91"/>
          <a:stretch/>
        </p:blipFill>
        <p:spPr bwMode="auto">
          <a:xfrm>
            <a:off x="4439706" y="1671350"/>
            <a:ext cx="4524782" cy="334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483768" y="572620"/>
            <a:ext cx="2844000" cy="512847"/>
            <a:chOff x="2789999" y="2258262"/>
            <a:chExt cx="2844000" cy="5128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모서리가 둥근 사각형 설명선 6"/>
                <p:cNvSpPr/>
                <p:nvPr/>
              </p:nvSpPr>
              <p:spPr>
                <a:xfrm>
                  <a:off x="2789999" y="2378338"/>
                  <a:ext cx="2844000" cy="392771"/>
                </a:xfrm>
                <a:prstGeom prst="wedgeRoundRectCallout">
                  <a:avLst>
                    <a:gd name="adj1" fmla="val -93029"/>
                    <a:gd name="adj2" fmla="val 322202"/>
                    <a:gd name="adj3" fmla="val 16667"/>
                  </a:avLst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dirty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ko-KR" sz="1600" i="1" dirty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b="0" i="0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altLang="ko-KR" sz="1600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600" i="1" dirty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60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sz="1600" i="1" dirty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600" i="1" dirty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altLang="ko-KR" sz="1600" b="0" i="0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b="0" i="0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y</m:t>
                            </m:r>
                            <m:r>
                              <a:rPr lang="en-US" altLang="ko-KR" sz="1600" b="0" i="0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i="0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1600" i="1" dirty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600" i="1" dirty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US" altLang="ko-KR" sz="1600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모서리가 둥근 사각형 설명선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999" y="2378338"/>
                  <a:ext cx="2844000" cy="392771"/>
                </a:xfrm>
                <a:prstGeom prst="wedgeRoundRectCallout">
                  <a:avLst>
                    <a:gd name="adj1" fmla="val -93029"/>
                    <a:gd name="adj2" fmla="val 322202"/>
                    <a:gd name="adj3" fmla="val 16667"/>
                  </a:avLst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모서리가 둥근 사각형 설명선 7"/>
                <p:cNvSpPr/>
                <p:nvPr/>
              </p:nvSpPr>
              <p:spPr>
                <a:xfrm>
                  <a:off x="2789999" y="2258262"/>
                  <a:ext cx="2844000" cy="512847"/>
                </a:xfrm>
                <a:prstGeom prst="wedgeRoundRectCallout">
                  <a:avLst>
                    <a:gd name="adj1" fmla="val 78267"/>
                    <a:gd name="adj2" fmla="val 262744"/>
                    <a:gd name="adj3" fmla="val 16667"/>
                  </a:avLst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직선 </a:t>
                  </a:r>
                  <a:r>
                    <a:rPr lang="en-US" altLang="ko-KR" sz="16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A 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altLang="ko-KR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600" i="1" dirty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600" i="1" dirty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600" b="0" i="0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1600" b="0" i="0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y</m:t>
                          </m:r>
                          <m:r>
                            <a:rPr lang="en-US" altLang="ko-KR" sz="1600" b="0" i="0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600" i="0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600" i="1" dirty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600" i="1" dirty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a14:m>
                  <a:endParaRPr lang="en-US" altLang="ko-KR" sz="1600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모서리가 둥근 사각형 설명선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999" y="2258262"/>
                  <a:ext cx="2844000" cy="512847"/>
                </a:xfrm>
                <a:prstGeom prst="wedgeRoundRectCallout">
                  <a:avLst>
                    <a:gd name="adj1" fmla="val 78267"/>
                    <a:gd name="adj2" fmla="val 262744"/>
                    <a:gd name="adj3" fmla="val 16667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그룹 8"/>
          <p:cNvGrpSpPr/>
          <p:nvPr/>
        </p:nvGrpSpPr>
        <p:grpSpPr>
          <a:xfrm>
            <a:off x="3143147" y="1988840"/>
            <a:ext cx="996805" cy="422347"/>
            <a:chOff x="2789999" y="2378338"/>
            <a:chExt cx="2844000" cy="422347"/>
          </a:xfrm>
        </p:grpSpPr>
        <p:sp>
          <p:nvSpPr>
            <p:cNvPr id="10" name="모서리가 둥근 사각형 설명선 9"/>
            <p:cNvSpPr/>
            <p:nvPr/>
          </p:nvSpPr>
          <p:spPr>
            <a:xfrm>
              <a:off x="2789999" y="2407914"/>
              <a:ext cx="2844000" cy="392771"/>
            </a:xfrm>
            <a:prstGeom prst="wedgeRoundRectCallout">
              <a:avLst>
                <a:gd name="adj1" fmla="val -203567"/>
                <a:gd name="adj2" fmla="val 72419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endParaRPr lang="en-US" altLang="ko-KR" sz="16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1" name="모서리가 둥근 사각형 설명선 10"/>
            <p:cNvSpPr/>
            <p:nvPr/>
          </p:nvSpPr>
          <p:spPr>
            <a:xfrm>
              <a:off x="2789999" y="2378338"/>
              <a:ext cx="2844000" cy="392771"/>
            </a:xfrm>
            <a:prstGeom prst="wedgeRoundRectCallout">
              <a:avLst>
                <a:gd name="adj1" fmla="val 199239"/>
                <a:gd name="adj2" fmla="val 23918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600" dirty="0" err="1">
                  <a:solidFill>
                    <a:schemeClr val="accent4">
                      <a:lumMod val="50000"/>
                    </a:schemeClr>
                  </a:solidFill>
                </a:rPr>
                <a:t>좌표점</a:t>
              </a:r>
              <a:r>
                <a:rPr lang="ko-KR" altLang="en-US" sz="1600" dirty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en-US" altLang="ko-KR" sz="1600" dirty="0">
                  <a:solidFill>
                    <a:schemeClr val="accent4">
                      <a:lumMod val="50000"/>
                    </a:schemeClr>
                  </a:solidFill>
                </a:rPr>
                <a:t>a</a:t>
              </a:r>
              <a:r>
                <a:rPr lang="en-US" altLang="ko-KR" sz="1600" baseline="-25000" dirty="0">
                  <a:solidFill>
                    <a:schemeClr val="accent4">
                      <a:lumMod val="50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231379" y="4620405"/>
            <a:ext cx="996805" cy="392771"/>
            <a:chOff x="2789999" y="2378338"/>
            <a:chExt cx="2844000" cy="392771"/>
          </a:xfrm>
        </p:grpSpPr>
        <p:sp>
          <p:nvSpPr>
            <p:cNvPr id="13" name="모서리가 둥근 사각형 설명선 12"/>
            <p:cNvSpPr/>
            <p:nvPr/>
          </p:nvSpPr>
          <p:spPr>
            <a:xfrm>
              <a:off x="2789999" y="2378338"/>
              <a:ext cx="2844000" cy="392771"/>
            </a:xfrm>
            <a:prstGeom prst="wedgeRoundRectCallout">
              <a:avLst>
                <a:gd name="adj1" fmla="val -300078"/>
                <a:gd name="adj2" fmla="val -279217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endParaRPr lang="en-US" altLang="ko-KR" sz="16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4" name="모서리가 둥근 사각형 설명선 13"/>
            <p:cNvSpPr/>
            <p:nvPr/>
          </p:nvSpPr>
          <p:spPr>
            <a:xfrm>
              <a:off x="2789999" y="2378338"/>
              <a:ext cx="2844000" cy="392771"/>
            </a:xfrm>
            <a:prstGeom prst="wedgeRoundRectCallout">
              <a:avLst>
                <a:gd name="adj1" fmla="val 269950"/>
                <a:gd name="adj2" fmla="val -165238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600" dirty="0" err="1">
                  <a:solidFill>
                    <a:schemeClr val="accent4">
                      <a:lumMod val="50000"/>
                    </a:schemeClr>
                  </a:solidFill>
                </a:rPr>
                <a:t>좌표점</a:t>
              </a:r>
              <a:r>
                <a:rPr lang="ko-KR" altLang="en-US" sz="1600" dirty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en-US" altLang="ko-KR" sz="1600" dirty="0">
                  <a:solidFill>
                    <a:schemeClr val="accent4">
                      <a:lumMod val="50000"/>
                    </a:schemeClr>
                  </a:solidFill>
                </a:rPr>
                <a:t>a</a:t>
              </a:r>
              <a:r>
                <a:rPr lang="en-US" altLang="ko-KR" sz="1600" baseline="-25000" dirty="0">
                  <a:solidFill>
                    <a:schemeClr val="accent4">
                      <a:lumMod val="50000"/>
                    </a:schemeClr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205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2F396-A1D5-578A-41BB-3D6EFA2A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9.2 </a:t>
            </a:r>
            <a:r>
              <a:rPr lang="ko-KR" altLang="en-US" dirty="0" err="1"/>
              <a:t>허프</a:t>
            </a:r>
            <a:r>
              <a:rPr lang="ko-KR" altLang="en-US" dirty="0"/>
              <a:t> 변환 직선 검출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4C99D12-9E2F-3349-0F52-35F9BD78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11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4711A-8367-8CC0-5E16-0113F7ACB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Noto Sans KR"/>
              </a:rPr>
              <a:t>축적 배열 </a:t>
            </a:r>
            <a:r>
              <a:rPr lang="en-US" altLang="ko-KR" b="1" i="0" dirty="0">
                <a:effectLst/>
                <a:latin typeface="Noto Sans KR"/>
              </a:rPr>
              <a:t>- accumulation array</a:t>
            </a:r>
            <a:endParaRPr lang="en-US" altLang="ko-KR" b="0" i="0" dirty="0">
              <a:effectLst/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축적 배열은 직선 성분과 관련된 원소 값을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1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씩 증가시키는 배열입니다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</a:p>
          <a:p>
            <a:pPr lvl="1"/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KR"/>
              </a:rPr>
              <a:t>x,y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좌표평면에서의 직선의 한 점을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a, b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좌표평면으로 옮기면 직선으로 표현됩니다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이 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직선이 지나가는 행렬의 값을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1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씩 증가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시키는 것입니다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이 작업을 반복하면 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최종적으로 한 점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에서 값이 높아지게 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8F0D6B-2C5E-F6BB-6187-1D44853D3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50" y="2783108"/>
            <a:ext cx="6523485" cy="314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7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 </a:t>
            </a:r>
            <a:r>
              <a:rPr lang="ko-KR" altLang="en-US" dirty="0" err="1"/>
              <a:t>허프</a:t>
            </a:r>
            <a:r>
              <a:rPr lang="en-US" altLang="ko-KR" dirty="0"/>
              <a:t>(Hough) </a:t>
            </a:r>
            <a:r>
              <a:rPr lang="ko-KR" altLang="en-US" dirty="0"/>
              <a:t>변환 직선</a:t>
            </a:r>
            <a:r>
              <a:rPr lang="en-US" altLang="ko-KR" dirty="0"/>
              <a:t>, </a:t>
            </a:r>
            <a:r>
              <a:rPr lang="ko-KR" altLang="en-US" dirty="0"/>
              <a:t>원 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허프</a:t>
            </a:r>
            <a:r>
              <a:rPr lang="ko-KR" altLang="en-US" dirty="0"/>
              <a:t> 변환 </a:t>
            </a:r>
            <a:r>
              <a:rPr lang="ko-KR" altLang="en-US" dirty="0" err="1"/>
              <a:t>좌표계를</a:t>
            </a:r>
            <a:r>
              <a:rPr lang="ko-KR" altLang="en-US" dirty="0"/>
              <a:t> 위한 행렬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6162675" cy="2609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36" y="4869160"/>
            <a:ext cx="6192688" cy="1199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7787308" y="5589240"/>
            <a:ext cx="1080120" cy="540000"/>
            <a:chOff x="7452320" y="5589240"/>
            <a:chExt cx="720000" cy="540000"/>
          </a:xfrm>
        </p:grpSpPr>
        <p:sp>
          <p:nvSpPr>
            <p:cNvPr id="7" name="모서리가 둥근 사각형 설명선 6"/>
            <p:cNvSpPr/>
            <p:nvPr/>
          </p:nvSpPr>
          <p:spPr>
            <a:xfrm>
              <a:off x="7452320" y="5589240"/>
              <a:ext cx="720000" cy="540000"/>
            </a:xfrm>
            <a:prstGeom prst="wedgeRoundRectCallout">
              <a:avLst>
                <a:gd name="adj1" fmla="val -146396"/>
                <a:gd name="adj2" fmla="val -90060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600">
                  <a:solidFill>
                    <a:schemeClr val="accent4">
                      <a:lumMod val="50000"/>
                    </a:schemeClr>
                  </a:solidFill>
                </a:rPr>
                <a:t>간격</a:t>
              </a:r>
              <a:endParaRPr lang="en-US" altLang="ko-KR" sz="1600" baseline="-25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" name="모서리가 둥근 사각형 설명선 7"/>
            <p:cNvSpPr/>
            <p:nvPr/>
          </p:nvSpPr>
          <p:spPr>
            <a:xfrm>
              <a:off x="7452320" y="5589240"/>
              <a:ext cx="720000" cy="540000"/>
            </a:xfrm>
            <a:prstGeom prst="wedgeRoundRectCallout">
              <a:avLst>
                <a:gd name="adj1" fmla="val -173253"/>
                <a:gd name="adj2" fmla="val -3197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600" dirty="0">
                  <a:solidFill>
                    <a:schemeClr val="accent4">
                      <a:lumMod val="50000"/>
                    </a:schemeClr>
                  </a:solidFill>
                </a:rPr>
                <a:t>각도간격</a:t>
              </a:r>
              <a:r>
                <a:rPr lang="en-US" altLang="ko-KR" sz="1600" dirty="0">
                  <a:solidFill>
                    <a:schemeClr val="accent4">
                      <a:lumMod val="50000"/>
                    </a:schemeClr>
                  </a:solidFill>
                </a:rPr>
                <a:t>,</a:t>
              </a:r>
            </a:p>
            <a:p>
              <a:pPr algn="ctr"/>
              <a:r>
                <a:rPr lang="ko-KR" altLang="en-US" sz="1600" dirty="0">
                  <a:solidFill>
                    <a:schemeClr val="accent4">
                      <a:lumMod val="50000"/>
                    </a:schemeClr>
                  </a:solidFill>
                </a:rPr>
                <a:t>거리간격</a:t>
              </a:r>
              <a:endParaRPr lang="en-US" altLang="ko-KR" sz="1600" baseline="-25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27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DB521-0D05-F857-A338-98AD9349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9.2 </a:t>
            </a:r>
            <a:r>
              <a:rPr lang="ko-KR" altLang="en-US" dirty="0" err="1"/>
              <a:t>허프</a:t>
            </a:r>
            <a:r>
              <a:rPr lang="ko-KR" altLang="en-US" dirty="0"/>
              <a:t> 변환 직선 검출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C4CC5F0-283C-421D-C472-B929D4A4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13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7B4C28-6EAD-0693-CDF6-60D2C8CD5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HoughLines</a:t>
            </a:r>
            <a:r>
              <a:rPr lang="ko-KR" altLang="en-US" dirty="0"/>
              <a:t> 함수 </a:t>
            </a:r>
            <a:r>
              <a:rPr lang="en-US" altLang="ko-KR" dirty="0"/>
              <a:t>- </a:t>
            </a:r>
            <a:r>
              <a:rPr lang="ko-KR" altLang="en-US" dirty="0"/>
              <a:t>직선을 찾는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image: </a:t>
            </a:r>
            <a:r>
              <a:rPr lang="ko-KR" altLang="en-US" dirty="0"/>
              <a:t>입력 이미지입니다</a:t>
            </a:r>
            <a:r>
              <a:rPr lang="en-US" altLang="ko-KR" dirty="0"/>
              <a:t>. </a:t>
            </a:r>
            <a:r>
              <a:rPr lang="ko-KR" altLang="en-US" dirty="0"/>
              <a:t>이진 이미지여야 하며</a:t>
            </a:r>
            <a:r>
              <a:rPr lang="en-US" altLang="ko-KR" dirty="0"/>
              <a:t>, </a:t>
            </a:r>
            <a:r>
              <a:rPr lang="ko-KR" altLang="en-US" dirty="0"/>
              <a:t>픽셀 값이 </a:t>
            </a:r>
            <a:r>
              <a:rPr lang="en-US" altLang="ko-KR" dirty="0"/>
              <a:t>0</a:t>
            </a:r>
            <a:r>
              <a:rPr lang="ko-KR" altLang="en-US" dirty="0"/>
              <a:t>이 아닌 위치에서만 직선을 찾습니다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lines: </a:t>
            </a:r>
            <a:r>
              <a:rPr lang="ko-KR" altLang="en-US" dirty="0"/>
              <a:t>검출된 직선을 저장하는 출력 벡터입니다</a:t>
            </a:r>
            <a:r>
              <a:rPr lang="en-US" altLang="ko-KR" dirty="0"/>
              <a:t>. </a:t>
            </a:r>
            <a:r>
              <a:rPr lang="ko-KR" altLang="en-US" dirty="0"/>
              <a:t>각 직선은 </a:t>
            </a:r>
            <a:r>
              <a:rPr lang="en-US" altLang="ko-KR" dirty="0"/>
              <a:t>2</a:t>
            </a:r>
            <a:r>
              <a:rPr lang="ko-KR" altLang="en-US" dirty="0"/>
              <a:t>개의 원소 </a:t>
            </a:r>
            <a:r>
              <a:rPr lang="en-US" altLang="ko-KR" dirty="0"/>
              <a:t>(ρ, θ)</a:t>
            </a:r>
            <a:r>
              <a:rPr lang="ko-KR" altLang="en-US" dirty="0"/>
              <a:t>로 표현됩니다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rho: r </a:t>
            </a:r>
            <a:r>
              <a:rPr lang="ko-KR" altLang="en-US" dirty="0"/>
              <a:t>값의 해상도입니다</a:t>
            </a:r>
            <a:r>
              <a:rPr lang="en-US" altLang="ko-KR" dirty="0"/>
              <a:t>. </a:t>
            </a:r>
            <a:r>
              <a:rPr lang="ko-KR" altLang="en-US" dirty="0"/>
              <a:t>이 값은 픽셀 단위입니다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theta: θ </a:t>
            </a:r>
            <a:r>
              <a:rPr lang="ko-KR" altLang="en-US" dirty="0"/>
              <a:t>값의 해상도입니다</a:t>
            </a:r>
            <a:r>
              <a:rPr lang="en-US" altLang="ko-KR" dirty="0"/>
              <a:t>. </a:t>
            </a:r>
            <a:r>
              <a:rPr lang="ko-KR" altLang="en-US" dirty="0"/>
              <a:t>이 값은 라디안 단위입니다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threshold: </a:t>
            </a:r>
            <a:r>
              <a:rPr lang="ko-KR" altLang="en-US" dirty="0"/>
              <a:t>직선으로 간주되기 위한 최소 투표</a:t>
            </a:r>
            <a:r>
              <a:rPr lang="en-US" altLang="ko-KR" dirty="0"/>
              <a:t>(vote) </a:t>
            </a:r>
            <a:r>
              <a:rPr lang="ko-KR" altLang="en-US" dirty="0"/>
              <a:t>수입니다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srn</a:t>
            </a:r>
            <a:r>
              <a:rPr lang="ko-KR" altLang="en-US" dirty="0"/>
              <a:t>과 </a:t>
            </a:r>
            <a:r>
              <a:rPr lang="en-US" altLang="ko-KR" dirty="0" err="1"/>
              <a:t>stn</a:t>
            </a:r>
            <a:r>
              <a:rPr lang="en-US" altLang="ko-KR" dirty="0"/>
              <a:t>: </a:t>
            </a:r>
            <a:r>
              <a:rPr lang="ko-KR" altLang="en-US" dirty="0"/>
              <a:t>멀티 스케일 </a:t>
            </a:r>
            <a:r>
              <a:rPr lang="ko-KR" altLang="en-US" dirty="0" err="1"/>
              <a:t>허프</a:t>
            </a:r>
            <a:r>
              <a:rPr lang="ko-KR" altLang="en-US" dirty="0"/>
              <a:t> 변환에 사용되는 매개변수입니다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min_theta</a:t>
            </a:r>
            <a:r>
              <a:rPr lang="ko-KR" altLang="en-US" dirty="0"/>
              <a:t>와 </a:t>
            </a:r>
            <a:r>
              <a:rPr lang="en-US" altLang="ko-KR" dirty="0" err="1"/>
              <a:t>max_theta</a:t>
            </a:r>
            <a:r>
              <a:rPr lang="en-US" altLang="ko-KR" dirty="0"/>
              <a:t>: </a:t>
            </a:r>
            <a:r>
              <a:rPr lang="ko-KR" altLang="en-US" dirty="0"/>
              <a:t>직선을 찾을 때 확인할 최소 및 최대 각도입니다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π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142A48-5F08-649E-C06A-F6FA5256A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2776"/>
            <a:ext cx="6964676" cy="108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08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E8F02-30BB-2CA5-6DDB-0ECF4C62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9.2 </a:t>
            </a:r>
            <a:r>
              <a:rPr lang="ko-KR" altLang="en-US" dirty="0" err="1"/>
              <a:t>허프</a:t>
            </a:r>
            <a:r>
              <a:rPr lang="ko-KR" altLang="en-US" dirty="0"/>
              <a:t> 변환 직선 검출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5F7A38-CD5F-71EE-E1AC-D7702FDE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14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BAE234-95B4-0736-2A0A-DA71C929E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HoughLinesP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선분을 찾는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image: </a:t>
            </a:r>
            <a:r>
              <a:rPr lang="ko-KR" altLang="en-US" dirty="0"/>
              <a:t>입력 이미지입니다</a:t>
            </a:r>
            <a:r>
              <a:rPr lang="en-US" altLang="ko-KR" dirty="0"/>
              <a:t>. </a:t>
            </a:r>
            <a:r>
              <a:rPr lang="ko-KR" altLang="en-US" dirty="0"/>
              <a:t>이진 이미지여야 하며</a:t>
            </a:r>
            <a:r>
              <a:rPr lang="en-US" altLang="ko-KR" dirty="0"/>
              <a:t>, </a:t>
            </a:r>
            <a:r>
              <a:rPr lang="ko-KR" altLang="en-US" dirty="0"/>
              <a:t>픽셀 값이 </a:t>
            </a:r>
            <a:r>
              <a:rPr lang="en-US" altLang="ko-KR" dirty="0"/>
              <a:t>0</a:t>
            </a:r>
            <a:r>
              <a:rPr lang="ko-KR" altLang="en-US" dirty="0"/>
              <a:t>이 아닌 위치에서만 선분을 찾습니다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lines: </a:t>
            </a:r>
            <a:r>
              <a:rPr lang="ko-KR" altLang="en-US" dirty="0"/>
              <a:t>검출된 선분을 저장하는 출력 벡터입니다</a:t>
            </a:r>
            <a:r>
              <a:rPr lang="en-US" altLang="ko-KR" dirty="0"/>
              <a:t>. </a:t>
            </a:r>
            <a:r>
              <a:rPr lang="ko-KR" altLang="en-US" dirty="0"/>
              <a:t>각 선분은 시작점과 끝점의 좌표로 표현됩니다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rho: r </a:t>
            </a:r>
            <a:r>
              <a:rPr lang="ko-KR" altLang="en-US" dirty="0"/>
              <a:t>값의 해상도입니다</a:t>
            </a:r>
            <a:r>
              <a:rPr lang="en-US" altLang="ko-KR" dirty="0"/>
              <a:t>. </a:t>
            </a:r>
            <a:r>
              <a:rPr lang="ko-KR" altLang="en-US" dirty="0"/>
              <a:t>이 값은 픽셀 단위입니다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theta: θ </a:t>
            </a:r>
            <a:r>
              <a:rPr lang="ko-KR" altLang="en-US" dirty="0"/>
              <a:t>값의 해상도입니다</a:t>
            </a:r>
            <a:r>
              <a:rPr lang="en-US" altLang="ko-KR" dirty="0"/>
              <a:t>. </a:t>
            </a:r>
            <a:r>
              <a:rPr lang="ko-KR" altLang="en-US" dirty="0"/>
              <a:t>이 값은 라디안 단위입니다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threshold: </a:t>
            </a:r>
            <a:r>
              <a:rPr lang="ko-KR" altLang="en-US" dirty="0"/>
              <a:t>선분으로 간주되기 위한 최소 투표</a:t>
            </a:r>
            <a:r>
              <a:rPr lang="en-US" altLang="ko-KR" dirty="0"/>
              <a:t>(vote) </a:t>
            </a:r>
            <a:r>
              <a:rPr lang="ko-KR" altLang="en-US" dirty="0"/>
              <a:t>수입니다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minLineLength</a:t>
            </a:r>
            <a:r>
              <a:rPr lang="en-US" altLang="ko-KR" dirty="0"/>
              <a:t>: </a:t>
            </a:r>
            <a:r>
              <a:rPr lang="ko-KR" altLang="en-US" dirty="0"/>
              <a:t>선분의 최소 길이입니다</a:t>
            </a:r>
            <a:r>
              <a:rPr lang="en-US" altLang="ko-KR" dirty="0"/>
              <a:t>. </a:t>
            </a:r>
            <a:r>
              <a:rPr lang="ko-KR" altLang="en-US" dirty="0"/>
              <a:t>이 값보다 짧은 선분은 무시됩니다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maxLineGap</a:t>
            </a:r>
            <a:r>
              <a:rPr lang="en-US" altLang="ko-KR" dirty="0"/>
              <a:t>: </a:t>
            </a:r>
            <a:r>
              <a:rPr lang="ko-KR" altLang="en-US" dirty="0"/>
              <a:t>같은 선분에 속하는 두 점 사이의 최대 허용 간격입니다</a:t>
            </a:r>
            <a:r>
              <a:rPr lang="en-US" altLang="ko-KR" dirty="0"/>
              <a:t>. </a:t>
            </a:r>
            <a:r>
              <a:rPr lang="ko-KR" altLang="en-US" dirty="0"/>
              <a:t>이 값보다 큰 간격을 가진 점은 서로 다른 선분에 속하게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CF0378-74EC-D184-05BD-F1BA88955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40768"/>
            <a:ext cx="6336704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5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5E4FE-44AB-6139-AEFA-21165584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9.2.2 </a:t>
            </a:r>
            <a:r>
              <a:rPr lang="ko-KR" altLang="en-US" dirty="0" err="1"/>
              <a:t>허프</a:t>
            </a:r>
            <a:r>
              <a:rPr lang="ko-KR" altLang="en-US" dirty="0"/>
              <a:t> 변환 원 검출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DEAB7BD-59AD-9456-96DA-2E0AC179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15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464C3-10C5-35F4-5339-2B0DDECD9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HoughCircles</a:t>
            </a:r>
            <a:r>
              <a:rPr lang="ko-KR" altLang="en-US" dirty="0"/>
              <a:t>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image: </a:t>
            </a:r>
            <a:r>
              <a:rPr lang="ko-KR" altLang="en-US" dirty="0"/>
              <a:t>입력 이미지입니다</a:t>
            </a:r>
            <a:r>
              <a:rPr lang="en-US" altLang="ko-KR" dirty="0"/>
              <a:t>. 8</a:t>
            </a:r>
            <a:r>
              <a:rPr lang="ko-KR" altLang="en-US" dirty="0"/>
              <a:t>비트</a:t>
            </a:r>
            <a:r>
              <a:rPr lang="en-US" altLang="ko-KR" dirty="0"/>
              <a:t>, </a:t>
            </a:r>
            <a:r>
              <a:rPr lang="ko-KR" altLang="en-US" dirty="0"/>
              <a:t>단일 채널 이미지여야 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circles: </a:t>
            </a:r>
            <a:r>
              <a:rPr lang="ko-KR" altLang="en-US" dirty="0"/>
              <a:t>검출된 원을 저장하는 출력 벡터입니다</a:t>
            </a:r>
            <a:r>
              <a:rPr lang="en-US" altLang="ko-KR" dirty="0"/>
              <a:t>. </a:t>
            </a:r>
            <a:r>
              <a:rPr lang="ko-KR" altLang="en-US" dirty="0"/>
              <a:t>각 원은 세 개의 원소 </a:t>
            </a:r>
            <a:r>
              <a:rPr lang="en-US" altLang="ko-KR" dirty="0"/>
              <a:t>(x, y, r)</a:t>
            </a:r>
            <a:r>
              <a:rPr lang="ko-KR" altLang="en-US" dirty="0"/>
              <a:t>로 표현됩니다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x, y</a:t>
            </a:r>
            <a:r>
              <a:rPr lang="ko-KR" altLang="en-US" dirty="0"/>
              <a:t>는 원의 중심 좌표이고</a:t>
            </a:r>
            <a:r>
              <a:rPr lang="en-US" altLang="ko-KR" dirty="0"/>
              <a:t>, r</a:t>
            </a:r>
            <a:r>
              <a:rPr lang="ko-KR" altLang="en-US" dirty="0"/>
              <a:t>은 원의 반지름입니다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method: </a:t>
            </a:r>
            <a:r>
              <a:rPr lang="ko-KR" altLang="en-US" dirty="0"/>
              <a:t>감지 방법을 정의하는 플래그입니다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/>
              <a:t>HOUGH_GRADIENT</a:t>
            </a:r>
            <a:r>
              <a:rPr lang="ko-KR" altLang="en-US" dirty="0"/>
              <a:t>만 지원됩니다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dp</a:t>
            </a:r>
            <a:r>
              <a:rPr lang="en-US" altLang="ko-KR" dirty="0"/>
              <a:t>: </a:t>
            </a:r>
            <a:r>
              <a:rPr lang="ko-KR" altLang="en-US" dirty="0"/>
              <a:t>이미지 해상도에 대한 비율입니다</a:t>
            </a:r>
            <a:r>
              <a:rPr lang="en-US" altLang="ko-KR" dirty="0"/>
              <a:t>. </a:t>
            </a:r>
            <a:r>
              <a:rPr lang="en-US" altLang="ko-KR" dirty="0" err="1"/>
              <a:t>dp</a:t>
            </a:r>
            <a:r>
              <a:rPr lang="en-US" altLang="ko-KR" dirty="0"/>
              <a:t>=1</a:t>
            </a:r>
            <a:r>
              <a:rPr lang="ko-KR" altLang="en-US" dirty="0"/>
              <a:t>이면 입력 이미지와 동일한 해상도를 가집니다</a:t>
            </a:r>
            <a:r>
              <a:rPr lang="en-US" altLang="ko-KR" dirty="0"/>
              <a:t>. </a:t>
            </a:r>
            <a:r>
              <a:rPr lang="en-US" altLang="ko-KR" dirty="0" err="1"/>
              <a:t>dp</a:t>
            </a:r>
            <a:r>
              <a:rPr lang="en-US" altLang="ko-KR" dirty="0"/>
              <a:t>=2</a:t>
            </a:r>
            <a:r>
              <a:rPr lang="ko-KR" altLang="en-US" dirty="0"/>
              <a:t>이면 입력 이미지의 절반 해상도를 가집니다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minDist</a:t>
            </a:r>
            <a:r>
              <a:rPr lang="en-US" altLang="ko-KR" dirty="0"/>
              <a:t>: </a:t>
            </a:r>
            <a:r>
              <a:rPr lang="ko-KR" altLang="en-US" dirty="0"/>
              <a:t>감지된 원의 중심 사이의 최소 거리입니다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param1: Canny edge detector</a:t>
            </a:r>
            <a:r>
              <a:rPr lang="ko-KR" altLang="en-US" dirty="0"/>
              <a:t>에 전달되는 첫 번째 매개변수입니다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param2: </a:t>
            </a:r>
            <a:r>
              <a:rPr lang="ko-KR" altLang="en-US" dirty="0"/>
              <a:t>감지할 원의 중심을 결정하는 데 사용되는 투표</a:t>
            </a:r>
            <a:r>
              <a:rPr lang="en-US" altLang="ko-KR" dirty="0"/>
              <a:t>(vote) </a:t>
            </a:r>
            <a:r>
              <a:rPr lang="ko-KR" altLang="en-US" dirty="0" err="1"/>
              <a:t>임계값입니다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minRadius</a:t>
            </a:r>
            <a:r>
              <a:rPr lang="en-US" altLang="ko-KR" dirty="0"/>
              <a:t>: </a:t>
            </a:r>
            <a:r>
              <a:rPr lang="ko-KR" altLang="en-US" dirty="0"/>
              <a:t>감지할 원의 최소 반지름입니다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maxRadius</a:t>
            </a:r>
            <a:r>
              <a:rPr lang="en-US" altLang="ko-KR" dirty="0"/>
              <a:t>: </a:t>
            </a:r>
            <a:r>
              <a:rPr lang="ko-KR" altLang="en-US" dirty="0"/>
              <a:t>감지할 원의 최대 반지름입니다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E277EA-7578-7D79-125E-6E6693EF6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340768"/>
            <a:ext cx="6216048" cy="108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0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9.1 </a:t>
            </a:r>
            <a:r>
              <a:rPr lang="ko-KR" altLang="en-US" dirty="0"/>
              <a:t>에지 검출</a:t>
            </a:r>
            <a:endParaRPr lang="en-US" altLang="ko-KR" dirty="0"/>
          </a:p>
          <a:p>
            <a:r>
              <a:rPr lang="en-US" altLang="ko-KR" dirty="0"/>
              <a:t>9.2 </a:t>
            </a:r>
            <a:r>
              <a:rPr lang="ko-KR" altLang="en-US" dirty="0"/>
              <a:t>직선 검출과 원 검출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9.1.1 </a:t>
            </a:r>
            <a:r>
              <a:rPr lang="ko-KR" altLang="en-US" dirty="0"/>
              <a:t>미분과 </a:t>
            </a:r>
            <a:r>
              <a:rPr lang="ko-KR" altLang="en-US" dirty="0" err="1"/>
              <a:t>그래디언트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3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에지 </a:t>
            </a:r>
            <a:r>
              <a:rPr lang="en-US" altLang="ko-KR" dirty="0"/>
              <a:t>edge </a:t>
            </a:r>
          </a:p>
          <a:p>
            <a:pPr lvl="1"/>
            <a:r>
              <a:rPr lang="ko-KR" altLang="en-US" dirty="0"/>
              <a:t>영상에서 픽셀의 값이 급격하게 변하는 부분</a:t>
            </a:r>
            <a:endParaRPr lang="en-US" altLang="ko-KR" dirty="0"/>
          </a:p>
          <a:p>
            <a:r>
              <a:rPr lang="ko-KR" altLang="en-US" dirty="0"/>
              <a:t>미분</a:t>
            </a:r>
            <a:endParaRPr lang="en-US" altLang="ko-KR" dirty="0"/>
          </a:p>
          <a:p>
            <a:pPr lvl="1"/>
            <a:r>
              <a:rPr lang="ko-KR" altLang="en-US" dirty="0"/>
              <a:t>데이터의 변화율</a:t>
            </a:r>
            <a:endParaRPr lang="en-US" altLang="ko-KR" dirty="0"/>
          </a:p>
          <a:p>
            <a:r>
              <a:rPr lang="ko-KR" altLang="en-US" dirty="0"/>
              <a:t>영상의 미분 구하기</a:t>
            </a:r>
            <a:endParaRPr lang="en-US" altLang="ko-KR" dirty="0"/>
          </a:p>
          <a:p>
            <a:pPr lvl="1"/>
            <a:r>
              <a:rPr lang="ko-KR" altLang="en-US" dirty="0"/>
              <a:t>전진 차분</a:t>
            </a:r>
            <a:endParaRPr lang="en-US" altLang="ko-KR" dirty="0"/>
          </a:p>
          <a:p>
            <a:pPr lvl="1"/>
            <a:r>
              <a:rPr lang="ko-KR" altLang="en-US" dirty="0"/>
              <a:t>후진 차분</a:t>
            </a:r>
            <a:endParaRPr lang="en-US" altLang="ko-KR" dirty="0"/>
          </a:p>
          <a:p>
            <a:pPr lvl="1"/>
            <a:r>
              <a:rPr lang="ko-KR" altLang="en-US" dirty="0"/>
              <a:t>중앙 차분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F9B2FE-A1B5-F5B7-40A7-387F58C11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420888"/>
            <a:ext cx="2305372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5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97EDA-DFD5-30B2-B44A-46932D7C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9.1.2 </a:t>
            </a:r>
            <a:r>
              <a:rPr lang="ko-KR" altLang="en-US" dirty="0"/>
              <a:t>마스크 기반 에지 검출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3BFEB7-3190-462F-F118-85BA517B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4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6938EE-D5E6-BEE2-F074-7D284E0ED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소벨</a:t>
            </a:r>
            <a:r>
              <a:rPr lang="ko-KR" altLang="en-US" dirty="0"/>
              <a:t> 마스크</a:t>
            </a:r>
            <a:endParaRPr lang="en-US" altLang="ko-KR" dirty="0"/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3X1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마스크는 노이즈에 취약한 단점</a:t>
            </a:r>
            <a:endParaRPr lang="en-US" altLang="ko-KR" dirty="0"/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평균 값을 이용하는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3X3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마스크가 제안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샤르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필터 마스크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r>
              <a:rPr lang="ko-KR" altLang="en-US" dirty="0" err="1">
                <a:solidFill>
                  <a:srgbClr val="555555"/>
                </a:solidFill>
                <a:latin typeface="Noto Sans KR"/>
              </a:rPr>
              <a:t>소벨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 마스크에서 숫자만 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3, 10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으로 바꿈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565721-138A-3136-6B80-04E807BE6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145" y="836712"/>
            <a:ext cx="1119709" cy="27581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086B18-9D43-5102-BB70-2521B4E82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16832"/>
            <a:ext cx="6110304" cy="10892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9C3AC7D-F897-8EDE-A4EA-AF52A1F26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332690"/>
            <a:ext cx="7236296" cy="9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6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DCBA9-5660-A259-62E3-A2261311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9.1.2 </a:t>
            </a:r>
            <a:r>
              <a:rPr lang="ko-KR" altLang="en-US" dirty="0"/>
              <a:t>마스크 기반 에지 검출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9DBCE52-CCD5-141D-8A16-8B07155C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5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22039B-11F3-94D0-B7EC-1378D7069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마스크에서 </a:t>
            </a:r>
            <a:r>
              <a:rPr lang="en-US" altLang="ko-KR" dirty="0"/>
              <a:t>magnitude </a:t>
            </a:r>
            <a:r>
              <a:rPr lang="ko-KR" altLang="en-US" dirty="0"/>
              <a:t>구하기</a:t>
            </a:r>
            <a:endParaRPr lang="en-US" altLang="ko-KR" dirty="0"/>
          </a:p>
          <a:p>
            <a:pPr lvl="1"/>
            <a:r>
              <a:rPr lang="ko-KR" altLang="en-US" dirty="0"/>
              <a:t>미분행렬에서 </a:t>
            </a:r>
            <a:r>
              <a:rPr lang="ko-KR" altLang="en-US" dirty="0" err="1"/>
              <a:t>그래디언트</a:t>
            </a:r>
            <a:r>
              <a:rPr lang="ko-KR" altLang="en-US" dirty="0"/>
              <a:t> 크기를 계산 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마스크에서 </a:t>
            </a:r>
            <a:r>
              <a:rPr lang="ko-KR" altLang="en-US" dirty="0" err="1"/>
              <a:t>그래디언트의</a:t>
            </a:r>
            <a:r>
              <a:rPr lang="ko-KR" altLang="en-US" dirty="0"/>
              <a:t> 방향을 계산 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magnitude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phase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F51E7F-AFB3-8117-9535-842396ED3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12288"/>
            <a:ext cx="7560840" cy="4334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F503F9-0EDB-B9E0-954F-500B98CEB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509120"/>
            <a:ext cx="5735414" cy="67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08040-0FD9-96BA-976C-FB9DB53D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9.1.3 </a:t>
            </a:r>
            <a:r>
              <a:rPr lang="ko-KR" altLang="en-US" dirty="0"/>
              <a:t>캐니 에지 검출기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5887DF-1890-4B85-D37B-564A769C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6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0CC235-A529-F2D8-41D0-1AD87338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1.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ans KR"/>
              </a:rPr>
              <a:t>정확한 검출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- Good detection</a:t>
            </a:r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픽셀이 조명에 의해 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미세한 영향을 받게 되어 임계점보다 크거나 낮아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질 수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이처럼 에지가 아닌 점을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에지로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찾거나 또는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에지인데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에지로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찾지 못하는 확률을 최소화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한것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2.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ans KR"/>
              </a:rPr>
              <a:t>정확한 위치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- Good localization</a:t>
            </a:r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실제 에지의 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중심을 검출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하는 것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3.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ans KR"/>
              </a:rPr>
              <a:t>단일 에지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- Single edge</a:t>
            </a:r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하나의 에지는 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하나의 점으로 표현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한다는 것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42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45080-1E7B-90D5-D562-DEF62609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9.1.3 </a:t>
            </a:r>
            <a:r>
              <a:rPr lang="ko-KR" altLang="en-US" dirty="0"/>
              <a:t>캐니 에지 검출기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D2A5D3-2C5D-B37C-63B4-844FE655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7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37AD7E-4CC1-616F-9785-A3CDFE427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effectLst/>
                <a:latin typeface="Noto Sans KR"/>
              </a:rPr>
              <a:t>케니 에지 검출 </a:t>
            </a:r>
            <a:r>
              <a:rPr lang="en-US" altLang="ko-KR" b="1" i="0" dirty="0">
                <a:effectLst/>
                <a:latin typeface="Noto Sans KR"/>
              </a:rPr>
              <a:t>4</a:t>
            </a:r>
            <a:r>
              <a:rPr lang="ko-KR" altLang="en-US" b="1" i="0" dirty="0">
                <a:effectLst/>
                <a:latin typeface="Noto Sans KR"/>
              </a:rPr>
              <a:t>단계</a:t>
            </a:r>
            <a:endParaRPr lang="en-US" altLang="ko-KR" b="1" i="0" dirty="0">
              <a:effectLst/>
              <a:latin typeface="Noto Sans KR"/>
            </a:endParaRPr>
          </a:p>
          <a:p>
            <a:pPr algn="l"/>
            <a:r>
              <a:rPr lang="en-US" altLang="ko-KR" b="1" i="0" dirty="0">
                <a:effectLst/>
                <a:latin typeface="Noto Sans KR"/>
              </a:rPr>
              <a:t>1. </a:t>
            </a:r>
            <a:r>
              <a:rPr lang="ko-KR" altLang="en-US" b="1" i="0" dirty="0" err="1">
                <a:effectLst/>
                <a:latin typeface="Noto Sans KR"/>
              </a:rPr>
              <a:t>가우시안</a:t>
            </a:r>
            <a:r>
              <a:rPr lang="ko-KR" altLang="en-US" b="1" i="0" dirty="0">
                <a:effectLst/>
                <a:latin typeface="Noto Sans KR"/>
              </a:rPr>
              <a:t> 필터링</a:t>
            </a:r>
            <a:endParaRPr lang="ko-KR" altLang="en-US" b="0" i="0" dirty="0">
              <a:effectLst/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가우시안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필터링을 통해 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잡음을 제거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쇼벨필터에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어느정도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가우시안이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적용되어 있으므로 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선택적</a:t>
            </a:r>
            <a:endParaRPr lang="en-US" altLang="ko-KR" b="0" i="0" dirty="0">
              <a:solidFill>
                <a:srgbClr val="555555"/>
              </a:solidFill>
              <a:effectLst/>
              <a:highlight>
                <a:srgbClr val="F6E199"/>
              </a:highlight>
              <a:latin typeface="Noto Sans KR"/>
            </a:endParaRPr>
          </a:p>
          <a:p>
            <a:pPr algn="l"/>
            <a:r>
              <a:rPr lang="en-US" altLang="ko-KR" b="1" i="0" dirty="0">
                <a:effectLst/>
                <a:latin typeface="Noto Sans KR"/>
              </a:rPr>
              <a:t>2. </a:t>
            </a:r>
            <a:r>
              <a:rPr lang="ko-KR" altLang="en-US" b="1" i="0" dirty="0" err="1">
                <a:effectLst/>
                <a:latin typeface="Noto Sans KR"/>
              </a:rPr>
              <a:t>그래디언트</a:t>
            </a:r>
            <a:r>
              <a:rPr lang="ko-KR" altLang="en-US" b="1" i="0" dirty="0">
                <a:effectLst/>
                <a:latin typeface="Noto Sans KR"/>
              </a:rPr>
              <a:t> 계산</a:t>
            </a:r>
            <a:endParaRPr lang="ko-KR" altLang="en-US" b="0" i="0" dirty="0">
              <a:effectLst/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그래디언트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계산은 주로 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소벨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 마스크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를 사용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크기와 방향을 계산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en-US" altLang="ko-KR" b="1" i="0" dirty="0">
                <a:effectLst/>
                <a:latin typeface="Noto Sans KR"/>
              </a:rPr>
              <a:t>3. </a:t>
            </a:r>
            <a:r>
              <a:rPr lang="ko-KR" altLang="en-US" b="1" i="0" dirty="0" err="1">
                <a:effectLst/>
                <a:latin typeface="Noto Sans KR"/>
              </a:rPr>
              <a:t>비최대</a:t>
            </a:r>
            <a:r>
              <a:rPr lang="ko-KR" altLang="en-US" b="1" i="0" dirty="0">
                <a:effectLst/>
                <a:latin typeface="Noto Sans KR"/>
              </a:rPr>
              <a:t> 억제 </a:t>
            </a:r>
            <a:r>
              <a:rPr lang="en-US" altLang="ko-KR" b="1" i="0" dirty="0">
                <a:effectLst/>
                <a:latin typeface="Noto Sans KR"/>
              </a:rPr>
              <a:t>- Non maximum suppression</a:t>
            </a:r>
            <a:endParaRPr lang="ko-KR" altLang="en-US" b="0" i="0" dirty="0">
              <a:effectLst/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최대 크기의 픽셀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만 골라내서 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에지 픽셀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로 설정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그래디언트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 크기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가 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국지적 최대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(local maximum)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인 픽셀만을 에지 픽셀로 설정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r>
              <a:rPr lang="ko-KR" altLang="en-US" b="1" i="0" dirty="0" err="1">
                <a:solidFill>
                  <a:srgbClr val="555555"/>
                </a:solidFill>
                <a:effectLst/>
                <a:latin typeface="Noto Sans KR"/>
              </a:rPr>
              <a:t>그래디언트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ans KR"/>
              </a:rPr>
              <a:t> 방향에 위치한 두 개의 픽셀을 조사하여 국지적 최대를 검사</a:t>
            </a:r>
            <a:endParaRPr lang="en-US" altLang="ko-KR" b="1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en-US" altLang="ko-KR" b="1" i="0" dirty="0">
                <a:effectLst/>
                <a:latin typeface="Noto Sans KR"/>
              </a:rPr>
              <a:t>4. </a:t>
            </a:r>
            <a:r>
              <a:rPr lang="ko-KR" altLang="en-US" b="1" i="0" dirty="0" err="1">
                <a:effectLst/>
                <a:latin typeface="Noto Sans KR"/>
              </a:rPr>
              <a:t>히스테리시스</a:t>
            </a:r>
            <a:r>
              <a:rPr lang="ko-KR" altLang="en-US" b="1" i="0" dirty="0">
                <a:effectLst/>
                <a:latin typeface="Noto Sans KR"/>
              </a:rPr>
              <a:t> 에지 </a:t>
            </a:r>
            <a:r>
              <a:rPr lang="ko-KR" altLang="en-US" b="1" i="0" dirty="0" err="1">
                <a:effectLst/>
                <a:latin typeface="Noto Sans KR"/>
              </a:rPr>
              <a:t>트래킹</a:t>
            </a:r>
            <a:r>
              <a:rPr lang="ko-KR" altLang="en-US" b="1" i="0" dirty="0">
                <a:effectLst/>
                <a:latin typeface="Noto Sans KR"/>
              </a:rPr>
              <a:t> </a:t>
            </a:r>
            <a:r>
              <a:rPr lang="en-US" altLang="ko-KR" b="1" i="0" dirty="0">
                <a:effectLst/>
                <a:latin typeface="Noto Sans KR"/>
              </a:rPr>
              <a:t>- Hysteresis edge tracking</a:t>
            </a:r>
            <a:endParaRPr lang="ko-KR" altLang="en-US" b="0" i="0" dirty="0">
              <a:effectLst/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두 개의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임계값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사용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픽셀 값이 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임계점보다 커지거나 낮아질 수 있는데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이를 방지하기 위해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endParaRPr lang="ko-KR" altLang="en-US" b="0" i="0" dirty="0"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36396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E3460-8CD4-970A-D84F-C2CE4AC0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9.1.3 </a:t>
            </a:r>
            <a:r>
              <a:rPr lang="ko-KR" altLang="en-US" dirty="0"/>
              <a:t>캐니 에지 검출기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9F6F57-B6FD-CA37-F630-CEE4903C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8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233EE0-79A9-A970-BF7D-A2D9B1DF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Canny</a:t>
            </a:r>
            <a:r>
              <a:rPr lang="ko-KR" altLang="en-US" dirty="0"/>
              <a:t> 함수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B30422-269C-DEBA-AEF6-3593FFBF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5976664" cy="7990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9CC3B6-8733-A974-D270-1FA4CA1A2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315388"/>
            <a:ext cx="5639744" cy="401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6DAE4-8FE0-35D5-3272-ABCFA1A9A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9.2 </a:t>
            </a:r>
            <a:r>
              <a:rPr lang="ko-KR" altLang="en-US" dirty="0" err="1"/>
              <a:t>허프</a:t>
            </a:r>
            <a:r>
              <a:rPr lang="ko-KR" altLang="en-US" dirty="0"/>
              <a:t> 변환 직선 검출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CF73A24-2D77-89F5-CBB8-F1F43410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9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636FB30E-0541-FFB8-8481-8290CBF4BD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i="0" dirty="0" err="1">
                    <a:effectLst/>
                    <a:latin typeface="Noto Sans KR"/>
                  </a:rPr>
                  <a:t>허프</a:t>
                </a:r>
                <a:r>
                  <a:rPr lang="ko-KR" altLang="en-US" b="1" i="0" dirty="0">
                    <a:effectLst/>
                    <a:latin typeface="Noto Sans KR"/>
                  </a:rPr>
                  <a:t> 변환</a:t>
                </a:r>
                <a:r>
                  <a:rPr lang="en-US" altLang="ko-KR" b="1" i="0" dirty="0">
                    <a:effectLst/>
                    <a:latin typeface="Noto Sans KR"/>
                  </a:rPr>
                  <a:t>: </a:t>
                </a:r>
                <a:r>
                  <a:rPr lang="ko-KR" altLang="en-US" b="1" i="0" dirty="0">
                    <a:effectLst/>
                    <a:latin typeface="Noto Sans KR"/>
                  </a:rPr>
                  <a:t>직선 검출</a:t>
                </a:r>
                <a:endParaRPr lang="ko-KR" altLang="en-US" b="0" i="0" dirty="0">
                  <a:effectLst/>
                  <a:latin typeface="Noto Sans KR"/>
                </a:endParaRPr>
              </a:p>
              <a:p>
                <a:pPr lvl="1"/>
                <a:r>
                  <a:rPr lang="en-US" altLang="ko-KR" b="0" i="0" dirty="0">
                    <a:solidFill>
                      <a:srgbClr val="333333"/>
                    </a:solidFill>
                    <a:effectLst/>
                    <a:latin typeface="Noto Sans KR"/>
                  </a:rPr>
                  <a:t>2</a:t>
                </a:r>
                <a:r>
                  <a:rPr lang="ko-KR" altLang="en-US" b="0" i="0" dirty="0">
                    <a:solidFill>
                      <a:srgbClr val="333333"/>
                    </a:solidFill>
                    <a:effectLst/>
                    <a:latin typeface="Noto Sans KR"/>
                  </a:rPr>
                  <a:t>차원 영상 좌표에서의 </a:t>
                </a:r>
                <a:r>
                  <a:rPr lang="ko-KR" altLang="en-US" b="0" i="0" dirty="0">
                    <a:solidFill>
                      <a:srgbClr val="333333"/>
                    </a:solidFill>
                    <a:effectLst/>
                    <a:highlight>
                      <a:srgbClr val="F6E199"/>
                    </a:highlight>
                    <a:latin typeface="Noto Sans KR"/>
                  </a:rPr>
                  <a:t>직선의 방정식</a:t>
                </a:r>
                <a:r>
                  <a:rPr lang="ko-KR" altLang="en-US" b="0" i="0" dirty="0">
                    <a:solidFill>
                      <a:srgbClr val="333333"/>
                    </a:solidFill>
                    <a:effectLst/>
                    <a:latin typeface="Noto Sans KR"/>
                  </a:rPr>
                  <a:t>을 </a:t>
                </a:r>
                <a:r>
                  <a:rPr lang="ko-KR" altLang="en-US" b="0" i="0" dirty="0">
                    <a:solidFill>
                      <a:srgbClr val="333333"/>
                    </a:solidFill>
                    <a:effectLst/>
                    <a:highlight>
                      <a:srgbClr val="F6E199"/>
                    </a:highlight>
                    <a:latin typeface="Noto Sans KR"/>
                  </a:rPr>
                  <a:t>파라미터</a:t>
                </a:r>
                <a:r>
                  <a:rPr lang="en-US" altLang="ko-KR" b="0" i="0" dirty="0">
                    <a:solidFill>
                      <a:srgbClr val="333333"/>
                    </a:solidFill>
                    <a:effectLst/>
                    <a:highlight>
                      <a:srgbClr val="F6E199"/>
                    </a:highlight>
                    <a:latin typeface="Noto Sans KR"/>
                  </a:rPr>
                  <a:t>(parameter) </a:t>
                </a:r>
                <a:r>
                  <a:rPr lang="ko-KR" altLang="en-US" b="0" i="0" dirty="0">
                    <a:solidFill>
                      <a:srgbClr val="333333"/>
                    </a:solidFill>
                    <a:effectLst/>
                    <a:highlight>
                      <a:srgbClr val="F6E199"/>
                    </a:highlight>
                    <a:latin typeface="Noto Sans KR"/>
                  </a:rPr>
                  <a:t>공간으로 변환</a:t>
                </a:r>
                <a:r>
                  <a:rPr lang="ko-KR" altLang="en-US" b="0" i="0" dirty="0">
                    <a:solidFill>
                      <a:srgbClr val="333333"/>
                    </a:solidFill>
                    <a:effectLst/>
                    <a:latin typeface="Noto Sans KR"/>
                  </a:rPr>
                  <a:t>하여 직선을 찾는 알고리즘</a:t>
                </a:r>
                <a:endParaRPr lang="en-US" altLang="ko-KR" b="0" i="0" dirty="0">
                  <a:solidFill>
                    <a:srgbClr val="333333"/>
                  </a:solidFill>
                  <a:effectLst/>
                  <a:latin typeface="Noto Sans KR"/>
                </a:endParaRPr>
              </a:p>
              <a:p>
                <a:pPr lvl="1"/>
                <a:r>
                  <a:rPr lang="ko-KR" altLang="en-US" dirty="0"/>
                  <a:t>직교 </a:t>
                </a:r>
                <a:r>
                  <a:rPr lang="ko-KR" altLang="en-US" dirty="0" err="1"/>
                  <a:t>좌표계로</a:t>
                </a:r>
                <a:r>
                  <a:rPr lang="ko-KR" altLang="en-US" dirty="0"/>
                  <a:t> 표현되는 영상의 에지 점들을 극 </a:t>
                </a:r>
                <a:r>
                  <a:rPr lang="ko-KR" altLang="en-US" dirty="0" err="1"/>
                  <a:t>좌표계로</a:t>
                </a:r>
                <a:r>
                  <a:rPr lang="ko-KR" altLang="en-US" dirty="0"/>
                  <a:t> 옮겨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검출하고자 하는 물체의 </a:t>
                </a:r>
                <a:r>
                  <a:rPr lang="ko-KR" altLang="en-US" dirty="0" err="1"/>
                  <a:t>파라미터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>
                        <a:latin typeface="Cambria Math"/>
                      </a:rPr>
                      <m:t>𝜌</m:t>
                    </m:r>
                    <m:r>
                      <a:rPr lang="en-US" altLang="ko-KR">
                        <a:latin typeface="Cambria Math"/>
                      </a:rPr>
                      <m:t>,</m:t>
                    </m:r>
                    <m:r>
                      <a:rPr lang="en-US" altLang="ko-KR">
                        <a:latin typeface="Cambria Math"/>
                      </a:rPr>
                      <m:t>𝜃</m:t>
                    </m:r>
                    <m:r>
                      <a:rPr lang="en-US" altLang="ko-KR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를 추출하는 방법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직교 좌표계에서 검출의 문제점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클래식 </a:t>
                </a:r>
                <a:r>
                  <a:rPr lang="ko-KR" altLang="en-US" dirty="0" err="1"/>
                  <a:t>허프변환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ko-KR" altLang="en-US" dirty="0"/>
                  <a:t>수직선일 경우에 기울기가 무한대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검출되는 직선의 간격이 동일하지 않아서 검출 속도와 정밀도에서 문제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636FB30E-0541-FFB8-8481-8290CBF4BD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4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FD7608D7-2040-BD92-3EE4-51DDEFCC9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861" y="2379871"/>
            <a:ext cx="4501480" cy="502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656070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2549</TotalTime>
  <Words>854</Words>
  <Application>Microsoft Office PowerPoint</Application>
  <PresentationFormat>화면 슬라이드 쇼(4:3)</PresentationFormat>
  <Paragraphs>178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HY견고딕</vt:lpstr>
      <vt:lpstr>Noto Sans KR</vt:lpstr>
      <vt:lpstr>맑은 고딕</vt:lpstr>
      <vt:lpstr>Arial</vt:lpstr>
      <vt:lpstr>Cambria Math</vt:lpstr>
      <vt:lpstr>Wingdings</vt:lpstr>
      <vt:lpstr>바인드소프트</vt:lpstr>
      <vt:lpstr>Opencv C++</vt:lpstr>
      <vt:lpstr>목차</vt:lpstr>
      <vt:lpstr>9.1.1 미분과 그래디언트</vt:lpstr>
      <vt:lpstr>9.1.2 마스크 기반 에지 검출</vt:lpstr>
      <vt:lpstr>9.1.2 마스크 기반 에지 검출</vt:lpstr>
      <vt:lpstr>9.1.3 캐니 에지 검출기</vt:lpstr>
      <vt:lpstr>9.1.3 캐니 에지 검출기</vt:lpstr>
      <vt:lpstr>9.1.3 캐니 에지 검출기</vt:lpstr>
      <vt:lpstr>9.2 허프 변환 직선 검출</vt:lpstr>
      <vt:lpstr>9.2 허프 변환 직선 검출</vt:lpstr>
      <vt:lpstr>9.2 허프 변환 직선 검출</vt:lpstr>
      <vt:lpstr>7.2 허프(Hough) 변환 직선, 원 검출</vt:lpstr>
      <vt:lpstr>9.2 허프 변환 직선 검출</vt:lpstr>
      <vt:lpstr>9.2 허프 변환 직선 검출</vt:lpstr>
      <vt:lpstr>9.2.2 허프 변환 원 검출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Sugil Choi</cp:lastModifiedBy>
  <cp:revision>276</cp:revision>
  <cp:lastPrinted>2023-12-19T08:50:45Z</cp:lastPrinted>
  <dcterms:created xsi:type="dcterms:W3CDTF">2017-02-21T08:17:22Z</dcterms:created>
  <dcterms:modified xsi:type="dcterms:W3CDTF">2024-04-08T06:06:13Z</dcterms:modified>
</cp:coreProperties>
</file>