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9"/>
  </p:notesMasterIdLst>
  <p:handoutMasterIdLst>
    <p:handoutMasterId r:id="rId10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Chapter11. </a:t>
            </a:r>
            <a:r>
              <a:rPr lang="ko-KR" altLang="en-US" b="1" dirty="0"/>
              <a:t>이진화와 </a:t>
            </a:r>
            <a:r>
              <a:rPr lang="ko-KR" altLang="en-US" b="1" dirty="0" err="1"/>
              <a:t>모폴로지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11.1 </a:t>
            </a:r>
            <a:r>
              <a:rPr lang="ko-KR" altLang="en-US" dirty="0"/>
              <a:t>영상의 이진화</a:t>
            </a:r>
            <a:endParaRPr lang="en-US" altLang="ko-KR" dirty="0"/>
          </a:p>
          <a:p>
            <a:r>
              <a:rPr lang="en-US" altLang="ko-KR" dirty="0"/>
              <a:t>11.2 </a:t>
            </a:r>
            <a:r>
              <a:rPr lang="ko-KR" altLang="en-US" dirty="0" err="1"/>
              <a:t>모폴로지</a:t>
            </a:r>
            <a:r>
              <a:rPr lang="ko-KR" altLang="en-US" dirty="0"/>
              <a:t> 연산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798C-AC17-9283-EB93-E9C26FE5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11.1.1 </a:t>
            </a:r>
            <a:r>
              <a:rPr lang="ko-KR" altLang="en-US" dirty="0"/>
              <a:t>이진화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D6FAE3-0B7B-019D-FF14-9637EEF2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73A29-BADB-4A1B-B665-584B3F1F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Noto Sans KR"/>
              </a:rPr>
              <a:t>영상의 이진화 </a:t>
            </a:r>
            <a:r>
              <a:rPr lang="en-US" altLang="ko-KR" b="1" i="0" dirty="0">
                <a:effectLst/>
                <a:latin typeface="Noto Sans KR"/>
              </a:rPr>
              <a:t>- Binarization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영상의 픽셀 값을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0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또는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255(1)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로 만드는 연산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이진화를 하는 이유는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1. 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배경과 객체를 구분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2.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관심 영역과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비관심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 영역 구분</a:t>
            </a:r>
            <a:endParaRPr lang="en-US" altLang="ko-KR" b="0" i="0" dirty="0">
              <a:solidFill>
                <a:srgbClr val="555555"/>
              </a:solidFill>
              <a:effectLst/>
              <a:highlight>
                <a:srgbClr val="F6E199"/>
              </a:highlight>
              <a:latin typeface="Noto Sans KR"/>
            </a:endParaRPr>
          </a:p>
          <a:p>
            <a:r>
              <a:rPr lang="en-US" altLang="ko-KR" dirty="0"/>
              <a:t>threshold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입력 이미지</a:t>
            </a:r>
            <a:r>
              <a:rPr lang="en-US" altLang="ko-KR" dirty="0"/>
              <a:t>. </a:t>
            </a:r>
            <a:r>
              <a:rPr lang="ko-KR" altLang="en-US" dirty="0"/>
              <a:t>이 이미지의 각 픽셀에 대해 </a:t>
            </a:r>
            <a:r>
              <a:rPr lang="ko-KR" altLang="en-US" dirty="0" err="1"/>
              <a:t>임계값</a:t>
            </a:r>
            <a:r>
              <a:rPr lang="ko-KR" altLang="en-US" dirty="0"/>
              <a:t> 처리가 수행됩니다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ko-KR" altLang="en-US" dirty="0"/>
              <a:t>출력 이미지</a:t>
            </a:r>
            <a:r>
              <a:rPr lang="en-US" altLang="ko-KR" dirty="0"/>
              <a:t>. </a:t>
            </a:r>
            <a:r>
              <a:rPr lang="ko-KR" altLang="en-US" dirty="0" err="1"/>
              <a:t>임계값</a:t>
            </a:r>
            <a:r>
              <a:rPr lang="ko-KR" altLang="en-US" dirty="0"/>
              <a:t> 처리된 결과가 저장됩니다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thresh: </a:t>
            </a:r>
            <a:r>
              <a:rPr lang="ko-KR" altLang="en-US" dirty="0" err="1"/>
              <a:t>임계값</a:t>
            </a:r>
            <a:r>
              <a:rPr lang="en-US" altLang="ko-KR" dirty="0"/>
              <a:t>. </a:t>
            </a:r>
            <a:r>
              <a:rPr lang="ko-KR" altLang="en-US" dirty="0"/>
              <a:t>이 값보다 큰 픽셀은 </a:t>
            </a:r>
            <a:r>
              <a:rPr lang="en-US" altLang="ko-KR" dirty="0" err="1"/>
              <a:t>maxval</a:t>
            </a:r>
            <a:r>
              <a:rPr lang="ko-KR" altLang="en-US" dirty="0"/>
              <a:t>로 설정되고</a:t>
            </a:r>
            <a:r>
              <a:rPr lang="en-US" altLang="ko-KR" dirty="0"/>
              <a:t>, </a:t>
            </a:r>
            <a:r>
              <a:rPr lang="ko-KR" altLang="en-US" dirty="0"/>
              <a:t>그렇지 않은 픽셀은 </a:t>
            </a:r>
            <a:r>
              <a:rPr lang="en-US" altLang="ko-KR" dirty="0"/>
              <a:t>0</a:t>
            </a:r>
            <a:r>
              <a:rPr lang="ko-KR" altLang="en-US" dirty="0"/>
              <a:t>으로 설정됩니다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maxval</a:t>
            </a:r>
            <a:r>
              <a:rPr lang="en-US" altLang="ko-KR" dirty="0"/>
              <a:t>: </a:t>
            </a:r>
            <a:r>
              <a:rPr lang="ko-KR" altLang="en-US" dirty="0" err="1"/>
              <a:t>임계값을</a:t>
            </a:r>
            <a:r>
              <a:rPr lang="ko-KR" altLang="en-US" dirty="0"/>
              <a:t> 초과하는 픽셀에 할당된 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type: </a:t>
            </a:r>
            <a:r>
              <a:rPr lang="ko-KR" altLang="en-US" dirty="0" err="1"/>
              <a:t>임계값</a:t>
            </a:r>
            <a:r>
              <a:rPr lang="ko-KR" altLang="en-US" dirty="0"/>
              <a:t> 처리 유형을 지정하는 정수입니다</a:t>
            </a:r>
            <a:r>
              <a:rPr lang="en-US" altLang="ko-KR" dirty="0"/>
              <a:t>. OpenCV</a:t>
            </a:r>
            <a:r>
              <a:rPr lang="ko-KR" altLang="en-US" dirty="0"/>
              <a:t>는 다양한 </a:t>
            </a:r>
            <a:r>
              <a:rPr lang="ko-KR" altLang="en-US" dirty="0" err="1"/>
              <a:t>임계값</a:t>
            </a:r>
            <a:r>
              <a:rPr lang="ko-KR" altLang="en-US" dirty="0"/>
              <a:t> 처리 유형을 제공합니다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THRESH_BINARY</a:t>
            </a:r>
            <a:r>
              <a:rPr lang="ko-KR" altLang="en-US" dirty="0"/>
              <a:t>는 기본적인 이진 </a:t>
            </a:r>
            <a:r>
              <a:rPr lang="ko-KR" altLang="en-US" dirty="0" err="1"/>
              <a:t>임계값</a:t>
            </a:r>
            <a:r>
              <a:rPr lang="ko-KR" altLang="en-US" dirty="0"/>
              <a:t> 처리를</a:t>
            </a:r>
            <a:r>
              <a:rPr lang="en-US" altLang="ko-KR" dirty="0"/>
              <a:t>, THRESH_BINARY_INV</a:t>
            </a:r>
            <a:r>
              <a:rPr lang="ko-KR" altLang="en-US" dirty="0"/>
              <a:t>는 이진 </a:t>
            </a:r>
            <a:r>
              <a:rPr lang="ko-KR" altLang="en-US" dirty="0" err="1"/>
              <a:t>임계값</a:t>
            </a:r>
            <a:r>
              <a:rPr lang="ko-KR" altLang="en-US" dirty="0"/>
              <a:t> 처리의 반전 버전을 나타냅니다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3ADC5C-42BA-9D53-DA1F-5E0FBA5C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19" y="2204864"/>
            <a:ext cx="5956761" cy="5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115F4-4DB9-1B31-479C-F1E18AD3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11.1.2 </a:t>
            </a:r>
            <a:r>
              <a:rPr lang="ko-KR" altLang="en-US" dirty="0"/>
              <a:t>적응형 이진화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CB9912-34BF-E9EA-920E-1F1125DE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5BC76-C1E8-2ECD-E8AB-341DECD4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픽셀마다 서로 다른 </a:t>
            </a:r>
            <a:r>
              <a:rPr lang="ko-KR" altLang="en-US" dirty="0" err="1"/>
              <a:t>임계값을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 err="1"/>
              <a:t>adaptiveThreshold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입력 이미지</a:t>
            </a:r>
            <a:r>
              <a:rPr lang="en-US" altLang="ko-KR" dirty="0"/>
              <a:t>. </a:t>
            </a:r>
            <a:r>
              <a:rPr lang="ko-KR" altLang="en-US" dirty="0"/>
              <a:t>이 이미지의 각 픽셀에 대해 적응형 </a:t>
            </a:r>
            <a:r>
              <a:rPr lang="ko-KR" altLang="en-US" dirty="0" err="1"/>
              <a:t>임계값</a:t>
            </a:r>
            <a:r>
              <a:rPr lang="ko-KR" altLang="en-US" dirty="0"/>
              <a:t> 처리가 수행됩니다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ko-KR" altLang="en-US" dirty="0"/>
              <a:t>출력 이미지</a:t>
            </a:r>
            <a:r>
              <a:rPr lang="en-US" altLang="ko-KR" dirty="0"/>
              <a:t>. </a:t>
            </a:r>
            <a:r>
              <a:rPr lang="ko-KR" altLang="en-US" dirty="0"/>
              <a:t>적응형 </a:t>
            </a:r>
            <a:r>
              <a:rPr lang="ko-KR" altLang="en-US" dirty="0" err="1"/>
              <a:t>임계값</a:t>
            </a:r>
            <a:r>
              <a:rPr lang="ko-KR" altLang="en-US" dirty="0"/>
              <a:t> 처리된 결과가 저장됩니다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maxValue</a:t>
            </a:r>
            <a:r>
              <a:rPr lang="en-US" altLang="ko-KR" dirty="0"/>
              <a:t>: </a:t>
            </a:r>
            <a:r>
              <a:rPr lang="ko-KR" altLang="en-US" dirty="0" err="1"/>
              <a:t>임계값을</a:t>
            </a:r>
            <a:r>
              <a:rPr lang="ko-KR" altLang="en-US" dirty="0"/>
              <a:t> 초과하는 픽셀에 할당된 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adaptiveMethod</a:t>
            </a:r>
            <a:r>
              <a:rPr lang="en-US" altLang="ko-KR" dirty="0"/>
              <a:t>: </a:t>
            </a:r>
            <a:r>
              <a:rPr lang="ko-KR" altLang="en-US" dirty="0"/>
              <a:t>적응형 </a:t>
            </a:r>
            <a:r>
              <a:rPr lang="ko-KR" altLang="en-US" dirty="0" err="1"/>
              <a:t>임계값</a:t>
            </a:r>
            <a:r>
              <a:rPr lang="ko-KR" altLang="en-US" dirty="0"/>
              <a:t> 결정 방법을 지정하는 정수입니다</a:t>
            </a:r>
            <a:r>
              <a:rPr lang="en-US" altLang="ko-KR" dirty="0"/>
              <a:t>. OpenCV</a:t>
            </a:r>
            <a:r>
              <a:rPr lang="ko-KR" altLang="en-US" dirty="0"/>
              <a:t>는 </a:t>
            </a:r>
            <a:r>
              <a:rPr lang="en-US" altLang="ko-KR" dirty="0"/>
              <a:t>ADAPTIVE_THRESH_MEAN_C</a:t>
            </a:r>
            <a:r>
              <a:rPr lang="ko-KR" altLang="en-US" dirty="0"/>
              <a:t>와 </a:t>
            </a:r>
            <a:r>
              <a:rPr lang="en-US" altLang="ko-KR" dirty="0"/>
              <a:t>ADAPTIVE_THRESH_GAUSSIAN_C </a:t>
            </a:r>
            <a:r>
              <a:rPr lang="ko-KR" altLang="en-US" dirty="0"/>
              <a:t>두 가지 방법을 제공합니다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thresholdType</a:t>
            </a:r>
            <a:r>
              <a:rPr lang="en-US" altLang="ko-KR" dirty="0"/>
              <a:t>: </a:t>
            </a:r>
            <a:r>
              <a:rPr lang="ko-KR" altLang="en-US" dirty="0" err="1"/>
              <a:t>임계값</a:t>
            </a:r>
            <a:r>
              <a:rPr lang="ko-KR" altLang="en-US" dirty="0"/>
              <a:t> 처리 유형을 지정하는 정수입니다</a:t>
            </a:r>
            <a:r>
              <a:rPr lang="en-US" altLang="ko-KR" dirty="0"/>
              <a:t>. OpenCV</a:t>
            </a:r>
            <a:r>
              <a:rPr lang="ko-KR" altLang="en-US" dirty="0"/>
              <a:t>는 </a:t>
            </a:r>
            <a:r>
              <a:rPr lang="en-US" altLang="ko-KR" dirty="0"/>
              <a:t>THRESH_BINARY</a:t>
            </a:r>
            <a:r>
              <a:rPr lang="ko-KR" altLang="en-US" dirty="0"/>
              <a:t>와 </a:t>
            </a:r>
            <a:r>
              <a:rPr lang="en-US" altLang="ko-KR" dirty="0"/>
              <a:t>THRESH_BINARY_INV </a:t>
            </a:r>
            <a:r>
              <a:rPr lang="ko-KR" altLang="en-US" dirty="0"/>
              <a:t>두 가지 유형을 제공합니다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blockSize</a:t>
            </a:r>
            <a:r>
              <a:rPr lang="en-US" altLang="ko-KR" dirty="0"/>
              <a:t>: </a:t>
            </a:r>
            <a:r>
              <a:rPr lang="ko-KR" altLang="en-US" dirty="0" err="1"/>
              <a:t>임계값을</a:t>
            </a:r>
            <a:r>
              <a:rPr lang="ko-KR" altLang="en-US" dirty="0"/>
              <a:t> 계산하는 데 사용되는 이웃 영역의 크기입니다</a:t>
            </a:r>
            <a:r>
              <a:rPr lang="en-US" altLang="ko-KR" dirty="0"/>
              <a:t>. </a:t>
            </a:r>
            <a:r>
              <a:rPr lang="ko-KR" altLang="en-US" dirty="0"/>
              <a:t>이 값은 홀수여야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C: </a:t>
            </a:r>
            <a:r>
              <a:rPr lang="ko-KR" altLang="en-US" dirty="0"/>
              <a:t>계산된 평균 또는 가중 평균에서 뺄 상수입니다</a:t>
            </a:r>
            <a:r>
              <a:rPr lang="en-US" altLang="ko-KR" dirty="0"/>
              <a:t>. </a:t>
            </a:r>
            <a:r>
              <a:rPr lang="ko-KR" altLang="en-US" dirty="0"/>
              <a:t>일반적으로 이 값은 양수지만</a:t>
            </a:r>
            <a:r>
              <a:rPr lang="en-US" altLang="ko-KR" dirty="0"/>
              <a:t>, 0 </a:t>
            </a:r>
            <a:r>
              <a:rPr lang="ko-KR" altLang="en-US" dirty="0"/>
              <a:t>또는 음수일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398537-AB94-84FE-B9A1-55DB4EA1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1628800"/>
            <a:ext cx="7020272" cy="7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0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4740-C3B7-D7E3-AA19-A428FCCA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11.2.1 </a:t>
            </a:r>
            <a:r>
              <a:rPr lang="ko-KR" altLang="en-US" dirty="0"/>
              <a:t>이진 영상의 침식과 팽창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47ED5D-852B-CB9C-4E7F-E0ABD7FF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4736B-9823-E65D-0A7D-65186E00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b="1" i="0" dirty="0" err="1">
                <a:effectLst/>
                <a:latin typeface="Noto Sans KR"/>
              </a:rPr>
              <a:t>모폴로지</a:t>
            </a:r>
            <a:r>
              <a:rPr lang="ko-KR" altLang="en-US" b="1" i="0" dirty="0">
                <a:effectLst/>
                <a:latin typeface="Noto Sans KR"/>
              </a:rPr>
              <a:t> </a:t>
            </a:r>
            <a:r>
              <a:rPr lang="en-US" altLang="ko-KR" b="1" i="0" dirty="0">
                <a:effectLst/>
                <a:latin typeface="Noto Sans KR"/>
              </a:rPr>
              <a:t>- Morphology</a:t>
            </a:r>
            <a:endParaRPr lang="en-US" altLang="ko-KR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영상을 형태학적인 측면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으로 접근하는 것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구조 요소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(structuring element)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모폴로지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연산의 결과를 결정하는 커널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마스크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윈도우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r>
              <a:rPr lang="ko-KR" altLang="en-US" b="1" i="0" dirty="0">
                <a:effectLst/>
                <a:latin typeface="Noto Sans KR"/>
              </a:rPr>
              <a:t>이진 영상의 침식</a:t>
            </a:r>
            <a:r>
              <a:rPr lang="en-US" altLang="ko-KR" b="1" i="0" dirty="0">
                <a:effectLst/>
                <a:latin typeface="Noto Sans KR"/>
              </a:rPr>
              <a:t>(erosion) </a:t>
            </a:r>
            <a:r>
              <a:rPr lang="ko-KR" altLang="en-US" b="1" i="0" dirty="0">
                <a:effectLst/>
                <a:latin typeface="Noto Sans KR"/>
              </a:rPr>
              <a:t>연산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객체 외각을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깍아내는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 연산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작은 크기의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객체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잡음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제거 효과 </a:t>
            </a:r>
            <a:endParaRPr lang="en-US" altLang="ko-KR" b="0" i="0" dirty="0">
              <a:solidFill>
                <a:srgbClr val="555555"/>
              </a:solidFill>
              <a:effectLst/>
              <a:highlight>
                <a:srgbClr val="F6E199"/>
              </a:highlight>
              <a:latin typeface="Noto Sans KR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erode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함수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src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입력 이미지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 이미지에 대해 침식 연산이 수행됩니다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dst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출력 이미지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침식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연산된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결과가 저장됩니다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kernel: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침식 연산에 사용되는 구조 요소입니다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 요소는 침식의 정도와 모양을 결정합니다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anchor: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구조 요소의 앵커 포인트입니다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기본값은 구조 요소의 중심입니다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iterations: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침식 연산이 적용되는 횟수입니다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 값이 클수록 이미지는 더욱 침식됩니다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borderType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픽셀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외삽법을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지정하는 정수입니다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OpenCV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는 다양한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외삽법을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제공합니다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borderValue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상수 경계의 경우의 경계 값입니다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555555"/>
              </a:solidFill>
              <a:highlight>
                <a:srgbClr val="F6E199"/>
              </a:highlight>
              <a:latin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75D9C9-4BD8-4E8F-9ED8-BBB02693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1" y="2971663"/>
            <a:ext cx="6984777" cy="91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5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2DE67-B3A3-A65D-1776-1219D4F8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11.2.1 </a:t>
            </a:r>
            <a:r>
              <a:rPr lang="ko-KR" altLang="en-US" dirty="0"/>
              <a:t>이진 영상의 침식과 팽창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C2ADE5-FE7A-CC8B-96EC-57AA8259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DAC63F-C3BF-7B21-191F-CE9AF84A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Noto Sans KR"/>
              </a:rPr>
              <a:t>이진 영상의 팽창</a:t>
            </a:r>
            <a:r>
              <a:rPr lang="en-US" altLang="ko-KR" b="1" i="0" dirty="0">
                <a:effectLst/>
                <a:latin typeface="Noto Sans KR"/>
              </a:rPr>
              <a:t>(dilation) </a:t>
            </a:r>
            <a:r>
              <a:rPr lang="ko-KR" altLang="en-US" b="1" i="0" dirty="0">
                <a:effectLst/>
                <a:latin typeface="Noto Sans KR"/>
              </a:rPr>
              <a:t>연산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객체 외곽을 확대시키는 연산</a:t>
            </a:r>
            <a:endParaRPr lang="en-US" altLang="ko-KR" dirty="0"/>
          </a:p>
          <a:p>
            <a:r>
              <a:rPr lang="en-US" altLang="ko-KR" dirty="0"/>
              <a:t>dilate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입력 이미지</a:t>
            </a:r>
            <a:r>
              <a:rPr lang="en-US" altLang="ko-KR" dirty="0"/>
              <a:t>. </a:t>
            </a:r>
            <a:r>
              <a:rPr lang="ko-KR" altLang="en-US" dirty="0"/>
              <a:t>이 이미지에 대해 팽창 연산이 수행됩니다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ko-KR" altLang="en-US" dirty="0"/>
              <a:t>출력 이미지</a:t>
            </a:r>
            <a:r>
              <a:rPr lang="en-US" altLang="ko-KR" dirty="0"/>
              <a:t>. </a:t>
            </a:r>
            <a:r>
              <a:rPr lang="ko-KR" altLang="en-US" dirty="0"/>
              <a:t>팽창 </a:t>
            </a:r>
            <a:r>
              <a:rPr lang="ko-KR" altLang="en-US" dirty="0" err="1"/>
              <a:t>연산된</a:t>
            </a:r>
            <a:r>
              <a:rPr lang="ko-KR" altLang="en-US" dirty="0"/>
              <a:t> 결과가 저장됩니다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kernel: </a:t>
            </a:r>
            <a:r>
              <a:rPr lang="ko-KR" altLang="en-US" dirty="0"/>
              <a:t>팽창 연산에 사용되는 구조 요소입니다</a:t>
            </a:r>
            <a:r>
              <a:rPr lang="en-US" altLang="ko-KR" dirty="0"/>
              <a:t>. </a:t>
            </a:r>
            <a:r>
              <a:rPr lang="ko-KR" altLang="en-US" dirty="0"/>
              <a:t>이 요소는 팽창의 정도와 모양을 결정합니다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anchor: </a:t>
            </a:r>
            <a:r>
              <a:rPr lang="ko-KR" altLang="en-US" dirty="0"/>
              <a:t>구조 요소의 앵커 포인트입니다</a:t>
            </a:r>
            <a:r>
              <a:rPr lang="en-US" altLang="ko-KR" dirty="0"/>
              <a:t>. </a:t>
            </a:r>
            <a:r>
              <a:rPr lang="ko-KR" altLang="en-US" dirty="0"/>
              <a:t>기본값은 구조 요소의 중심입니다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iterations: </a:t>
            </a:r>
            <a:r>
              <a:rPr lang="ko-KR" altLang="en-US" dirty="0"/>
              <a:t>팽창 연산이 적용되는 횟수입니다</a:t>
            </a:r>
            <a:r>
              <a:rPr lang="en-US" altLang="ko-KR" dirty="0"/>
              <a:t>. </a:t>
            </a:r>
            <a:r>
              <a:rPr lang="ko-KR" altLang="en-US" dirty="0"/>
              <a:t>이 값이 클수록 이미지는 더욱 팽창됩니다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borderType</a:t>
            </a:r>
            <a:r>
              <a:rPr lang="en-US" altLang="ko-KR" dirty="0"/>
              <a:t>: </a:t>
            </a:r>
            <a:r>
              <a:rPr lang="ko-KR" altLang="en-US" dirty="0"/>
              <a:t>픽셀 </a:t>
            </a:r>
            <a:r>
              <a:rPr lang="ko-KR" altLang="en-US" dirty="0" err="1"/>
              <a:t>외삽법을</a:t>
            </a:r>
            <a:r>
              <a:rPr lang="ko-KR" altLang="en-US" dirty="0"/>
              <a:t> 지정하는 정수입니다</a:t>
            </a:r>
            <a:r>
              <a:rPr lang="en-US" altLang="ko-KR" dirty="0"/>
              <a:t>. OpenCV</a:t>
            </a:r>
            <a:r>
              <a:rPr lang="ko-KR" altLang="en-US" dirty="0"/>
              <a:t>는 다양한 </a:t>
            </a:r>
            <a:r>
              <a:rPr lang="ko-KR" altLang="en-US" dirty="0" err="1"/>
              <a:t>외삽법을</a:t>
            </a:r>
            <a:r>
              <a:rPr lang="ko-KR" altLang="en-US" dirty="0"/>
              <a:t> 제공합니다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borderValue</a:t>
            </a:r>
            <a:r>
              <a:rPr lang="en-US" altLang="ko-KR" dirty="0"/>
              <a:t>: </a:t>
            </a:r>
            <a:r>
              <a:rPr lang="ko-KR" altLang="en-US" dirty="0"/>
              <a:t>상수 경계의 경우의 경계 값입니다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E0E89E-0A37-D4B6-9962-52222766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6926896" cy="10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4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6EEE9-5D51-5B6C-5021-911953AC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11.2.2 </a:t>
            </a:r>
            <a:r>
              <a:rPr lang="ko-KR" altLang="en-US" dirty="0"/>
              <a:t>이진 영상의 열기와 닫기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9402FB-3892-27E0-DD60-51F2AA68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D2055-2BFD-4D9D-46B2-B511E5D4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열기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침식을 적용하고 팽창을 적용하는 기법</a:t>
            </a:r>
            <a:endParaRPr lang="en-US" altLang="ko-KR" b="0" i="0" dirty="0">
              <a:solidFill>
                <a:srgbClr val="555555"/>
              </a:solidFill>
              <a:effectLst/>
              <a:highlight>
                <a:srgbClr val="F6E199"/>
              </a:highlight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작은 돌기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작은 객체가 사라지고 얇은 연결선이 끊어짐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닫기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팽창을 적용하고 침식을 적용하는 기법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작은 홈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작은 홀들이 사라지고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얇은 연결선이 두꺼워 짐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dirty="0" err="1"/>
              <a:t>morphologyEx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5F773B-5CE9-7A79-7972-34B5C5A9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3140968"/>
            <a:ext cx="7668344" cy="11703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DD43DB-1D9C-65F5-1544-524B9544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665" y="476672"/>
            <a:ext cx="1905763" cy="35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56990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1719</TotalTime>
  <Words>558</Words>
  <Application>Microsoft Office PowerPoint</Application>
  <PresentationFormat>화면 슬라이드 쇼(4:3)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Noto Sans KR</vt:lpstr>
      <vt:lpstr>맑은 고딕</vt:lpstr>
      <vt:lpstr>Arial</vt:lpstr>
      <vt:lpstr>Wingdings</vt:lpstr>
      <vt:lpstr>바인드소프트</vt:lpstr>
      <vt:lpstr>Opencv C++</vt:lpstr>
      <vt:lpstr>목차</vt:lpstr>
      <vt:lpstr>11.1.1 이진화</vt:lpstr>
      <vt:lpstr>11.1.2 적응형 이진화</vt:lpstr>
      <vt:lpstr>11.2.1 이진 영상의 침식과 팽창</vt:lpstr>
      <vt:lpstr>11.2.1 이진 영상의 침식과 팽창</vt:lpstr>
      <vt:lpstr>11.2.2 이진 영상의 열기와 닫기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277</cp:revision>
  <cp:lastPrinted>2023-12-19T08:50:45Z</cp:lastPrinted>
  <dcterms:created xsi:type="dcterms:W3CDTF">2017-02-21T08:17:22Z</dcterms:created>
  <dcterms:modified xsi:type="dcterms:W3CDTF">2024-04-09T01:45:31Z</dcterms:modified>
</cp:coreProperties>
</file>