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Chapter12. </a:t>
            </a:r>
            <a:r>
              <a:rPr lang="ko-KR" altLang="en-US" b="1" dirty="0"/>
              <a:t>레이블링과 외곽선 검출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12.1 </a:t>
            </a:r>
            <a:r>
              <a:rPr lang="ko-KR" altLang="en-US" dirty="0"/>
              <a:t>레이블링</a:t>
            </a:r>
            <a:endParaRPr lang="en-US" altLang="ko-KR" dirty="0"/>
          </a:p>
          <a:p>
            <a:r>
              <a:rPr lang="en-US" altLang="ko-KR" dirty="0"/>
              <a:t>12.2 </a:t>
            </a:r>
            <a:r>
              <a:rPr lang="ko-KR" altLang="en-US" dirty="0"/>
              <a:t>외곽선 검출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A3D03-407E-0BCC-BF39-B0CDEAA0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12.1.1 </a:t>
            </a:r>
            <a:r>
              <a:rPr lang="ko-KR" altLang="en-US" dirty="0"/>
              <a:t>레이블링의 이해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46361B-4AA5-D02D-F89E-4A93F25A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4680D0-5F0A-631D-6362-1A9D3E53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i="0" dirty="0">
                <a:effectLst/>
                <a:latin typeface="Noto Sans KR"/>
              </a:rPr>
              <a:t>객체 단위 분석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객체를 분할하여 특징을 분석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6E199"/>
              </a:highlight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객체 위치 및 크기 정보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, ROI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추출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모양 분석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ko-KR" altLang="en-US" b="1" i="0" dirty="0">
                <a:effectLst/>
                <a:latin typeface="Noto Sans KR"/>
              </a:rPr>
              <a:t>레이블링 </a:t>
            </a:r>
            <a:r>
              <a:rPr lang="en-US" altLang="ko-KR" b="1" i="0" dirty="0">
                <a:effectLst/>
                <a:latin typeface="Noto Sans KR"/>
              </a:rPr>
              <a:t>- Labeling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객체 구역을 영역 단위로 분석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6E199"/>
              </a:highlight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객체 픽셀에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고유한 번호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지정하는 작업입니다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.(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레이블맵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endParaRPr lang="en-US" altLang="ko-KR" dirty="0">
              <a:solidFill>
                <a:srgbClr val="555555"/>
              </a:solidFill>
              <a:highlight>
                <a:srgbClr val="F6E199"/>
              </a:highlight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이진 영상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에서 수행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4-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이웃 연결 관계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(4-neighbor connectivity)</a:t>
            </a: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어떤 객체가 연결되어 있을 때 두 개 픽셀이 상하좌우 관계로 연결</a:t>
            </a:r>
            <a:endParaRPr lang="en-US" altLang="ko-KR" b="1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8-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이웃 연결 관계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(8-neighbor connectivity)</a:t>
            </a: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상하좌우에 대각선도 포함하여 연결되어 있을 때를 의미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dirty="0" err="1">
                <a:solidFill>
                  <a:srgbClr val="555555"/>
                </a:solidFill>
                <a:latin typeface="Noto Sans KR"/>
              </a:rPr>
              <a:t>connectedComponents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함수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pPr lvl="1"/>
            <a:r>
              <a:rPr lang="en-US" altLang="ko-KR" dirty="0">
                <a:solidFill>
                  <a:srgbClr val="555555"/>
                </a:solidFill>
                <a:latin typeface="Noto Sans KR"/>
              </a:rPr>
              <a:t>image: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입력 이미지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이 이미지에서 연결된 구성 요소를 찾습니다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8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비트 단일 채널 이미지여야 합니다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pPr lvl="1"/>
            <a:r>
              <a:rPr lang="en-US" altLang="ko-KR" dirty="0">
                <a:solidFill>
                  <a:srgbClr val="555555"/>
                </a:solidFill>
                <a:latin typeface="Noto Sans KR"/>
              </a:rPr>
              <a:t>labels: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출력 이미지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연결된 구성 요소의 레이블이 저장됩니다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pPr lvl="1"/>
            <a:r>
              <a:rPr lang="en-US" altLang="ko-KR" dirty="0">
                <a:solidFill>
                  <a:srgbClr val="555555"/>
                </a:solidFill>
                <a:latin typeface="Noto Sans KR"/>
              </a:rPr>
              <a:t>connectivity: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연결성을 지정하는 정수입니다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8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또는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4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를 지정하여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8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방향 또는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4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방향 연결성을 설정할 수 있습니다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pPr lvl="1"/>
            <a:r>
              <a:rPr lang="en-US" altLang="ko-KR" dirty="0" err="1">
                <a:solidFill>
                  <a:srgbClr val="555555"/>
                </a:solidFill>
                <a:latin typeface="Noto Sans KR"/>
              </a:rPr>
              <a:t>ltype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출력 이미지의 레이블 유형을 지정하는 정수입니다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현재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CV_32S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와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CV_16U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가 지원됩니다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pPr lvl="1"/>
            <a:endParaRPr lang="en-US" altLang="ko-KR" dirty="0">
              <a:solidFill>
                <a:srgbClr val="555555"/>
              </a:solidFill>
              <a:highlight>
                <a:srgbClr val="F6E199"/>
              </a:highlight>
              <a:latin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FFEA31-D783-1B7B-B37E-D3FCC454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221088"/>
            <a:ext cx="6048672" cy="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E2AB-3CCB-FEFD-C9D1-5DBCBC4C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12.1.2 </a:t>
            </a:r>
            <a:r>
              <a:rPr lang="ko-KR" altLang="en-US" dirty="0"/>
              <a:t>레이블링 응용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7ED7F9-DC4E-DD07-E814-5C39A9AE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BAA49-61E3-ED00-A98B-1E79B02E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connectedComponentsWithStats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어느 영역이 어느 위치에 어느 정도의 크기로 존재하는 정보를 같이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이미지에서 연결된 구성 요소를 찾습니다</a:t>
            </a:r>
            <a:r>
              <a:rPr lang="en-US" altLang="ko-KR" dirty="0"/>
              <a:t>. 8</a:t>
            </a:r>
            <a:r>
              <a:rPr lang="ko-KR" altLang="en-US" dirty="0"/>
              <a:t>비트 단일 채널 이미지여야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labels: </a:t>
            </a:r>
            <a:r>
              <a:rPr lang="ko-KR" altLang="en-US" dirty="0"/>
              <a:t>출력 이미지</a:t>
            </a:r>
            <a:r>
              <a:rPr lang="en-US" altLang="ko-KR" dirty="0"/>
              <a:t>. </a:t>
            </a:r>
            <a:r>
              <a:rPr lang="ko-KR" altLang="en-US" dirty="0"/>
              <a:t>연결된 구성 요소의 레이블이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stats: </a:t>
            </a:r>
            <a:r>
              <a:rPr lang="ko-KR" altLang="en-US" dirty="0"/>
              <a:t>각 레이블에 대한 통계를 저장하는 행렬입니다</a:t>
            </a:r>
            <a:r>
              <a:rPr lang="en-US" altLang="ko-KR" dirty="0"/>
              <a:t>. </a:t>
            </a:r>
            <a:r>
              <a:rPr lang="ko-KR" altLang="en-US" dirty="0"/>
              <a:t>각 행은 </a:t>
            </a:r>
            <a:r>
              <a:rPr lang="en-US" altLang="ko-KR" dirty="0"/>
              <a:t>[left, top, width, height, area] </a:t>
            </a:r>
            <a:r>
              <a:rPr lang="ko-KR" altLang="en-US" dirty="0"/>
              <a:t>형식의 통계를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centroids: </a:t>
            </a:r>
            <a:r>
              <a:rPr lang="ko-KR" altLang="en-US" dirty="0"/>
              <a:t>각 레이블의 중심점을 저장하는 행렬입니다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connectivity: </a:t>
            </a:r>
            <a:r>
              <a:rPr lang="ko-KR" altLang="en-US" dirty="0"/>
              <a:t>연결성을 지정하는 정수입니다</a:t>
            </a:r>
            <a:r>
              <a:rPr lang="en-US" altLang="ko-KR" dirty="0"/>
              <a:t>. 8 </a:t>
            </a:r>
            <a:r>
              <a:rPr lang="ko-KR" altLang="en-US" dirty="0"/>
              <a:t>또는 </a:t>
            </a:r>
            <a:r>
              <a:rPr lang="en-US" altLang="ko-KR" dirty="0"/>
              <a:t>4</a:t>
            </a:r>
            <a:r>
              <a:rPr lang="ko-KR" altLang="en-US" dirty="0"/>
              <a:t>를 지정하여 </a:t>
            </a:r>
            <a:r>
              <a:rPr lang="en-US" altLang="ko-KR" dirty="0"/>
              <a:t>8</a:t>
            </a:r>
            <a:r>
              <a:rPr lang="ko-KR" altLang="en-US" dirty="0"/>
              <a:t>방향 또는 </a:t>
            </a:r>
            <a:r>
              <a:rPr lang="en-US" altLang="ko-KR" dirty="0"/>
              <a:t>4</a:t>
            </a:r>
            <a:r>
              <a:rPr lang="ko-KR" altLang="en-US" dirty="0"/>
              <a:t>방향 연결성을 설정할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ltype</a:t>
            </a:r>
            <a:r>
              <a:rPr lang="en-US" altLang="ko-KR" dirty="0"/>
              <a:t>: </a:t>
            </a:r>
            <a:r>
              <a:rPr lang="ko-KR" altLang="en-US" dirty="0"/>
              <a:t>출력 이미지의 레이블 유형을 지정하는 정수입니다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CV_32S</a:t>
            </a:r>
            <a:r>
              <a:rPr lang="ko-KR" altLang="en-US" dirty="0"/>
              <a:t>와 </a:t>
            </a:r>
            <a:r>
              <a:rPr lang="en-US" altLang="ko-KR" dirty="0"/>
              <a:t>CV_16U</a:t>
            </a:r>
            <a:r>
              <a:rPr lang="ko-KR" altLang="en-US" dirty="0"/>
              <a:t>가 지원됩니다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506276-8F48-D47E-51E2-2F4CA647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44" y="1624753"/>
            <a:ext cx="676771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97ED6-5D2E-F589-9A74-1F925F9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12.2.1 </a:t>
            </a:r>
            <a:r>
              <a:rPr lang="ko-KR" altLang="en-US" dirty="0"/>
              <a:t>외곽선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5D49F9-F039-829E-3FE4-1C5090C2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36E45-CD4B-4470-F758-CB2D07BB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Noto Sans KR"/>
              </a:rPr>
              <a:t>외곽선 검출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객체의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외곽선 좌표를 모두 추출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하는 작업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외곽선 간의 상관관계도 알 수 있으며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외곽선의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6E199"/>
                </a:highlight>
                <a:latin typeface="Noto Sans KR"/>
              </a:rPr>
              <a:t>계층 구조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도 표현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dirty="0" err="1"/>
              <a:t>findcontours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이미지에서 윤곽선을 찾습니다</a:t>
            </a:r>
            <a:r>
              <a:rPr lang="en-US" altLang="ko-KR" dirty="0"/>
              <a:t>. 8</a:t>
            </a:r>
            <a:r>
              <a:rPr lang="ko-KR" altLang="en-US" dirty="0"/>
              <a:t>비트 단일 채널 이미지여야 하며</a:t>
            </a:r>
            <a:r>
              <a:rPr lang="en-US" altLang="ko-KR" dirty="0"/>
              <a:t>, 0</a:t>
            </a:r>
            <a:r>
              <a:rPr lang="ko-KR" altLang="en-US" dirty="0"/>
              <a:t>이 아닌 픽셀은 </a:t>
            </a:r>
            <a:r>
              <a:rPr lang="en-US" altLang="ko-KR" dirty="0"/>
              <a:t>1</a:t>
            </a:r>
            <a:r>
              <a:rPr lang="ko-KR" altLang="en-US" dirty="0"/>
              <a:t>로 간주됩니다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contours: </a:t>
            </a:r>
            <a:r>
              <a:rPr lang="ko-KR" altLang="en-US" dirty="0"/>
              <a:t>찾아진 윤곽선</a:t>
            </a:r>
            <a:r>
              <a:rPr lang="en-US" altLang="ko-KR" dirty="0"/>
              <a:t>. </a:t>
            </a:r>
            <a:r>
              <a:rPr lang="ko-KR" altLang="en-US" dirty="0"/>
              <a:t>각 윤곽선은 점의 벡터로 표현됩니다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hierarchy: </a:t>
            </a:r>
            <a:r>
              <a:rPr lang="ko-KR" altLang="en-US" dirty="0"/>
              <a:t>윤곽선의 계층 정보</a:t>
            </a:r>
            <a:r>
              <a:rPr lang="en-US" altLang="ko-KR" dirty="0"/>
              <a:t>. </a:t>
            </a:r>
            <a:r>
              <a:rPr lang="ko-KR" altLang="en-US" dirty="0"/>
              <a:t>각 윤곽선에 대해 </a:t>
            </a:r>
            <a:r>
              <a:rPr lang="en-US" altLang="ko-KR" dirty="0"/>
              <a:t>[next, previous, </a:t>
            </a:r>
            <a:r>
              <a:rPr lang="en-US" altLang="ko-KR" dirty="0" err="1"/>
              <a:t>first_child</a:t>
            </a:r>
            <a:r>
              <a:rPr lang="en-US" altLang="ko-KR" dirty="0"/>
              <a:t>, parent] </a:t>
            </a:r>
            <a:r>
              <a:rPr lang="ko-KR" altLang="en-US" dirty="0"/>
              <a:t>형식의 정보를 가지는 벡터입니다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mode: </a:t>
            </a:r>
            <a:r>
              <a:rPr lang="ko-KR" altLang="en-US" dirty="0"/>
              <a:t>윤곽선 검색 모드</a:t>
            </a:r>
            <a:r>
              <a:rPr lang="en-US" altLang="ko-KR" dirty="0"/>
              <a:t>. RETR_EXTERNAL, RETR_LIST, RETR_CCOMP, RETR_TREE </a:t>
            </a:r>
            <a:r>
              <a:rPr lang="ko-KR" altLang="en-US" dirty="0"/>
              <a:t>중 하나를 지정할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method: </a:t>
            </a:r>
            <a:r>
              <a:rPr lang="ko-KR" altLang="en-US" dirty="0"/>
              <a:t>윤곽선 근사 방법</a:t>
            </a:r>
            <a:r>
              <a:rPr lang="en-US" altLang="ko-KR" dirty="0"/>
              <a:t>. CHAIN_APPROX_NONE, CHAIN_APPROX_SIMPLE, CHAIN_APPROX_TC89_L1, CHAIN_APPROX_TC89_KCOS </a:t>
            </a:r>
            <a:r>
              <a:rPr lang="ko-KR" altLang="en-US" dirty="0"/>
              <a:t>중 하나를 지정할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offset: </a:t>
            </a:r>
            <a:r>
              <a:rPr lang="ko-KR" altLang="en-US" dirty="0"/>
              <a:t>윤곽선 점들이 이동할 </a:t>
            </a:r>
            <a:r>
              <a:rPr lang="ko-KR" altLang="en-US" dirty="0" err="1"/>
              <a:t>옵셔널</a:t>
            </a:r>
            <a:r>
              <a:rPr lang="ko-KR" altLang="en-US" dirty="0"/>
              <a:t> 오프셋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5CDC54-D783-F7F0-D011-F0D6CAB0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8" y="2132856"/>
            <a:ext cx="7482070" cy="6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8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3DE1-8B2E-7BA8-F1F7-ACD148F2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12.2.1 </a:t>
            </a:r>
            <a:r>
              <a:rPr lang="ko-KR" altLang="en-US" dirty="0"/>
              <a:t>외곽선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97CE37-986A-CC38-C08C-FE53AA9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B5F36-5D7F-4328-029D-0A2E83FF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drawContours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image: </a:t>
            </a:r>
            <a:r>
              <a:rPr lang="ko-KR" altLang="en-US" dirty="0"/>
              <a:t>입력 이미지</a:t>
            </a:r>
            <a:r>
              <a:rPr lang="en-US" altLang="ko-KR" dirty="0"/>
              <a:t>. </a:t>
            </a:r>
            <a:r>
              <a:rPr lang="ko-KR" altLang="en-US" dirty="0"/>
              <a:t>이 이미지에 윤곽선을 그립니다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contours: </a:t>
            </a:r>
            <a:r>
              <a:rPr lang="ko-KR" altLang="en-US" dirty="0"/>
              <a:t>그릴 윤곽선</a:t>
            </a:r>
            <a:r>
              <a:rPr lang="en-US" altLang="ko-KR" dirty="0"/>
              <a:t>. </a:t>
            </a:r>
            <a:r>
              <a:rPr lang="ko-KR" altLang="en-US" dirty="0"/>
              <a:t>각 윤곽선은 점의 벡터로 표현됩니다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contourIdx</a:t>
            </a:r>
            <a:r>
              <a:rPr lang="en-US" altLang="ko-KR" dirty="0"/>
              <a:t>: </a:t>
            </a:r>
            <a:r>
              <a:rPr lang="ko-KR" altLang="en-US" dirty="0"/>
              <a:t>그릴 윤곽선의 인덱스</a:t>
            </a:r>
            <a:r>
              <a:rPr lang="en-US" altLang="ko-KR" dirty="0"/>
              <a:t>. </a:t>
            </a:r>
            <a:r>
              <a:rPr lang="ko-KR" altLang="en-US" dirty="0"/>
              <a:t>모든 윤곽선을 그리려면 이 값을 </a:t>
            </a:r>
            <a:r>
              <a:rPr lang="en-US" altLang="ko-KR" dirty="0"/>
              <a:t>-1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윤곽선의 색상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thickness: </a:t>
            </a:r>
            <a:r>
              <a:rPr lang="ko-KR" altLang="en-US" dirty="0"/>
              <a:t>윤곽선의 두께</a:t>
            </a:r>
            <a:r>
              <a:rPr lang="en-US" altLang="ko-KR" dirty="0"/>
              <a:t>. </a:t>
            </a:r>
            <a:r>
              <a:rPr lang="ko-KR" altLang="en-US" dirty="0"/>
              <a:t>이 값이 음수이면</a:t>
            </a:r>
            <a:r>
              <a:rPr lang="en-US" altLang="ko-KR" dirty="0"/>
              <a:t>, </a:t>
            </a:r>
            <a:r>
              <a:rPr lang="ko-KR" altLang="en-US" dirty="0"/>
              <a:t>윤곽선으로 둘러싸인 영역을 채웁니다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lineType</a:t>
            </a:r>
            <a:r>
              <a:rPr lang="en-US" altLang="ko-KR" dirty="0"/>
              <a:t>: </a:t>
            </a:r>
            <a:r>
              <a:rPr lang="ko-KR" altLang="en-US" dirty="0"/>
              <a:t>윤곽선의 선 유형</a:t>
            </a:r>
            <a:r>
              <a:rPr lang="en-US" altLang="ko-KR" dirty="0"/>
              <a:t>. LINE_8, LINE_4, LINE_AA </a:t>
            </a:r>
            <a:r>
              <a:rPr lang="ko-KR" altLang="en-US" dirty="0"/>
              <a:t>등을 지정할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hierarchy: </a:t>
            </a:r>
            <a:r>
              <a:rPr lang="ko-KR" altLang="en-US" dirty="0"/>
              <a:t>윤곽선의 계층 정보</a:t>
            </a:r>
            <a:r>
              <a:rPr lang="en-US" altLang="ko-KR" dirty="0"/>
              <a:t>. </a:t>
            </a:r>
            <a:r>
              <a:rPr lang="ko-KR" altLang="en-US" dirty="0"/>
              <a:t>각 윤곽선에 대해 </a:t>
            </a:r>
            <a:r>
              <a:rPr lang="en-US" altLang="ko-KR" dirty="0"/>
              <a:t>[next, previous, </a:t>
            </a:r>
            <a:r>
              <a:rPr lang="en-US" altLang="ko-KR" dirty="0" err="1"/>
              <a:t>first_child</a:t>
            </a:r>
            <a:r>
              <a:rPr lang="en-US" altLang="ko-KR" dirty="0"/>
              <a:t>, parent] </a:t>
            </a:r>
            <a:r>
              <a:rPr lang="ko-KR" altLang="en-US" dirty="0"/>
              <a:t>형식의 정보를 가지는 벡터입니다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maxLevel</a:t>
            </a:r>
            <a:r>
              <a:rPr lang="en-US" altLang="ko-KR" dirty="0"/>
              <a:t>: </a:t>
            </a:r>
            <a:r>
              <a:rPr lang="ko-KR" altLang="en-US" dirty="0"/>
              <a:t>그릴 윤곽선의 최대 계층 레벨</a:t>
            </a:r>
            <a:r>
              <a:rPr lang="en-US" altLang="ko-KR" dirty="0"/>
              <a:t>. </a:t>
            </a:r>
            <a:r>
              <a:rPr lang="ko-KR" altLang="en-US" dirty="0"/>
              <a:t>이 값이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지정된 윤곽선만 그립니다</a:t>
            </a:r>
            <a:r>
              <a:rPr lang="en-US" altLang="ko-KR" dirty="0"/>
              <a:t>. </a:t>
            </a:r>
            <a:r>
              <a:rPr lang="ko-KR" altLang="en-US" dirty="0"/>
              <a:t>이 값이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지정된 윤곽선과 그 자식들을 그립니다</a:t>
            </a:r>
            <a:r>
              <a:rPr lang="en-US" altLang="ko-KR" dirty="0"/>
              <a:t>. </a:t>
            </a:r>
            <a:r>
              <a:rPr lang="ko-KR" altLang="en-US" dirty="0"/>
              <a:t>이 값이 </a:t>
            </a:r>
            <a:r>
              <a:rPr lang="en-US" altLang="ko-KR" dirty="0"/>
              <a:t>2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지정된 윤곽선과 그 자식들</a:t>
            </a:r>
            <a:r>
              <a:rPr lang="en-US" altLang="ko-KR" dirty="0"/>
              <a:t>, </a:t>
            </a:r>
            <a:r>
              <a:rPr lang="ko-KR" altLang="en-US" dirty="0"/>
              <a:t>그리고 그 자식들의 자식들을 그립니다</a:t>
            </a:r>
            <a:r>
              <a:rPr lang="en-US" altLang="ko-KR" dirty="0"/>
              <a:t>. </a:t>
            </a:r>
            <a:r>
              <a:rPr lang="ko-KR" altLang="en-US" dirty="0"/>
              <a:t>이런 식으로 계속됩니다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offset: </a:t>
            </a:r>
            <a:r>
              <a:rPr lang="ko-KR" altLang="en-US" dirty="0"/>
              <a:t>윤곽선 점들이 이동할 </a:t>
            </a:r>
            <a:r>
              <a:rPr lang="ko-KR" altLang="en-US" dirty="0" err="1"/>
              <a:t>옵셔널</a:t>
            </a:r>
            <a:r>
              <a:rPr lang="ko-KR" altLang="en-US" dirty="0"/>
              <a:t> 오프셋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D045BC-4BDE-FBAA-BE46-AD63713F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5868144" cy="10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23EBD-E513-61EB-C9F6-553B166C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12.2.1 </a:t>
            </a:r>
            <a:r>
              <a:rPr lang="ko-KR" altLang="en-US" dirty="0"/>
              <a:t>외곽선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4B98B4-A6D4-B533-8CF7-B0D749A1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A079D-D7FB-8EEF-A373-840ADDB7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contours_hier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4580DB-BDDD-D5CA-9317-EDBDB483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5716194" cy="45838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2569A4-06A5-EF01-EC79-CA121FBA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71414"/>
            <a:ext cx="3672408" cy="18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706F-E59E-A249-1C86-784D80A0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12.2.2 </a:t>
            </a:r>
            <a:r>
              <a:rPr lang="ko-KR" altLang="en-US" dirty="0"/>
              <a:t>외곽선 처리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AC2E37-547A-64E5-D8BC-D8991115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7F3A9-D4AA-60B6-F646-3A5E81CF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boundingRect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집합 또는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이미지의 비</a:t>
            </a:r>
            <a:r>
              <a:rPr lang="en-US" altLang="ko-KR" dirty="0"/>
              <a:t>-0 </a:t>
            </a:r>
            <a:r>
              <a:rPr lang="ko-KR" altLang="en-US" dirty="0"/>
              <a:t>픽셀에 대한 최소한의 수직 경계 사각형을 계산하고 반환</a:t>
            </a:r>
            <a:endParaRPr lang="en-US" altLang="ko-KR" dirty="0"/>
          </a:p>
          <a:p>
            <a:pPr lvl="1"/>
            <a:r>
              <a:rPr lang="en-US" altLang="ko-KR" dirty="0"/>
              <a:t>array: </a:t>
            </a:r>
            <a:r>
              <a:rPr lang="ko-KR" altLang="en-US" dirty="0"/>
              <a:t>입력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 또는 </a:t>
            </a:r>
            <a:r>
              <a:rPr lang="en-US" altLang="ko-KR" dirty="0"/>
              <a:t>2D </a:t>
            </a:r>
            <a:r>
              <a:rPr lang="ko-KR" altLang="en-US" dirty="0"/>
              <a:t>점 집합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std::vector </a:t>
            </a:r>
            <a:r>
              <a:rPr lang="ko-KR" altLang="en-US" dirty="0"/>
              <a:t>또는 </a:t>
            </a:r>
            <a:r>
              <a:rPr lang="en-US" altLang="ko-KR" dirty="0"/>
              <a:t>Mat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minAreaRect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minEnclosingCircle</a:t>
            </a:r>
            <a:r>
              <a:rPr lang="ko-KR" altLang="en-US" dirty="0"/>
              <a:t>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391890-020D-D716-16B0-7FFB3747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761"/>
            <a:ext cx="4464496" cy="385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3FBC8E-45BF-C40C-6481-75975DB7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16" y="3236042"/>
            <a:ext cx="5206067" cy="3859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6A2F56-3CCC-ADD9-F189-1D5D5C13E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15" y="4214253"/>
            <a:ext cx="7701605" cy="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5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580DD-5B20-523F-BC83-8E0369E5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12.2.2 </a:t>
            </a:r>
            <a:r>
              <a:rPr lang="ko-KR" altLang="en-US" dirty="0"/>
              <a:t>외곽선 처리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0EA4D4-F75F-BDAD-5AB4-4AF46CF2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53A33-190D-5145-8C94-A8366FEE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arcLength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곡선의 길이 또는 닫힌 윤곽선의 둘레를 계산</a:t>
            </a:r>
            <a:endParaRPr lang="en-US" altLang="ko-KR" dirty="0"/>
          </a:p>
          <a:p>
            <a:pPr lvl="1"/>
            <a:r>
              <a:rPr lang="en-US" altLang="ko-KR" dirty="0"/>
              <a:t>curve: 2D </a:t>
            </a:r>
            <a:r>
              <a:rPr lang="ko-KR" altLang="en-US" dirty="0"/>
              <a:t>점들의 입력 벡터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std::vector </a:t>
            </a:r>
            <a:r>
              <a:rPr lang="ko-KR" altLang="en-US" dirty="0"/>
              <a:t>또는 </a:t>
            </a:r>
            <a:r>
              <a:rPr lang="en-US" altLang="ko-KR" dirty="0"/>
              <a:t>Mat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closed: </a:t>
            </a:r>
            <a:r>
              <a:rPr lang="ko-KR" altLang="en-US" dirty="0"/>
              <a:t>곡선이 </a:t>
            </a:r>
            <a:r>
              <a:rPr lang="ko-KR" altLang="en-US" dirty="0" err="1"/>
              <a:t>닫혀있는지</a:t>
            </a:r>
            <a:r>
              <a:rPr lang="ko-KR" altLang="en-US" dirty="0"/>
              <a:t> 여부를 나타내는 플래그</a:t>
            </a:r>
            <a:endParaRPr lang="en-US" altLang="ko-KR" dirty="0"/>
          </a:p>
          <a:p>
            <a:r>
              <a:rPr lang="en-US" altLang="ko-KR" dirty="0" err="1"/>
              <a:t>contourArea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contour: 2D </a:t>
            </a:r>
            <a:r>
              <a:rPr lang="ko-KR" altLang="en-US" dirty="0"/>
              <a:t>점들의 입력 벡터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std::vector </a:t>
            </a:r>
            <a:r>
              <a:rPr lang="ko-KR" altLang="en-US" dirty="0"/>
              <a:t>또는 </a:t>
            </a:r>
            <a:r>
              <a:rPr lang="en-US" altLang="ko-KR" dirty="0"/>
              <a:t>Mat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oriented: </a:t>
            </a:r>
            <a:r>
              <a:rPr lang="ko-KR" altLang="en-US" dirty="0"/>
              <a:t>윤곽선의 방향에 따라 부호가 있는 영역 값을 반환할지 여부를 나타내는 플래그</a:t>
            </a:r>
            <a:r>
              <a:rPr lang="en-US" altLang="ko-KR" dirty="0"/>
              <a:t>. </a:t>
            </a:r>
            <a:r>
              <a:rPr lang="ko-KR" altLang="en-US" dirty="0"/>
              <a:t>이 플래그를 사용하여 윤곽선의 방향을 결정할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기본적으로 이 매개변수는 </a:t>
            </a:r>
            <a:r>
              <a:rPr lang="en-US" altLang="ko-KR" dirty="0"/>
              <a:t>false</a:t>
            </a:r>
            <a:r>
              <a:rPr lang="ko-KR" altLang="en-US" dirty="0"/>
              <a:t>로 설정되어 있어</a:t>
            </a:r>
            <a:r>
              <a:rPr lang="en-US" altLang="ko-KR" dirty="0"/>
              <a:t>, </a:t>
            </a:r>
            <a:r>
              <a:rPr lang="ko-KR" altLang="en-US" dirty="0"/>
              <a:t>절대값이 반환됩니다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approxPolyDP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더글라스</a:t>
            </a:r>
            <a:r>
              <a:rPr lang="en-US" altLang="ko-KR" dirty="0"/>
              <a:t>-</a:t>
            </a:r>
            <a:r>
              <a:rPr lang="ko-KR" altLang="en-US" dirty="0" err="1"/>
              <a:t>표이커</a:t>
            </a:r>
            <a:r>
              <a:rPr lang="ko-KR" altLang="en-US" dirty="0"/>
              <a:t> 알고리즘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72711B-1DFB-5A7F-6050-90237205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35021"/>
            <a:ext cx="6120680" cy="360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2A1375-BFD8-C6B3-1040-64B600A5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82554"/>
            <a:ext cx="6300192" cy="3464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B846A-A896-2C93-BF79-37C978043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013176"/>
            <a:ext cx="626407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177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1994</TotalTime>
  <Words>761</Words>
  <Application>Microsoft Office PowerPoint</Application>
  <PresentationFormat>화면 슬라이드 쇼(4:3)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Noto Sans KR</vt:lpstr>
      <vt:lpstr>맑은 고딕</vt:lpstr>
      <vt:lpstr>Arial</vt:lpstr>
      <vt:lpstr>Wingdings</vt:lpstr>
      <vt:lpstr>바인드소프트</vt:lpstr>
      <vt:lpstr>Opencv C++</vt:lpstr>
      <vt:lpstr>목차</vt:lpstr>
      <vt:lpstr>12.1.1 레이블링의 이해</vt:lpstr>
      <vt:lpstr>12.1.2 레이블링 응용</vt:lpstr>
      <vt:lpstr>12.2.1 외곽선 검출</vt:lpstr>
      <vt:lpstr>12.2.1 외곽선 검출</vt:lpstr>
      <vt:lpstr>12.2.1 외곽선 검출</vt:lpstr>
      <vt:lpstr>12.2.2 외곽선 처리 함수</vt:lpstr>
      <vt:lpstr>12.2.2 외곽선 처리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281</cp:revision>
  <cp:lastPrinted>2023-12-19T08:50:45Z</cp:lastPrinted>
  <dcterms:created xsi:type="dcterms:W3CDTF">2017-02-21T08:17:22Z</dcterms:created>
  <dcterms:modified xsi:type="dcterms:W3CDTF">2024-04-09T08:38:40Z</dcterms:modified>
</cp:coreProperties>
</file>