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297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Chapter14. </a:t>
            </a:r>
            <a:r>
              <a:rPr lang="ko-KR" altLang="en-US" b="1" dirty="0"/>
              <a:t>지역 </a:t>
            </a:r>
            <a:r>
              <a:rPr lang="ko-KR" altLang="en-US" b="1" dirty="0" err="1"/>
              <a:t>특징점</a:t>
            </a:r>
            <a:r>
              <a:rPr lang="ko-KR" altLang="en-US" b="1" dirty="0"/>
              <a:t> 검출과 매칭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4181A-BBF3-336C-2981-16AD13D9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14.2.2 OpenCV </a:t>
            </a:r>
            <a:r>
              <a:rPr lang="ko-KR" altLang="en-US" dirty="0" err="1"/>
              <a:t>특징점</a:t>
            </a:r>
            <a:r>
              <a:rPr lang="ko-KR" altLang="en-US" dirty="0"/>
              <a:t> 검출과 기술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33A6D-38D0-5293-DB5F-868AB3D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8A84D-826C-D1FB-1CB3-A11ED386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ORB::create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ORB </a:t>
            </a:r>
            <a:r>
              <a:rPr lang="ko-KR" altLang="en-US" dirty="0"/>
              <a:t>특징 검출기를 생성</a:t>
            </a:r>
            <a:endParaRPr lang="en-US" altLang="ko-KR" dirty="0"/>
          </a:p>
          <a:p>
            <a:pPr lvl="1"/>
            <a:r>
              <a:rPr lang="en-US" altLang="ko-KR" dirty="0" err="1"/>
              <a:t>nfeatures</a:t>
            </a:r>
            <a:r>
              <a:rPr lang="en-US" altLang="ko-KR" dirty="0"/>
              <a:t>: </a:t>
            </a:r>
            <a:r>
              <a:rPr lang="ko-KR" altLang="en-US" dirty="0"/>
              <a:t>검출할 특징의 최대 개수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scaleFactor</a:t>
            </a:r>
            <a:r>
              <a:rPr lang="en-US" altLang="ko-KR" dirty="0"/>
              <a:t>: </a:t>
            </a:r>
            <a:r>
              <a:rPr lang="ko-KR" altLang="en-US" dirty="0"/>
              <a:t>이미지 피라미드의 스케일 계수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nlevels</a:t>
            </a:r>
            <a:r>
              <a:rPr lang="en-US" altLang="ko-KR" dirty="0"/>
              <a:t>: </a:t>
            </a:r>
            <a:r>
              <a:rPr lang="ko-KR" altLang="en-US" dirty="0"/>
              <a:t>피라미드 레벨의 개수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edgeThreshold</a:t>
            </a:r>
            <a:r>
              <a:rPr lang="en-US" altLang="ko-KR" dirty="0"/>
              <a:t>: </a:t>
            </a:r>
            <a:r>
              <a:rPr lang="ko-KR" altLang="en-US" dirty="0"/>
              <a:t>가장자리에서 검출된 특징을 제외하는 데 사용되는 픽셀 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firstLevel</a:t>
            </a:r>
            <a:r>
              <a:rPr lang="en-US" altLang="ko-KR" dirty="0"/>
              <a:t>: </a:t>
            </a:r>
            <a:r>
              <a:rPr lang="ko-KR" altLang="en-US" dirty="0"/>
              <a:t>첫 번째 레벨의 인덱스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WTA_K: </a:t>
            </a:r>
            <a:r>
              <a:rPr lang="ko-KR" altLang="en-US" dirty="0"/>
              <a:t>생성된 </a:t>
            </a:r>
            <a:r>
              <a:rPr lang="en-US" altLang="ko-KR" dirty="0"/>
              <a:t>BRIEF </a:t>
            </a:r>
            <a:r>
              <a:rPr lang="ko-KR" altLang="en-US" dirty="0" err="1"/>
              <a:t>디스크립터에서</a:t>
            </a:r>
            <a:r>
              <a:rPr lang="ko-KR" altLang="en-US" dirty="0"/>
              <a:t> 사용되는 점의 개수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scoreType</a:t>
            </a:r>
            <a:r>
              <a:rPr lang="en-US" altLang="ko-KR" dirty="0"/>
              <a:t>: </a:t>
            </a:r>
            <a:r>
              <a:rPr lang="ko-KR" altLang="en-US" dirty="0"/>
              <a:t>특징 선택 기준을 결정하는 점수 유형</a:t>
            </a:r>
            <a:r>
              <a:rPr lang="en-US" altLang="ko-KR" dirty="0"/>
              <a:t>. ORB::HARRIS_SCORE </a:t>
            </a:r>
            <a:r>
              <a:rPr lang="ko-KR" altLang="en-US" dirty="0"/>
              <a:t>또는 </a:t>
            </a:r>
            <a:r>
              <a:rPr lang="en-US" altLang="ko-KR" dirty="0"/>
              <a:t>ORB::FAST_SCORE </a:t>
            </a:r>
            <a:r>
              <a:rPr lang="ko-KR" altLang="en-US" dirty="0"/>
              <a:t>중 하나를 선택할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patchSize</a:t>
            </a:r>
            <a:r>
              <a:rPr lang="en-US" altLang="ko-KR" dirty="0"/>
              <a:t>: BRIEF </a:t>
            </a:r>
            <a:r>
              <a:rPr lang="ko-KR" altLang="en-US" dirty="0" err="1"/>
              <a:t>디스크립터에서</a:t>
            </a:r>
            <a:r>
              <a:rPr lang="ko-KR" altLang="en-US" dirty="0"/>
              <a:t> 사용되는 패치 크기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fastThreshold</a:t>
            </a:r>
            <a:r>
              <a:rPr lang="en-US" altLang="ko-KR" dirty="0"/>
              <a:t>: FAST </a:t>
            </a:r>
            <a:r>
              <a:rPr lang="ko-KR" altLang="en-US" dirty="0"/>
              <a:t>특징 검출기에서 사용되는 </a:t>
            </a:r>
            <a:r>
              <a:rPr lang="ko-KR" altLang="en-US" dirty="0" err="1"/>
              <a:t>임계값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D08AF6-C35C-D5CD-DE05-A5839EF2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8" y="1340768"/>
            <a:ext cx="9144000" cy="4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2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964F-4794-7610-CB10-C8D38DE8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14.2.2 OpenCV </a:t>
            </a:r>
            <a:r>
              <a:rPr lang="ko-KR" altLang="en-US" dirty="0" err="1"/>
              <a:t>특징점</a:t>
            </a:r>
            <a:r>
              <a:rPr lang="ko-KR" altLang="en-US" dirty="0"/>
              <a:t> 검출과 기술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AEF717-87A1-C126-6441-BDFEA858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0854F-B831-FD8B-4D02-56E9F8C3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08" y="928670"/>
            <a:ext cx="8229600" cy="5500726"/>
          </a:xfrm>
        </p:spPr>
        <p:txBody>
          <a:bodyPr/>
          <a:lstStyle/>
          <a:p>
            <a:r>
              <a:rPr lang="en-US" altLang="ko-KR" dirty="0"/>
              <a:t>ORB::detect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검출을 수행하는 함수 검출된 </a:t>
            </a:r>
            <a:r>
              <a:rPr lang="en-US" altLang="ko-KR" dirty="0" err="1"/>
              <a:t>keypoints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keypoints</a:t>
            </a:r>
            <a:r>
              <a:rPr lang="en-US" altLang="ko-KR" dirty="0"/>
              <a:t> </a:t>
            </a:r>
            <a:r>
              <a:rPr lang="ko-KR" altLang="en-US" dirty="0"/>
              <a:t>에 넘긴다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image: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이 이미지에서 특징점을 검출합니다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keypoints</a:t>
            </a:r>
            <a:r>
              <a:rPr lang="en-US" altLang="ko-KR" dirty="0"/>
              <a:t>: </a:t>
            </a:r>
            <a:r>
              <a:rPr lang="ko-KR" altLang="en-US" dirty="0"/>
              <a:t>검출된 특징점을 저장하는 벡터</a:t>
            </a:r>
            <a:r>
              <a:rPr lang="en-US" altLang="ko-KR" dirty="0"/>
              <a:t>. </a:t>
            </a:r>
            <a:r>
              <a:rPr lang="ko-KR" altLang="en-US" dirty="0"/>
              <a:t>이 벡터는 함수가 호출된 후에 채워집니다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mask: </a:t>
            </a:r>
            <a:r>
              <a:rPr lang="ko-KR" altLang="en-US" dirty="0"/>
              <a:t>옵션 마스크</a:t>
            </a:r>
            <a:r>
              <a:rPr lang="en-US" altLang="ko-KR" dirty="0"/>
              <a:t>. </a:t>
            </a:r>
            <a:r>
              <a:rPr lang="ko-KR" altLang="en-US" dirty="0"/>
              <a:t>이 마스크는 특징점을 검출할 이미지 영역을 지정합니다</a:t>
            </a:r>
            <a:r>
              <a:rPr lang="en-US" altLang="ko-KR" dirty="0"/>
              <a:t>. </a:t>
            </a:r>
            <a:r>
              <a:rPr lang="ko-KR" altLang="en-US" dirty="0"/>
              <a:t>마스크가 비어 있지 않은 경우</a:t>
            </a:r>
            <a:r>
              <a:rPr lang="en-US" altLang="ko-KR" dirty="0"/>
              <a:t>, </a:t>
            </a:r>
            <a:r>
              <a:rPr lang="ko-KR" altLang="en-US" dirty="0"/>
              <a:t>마스크는 입력 이미지와 같은 크기를 가져야 하며</a:t>
            </a:r>
            <a:r>
              <a:rPr lang="en-US" altLang="ko-KR" dirty="0"/>
              <a:t>, </a:t>
            </a:r>
            <a:r>
              <a:rPr lang="ko-KR" altLang="en-US" dirty="0"/>
              <a:t>마스크가 </a:t>
            </a:r>
            <a:r>
              <a:rPr lang="en-US" altLang="ko-KR" dirty="0"/>
              <a:t>0</a:t>
            </a:r>
            <a:r>
              <a:rPr lang="ko-KR" altLang="en-US" dirty="0"/>
              <a:t>이 아닌 픽셀만 </a:t>
            </a:r>
            <a:r>
              <a:rPr lang="ko-KR" altLang="en-US" dirty="0" err="1"/>
              <a:t>특징점</a:t>
            </a:r>
            <a:r>
              <a:rPr lang="ko-KR" altLang="en-US" dirty="0"/>
              <a:t> 검출에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24C30-B1C0-6380-1873-078BA141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6264696" cy="7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C4175-F01B-4132-EDC6-862DA8F3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14.2.2 OpenCV </a:t>
            </a:r>
            <a:r>
              <a:rPr lang="ko-KR" altLang="en-US" dirty="0" err="1"/>
              <a:t>특징점</a:t>
            </a:r>
            <a:r>
              <a:rPr lang="ko-KR" altLang="en-US" dirty="0"/>
              <a:t> 검출과 기술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DFEB25-455A-8C39-35FD-9039EFF7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27329-4B23-A3E9-A83B-21DFBDF5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ORB::compute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만들어진 특징점을 대상으로 각 특징점에 대한 기술자</a:t>
            </a:r>
            <a:r>
              <a:rPr lang="en-US" altLang="ko-KR" dirty="0"/>
              <a:t>(</a:t>
            </a:r>
            <a:r>
              <a:rPr lang="ko-KR" altLang="en-US" dirty="0" err="1"/>
              <a:t>디스크립터</a:t>
            </a:r>
            <a:r>
              <a:rPr lang="en-US" altLang="ko-KR" dirty="0"/>
              <a:t>)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기술자 정보 </a:t>
            </a:r>
            <a:r>
              <a:rPr lang="en-US" altLang="ko-KR" dirty="0"/>
              <a:t>- (</a:t>
            </a:r>
            <a:r>
              <a:rPr lang="ko-KR" altLang="en-US" dirty="0"/>
              <a:t>알고리즘 마다 다름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특징 벡터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주변 영역에서 추출된 특징을 나타내는 벡터입니다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일반적으로 이러한 특징은 주변 픽셀의 </a:t>
            </a:r>
            <a:r>
              <a:rPr lang="ko-KR" altLang="en-US" dirty="0" err="1"/>
              <a:t>그레디언트</a:t>
            </a:r>
            <a:r>
              <a:rPr lang="ko-KR" altLang="en-US" dirty="0"/>
              <a:t> 방향과 크기를 기반으로 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이러한 벡터는 </a:t>
            </a:r>
            <a:r>
              <a:rPr lang="ko-KR" altLang="en-US" dirty="0" err="1"/>
              <a:t>특징점</a:t>
            </a:r>
            <a:r>
              <a:rPr lang="ko-KR" altLang="en-US" dirty="0"/>
              <a:t> 주변의 패치에서 발견된 패턴을 설명하며</a:t>
            </a:r>
            <a:r>
              <a:rPr lang="en-US" altLang="ko-KR" dirty="0"/>
              <a:t>, </a:t>
            </a:r>
            <a:r>
              <a:rPr lang="ko-KR" altLang="en-US" dirty="0"/>
              <a:t>객체나 장면의 고유한 특징을 반영합니다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키포인트 위치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키포인트의 위치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x, y 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ko-KR" altLang="en-US" dirty="0"/>
              <a:t>를 나타내는 정보입니다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키포인트 위치는 이미지 내에서 특징이 발견된 위치를 식별합니다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스케일 및 방향 정보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키포인트의 스케일 및 방향 정보를 나타내는 것이 일반적입니다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스케일 정보는 키포인트 주변의 주요 특징의 크기를 나타냅니다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방향 정보는 키포인트 주변의 주요 특징의 방향을 나타냅니다</a:t>
            </a:r>
            <a:r>
              <a:rPr lang="en-US" altLang="ko-KR" dirty="0"/>
              <a:t>. </a:t>
            </a:r>
            <a:r>
              <a:rPr lang="ko-KR" altLang="en-US" dirty="0"/>
              <a:t>이는 회전 불변성을 제공합니다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기타 메타데이터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추가적인 메타데이터가 포함될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키포인트의 신뢰도나 특징의 유효성에 대한 정보가 포함될 수 있습니다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001C60-0509-5C4E-6DF5-7AE42714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5904656" cy="6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CF7B-9758-C4BF-098F-83DA408A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14.2.2 OpenCV </a:t>
            </a:r>
            <a:r>
              <a:rPr lang="ko-KR" altLang="en-US" dirty="0" err="1"/>
              <a:t>특징점</a:t>
            </a:r>
            <a:r>
              <a:rPr lang="ko-KR" altLang="en-US" dirty="0"/>
              <a:t> 검출과 기술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39FB90-13BE-7D60-175E-59910F31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4ECB2D-92CA-5B6D-075D-DE242F0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drawKeypoints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image: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이 이미지 위에 특징점을 그립니다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keypoints</a:t>
            </a:r>
            <a:r>
              <a:rPr lang="en-US" altLang="ko-KR" dirty="0"/>
              <a:t>: </a:t>
            </a:r>
            <a:r>
              <a:rPr lang="ko-KR" altLang="en-US" dirty="0"/>
              <a:t>그릴 특징점을 포함하는 벡터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outImage</a:t>
            </a:r>
            <a:r>
              <a:rPr lang="en-US" altLang="ko-KR" dirty="0"/>
              <a:t>: </a:t>
            </a:r>
            <a:r>
              <a:rPr lang="ko-KR" altLang="en-US" dirty="0"/>
              <a:t>특징점이 그려진 출력 이미지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color: </a:t>
            </a:r>
            <a:r>
              <a:rPr lang="ko-KR" altLang="en-US" dirty="0"/>
              <a:t>그릴 특징점의 색상</a:t>
            </a:r>
            <a:r>
              <a:rPr lang="en-US" altLang="ko-KR" dirty="0"/>
              <a:t>. </a:t>
            </a:r>
            <a:r>
              <a:rPr lang="ko-KR" altLang="en-US" dirty="0"/>
              <a:t>기본값은 모든 채널이 </a:t>
            </a:r>
            <a:r>
              <a:rPr lang="en-US" altLang="ko-KR" dirty="0"/>
              <a:t>-1</a:t>
            </a:r>
            <a:r>
              <a:rPr lang="ko-KR" altLang="en-US" dirty="0"/>
              <a:t>인 </a:t>
            </a:r>
            <a:r>
              <a:rPr lang="en-US" altLang="ko-KR" dirty="0"/>
              <a:t>Scalar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이 경우 각 특징점은 랜덤 색상으로 그려집니다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flags: </a:t>
            </a:r>
            <a:r>
              <a:rPr lang="ko-KR" altLang="en-US" dirty="0" err="1"/>
              <a:t>특징점</a:t>
            </a:r>
            <a:r>
              <a:rPr lang="ko-KR" altLang="en-US" dirty="0"/>
              <a:t> 그리기 플래그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 err="1"/>
              <a:t>DrawMatchesFlags</a:t>
            </a:r>
            <a:r>
              <a:rPr lang="en-US" altLang="ko-KR" dirty="0"/>
              <a:t>::DEFAULT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이 경우 각 특징점은 원과 방향을 나타내는 선으로 그려집니다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2CF664-4D21-EFE7-3C36-2270AF0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C7CD-AC79-8570-1A49-1A6AEBB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14.2.2 OpenCV </a:t>
            </a:r>
            <a:r>
              <a:rPr lang="ko-KR" altLang="en-US" dirty="0" err="1"/>
              <a:t>특징점</a:t>
            </a:r>
            <a:r>
              <a:rPr lang="ko-KR" altLang="en-US" dirty="0"/>
              <a:t> 검출과 기술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552440-D97F-AB8B-CA51-64D710E6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F07FB9-CE64-65A9-F0C7-20B7185EB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83357"/>
            <a:ext cx="8229600" cy="539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14C73-E135-AD43-30C7-1C98B72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14.3.1 OpenCV </a:t>
            </a:r>
            <a:r>
              <a:rPr lang="ko-KR" altLang="en-US" dirty="0" err="1"/>
              <a:t>특징점</a:t>
            </a:r>
            <a:r>
              <a:rPr lang="ko-KR" altLang="en-US" dirty="0"/>
              <a:t>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BF6753-5D06-C6CD-F2DF-23C2DF2A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CB97C-3458-6B87-7928-886BAD4B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Noto Sans KR"/>
              </a:rPr>
              <a:t>특징점</a:t>
            </a:r>
            <a:r>
              <a:rPr lang="ko-KR" altLang="en-US" b="1" i="0" dirty="0">
                <a:effectLst/>
                <a:latin typeface="Noto Sans KR"/>
              </a:rPr>
              <a:t> 매칭 </a:t>
            </a:r>
            <a:r>
              <a:rPr lang="en-US" altLang="ko-KR" b="1" i="0" dirty="0">
                <a:effectLst/>
                <a:latin typeface="Noto Sans KR"/>
              </a:rPr>
              <a:t>- Feature point matching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두 영상에서 추출한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특징점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기술자를 비교하여 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 KR"/>
              </a:rPr>
              <a:t>서로 유사한 기술자를 찾는 작업</a:t>
            </a:r>
            <a:endParaRPr lang="en-US" altLang="ko-KR" b="1" i="0" dirty="0">
              <a:solidFill>
                <a:srgbClr val="006DD7"/>
              </a:solidFill>
              <a:effectLst/>
              <a:latin typeface="Noto Sans KR"/>
            </a:endParaRPr>
          </a:p>
          <a:p>
            <a:r>
              <a:rPr lang="ko-KR" altLang="en-US" dirty="0" err="1"/>
              <a:t>특징점</a:t>
            </a:r>
            <a:r>
              <a:rPr lang="ko-KR" altLang="en-US" dirty="0"/>
              <a:t> 매칭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Dmatch</a:t>
            </a:r>
            <a:r>
              <a:rPr lang="en-US" altLang="ko-KR" dirty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매칭 정보를 저장한다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queryIdx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기술자 번호</a:t>
            </a:r>
            <a:endParaRPr lang="en-US" altLang="ko-KR" dirty="0"/>
          </a:p>
          <a:p>
            <a:pPr lvl="2"/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trainIdx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훈련 기술자 번호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lvl="2"/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imgIdx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훈련 영상 번호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lvl="2"/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distance: </a:t>
            </a:r>
            <a:r>
              <a:rPr lang="ko-KR" altLang="en-US" dirty="0">
                <a:solidFill>
                  <a:srgbClr val="5C5C5C"/>
                </a:solidFill>
                <a:highlight>
                  <a:srgbClr val="FAFAFA"/>
                </a:highlight>
                <a:latin typeface="Spoqa Han Sans"/>
              </a:rPr>
              <a:t>두 기술자 사이의 거리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DC4C5D-121C-32B1-37D0-53B0D92A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44481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4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DE252-D2D5-DD79-66BC-216B57B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14.3.1 OpenCV </a:t>
            </a:r>
            <a:r>
              <a:rPr lang="ko-KR" altLang="en-US" dirty="0" err="1"/>
              <a:t>특징점</a:t>
            </a:r>
            <a:r>
              <a:rPr lang="ko-KR" altLang="en-US" dirty="0"/>
              <a:t>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7017A1-A93F-9388-0E9E-C74559D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8A4B6-34D1-27F6-128E-7D72C313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DescriptorMatcher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클래스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 match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는 가장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비슷한거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개를 매칭</a:t>
            </a: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knnMatch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비슷한거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k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개를 매칭</a:t>
            </a: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radiusMatch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는 반경을 정해두고 반경에 들어오는 비슷한 것을 다 매칭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갯수는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미지수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dirty="0" err="1"/>
              <a:t>BFMatcher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(Brute-Force Matcher) 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클래스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lvl="1"/>
            <a:r>
              <a:rPr lang="en-US" altLang="ko-KR" b="0" i="0" dirty="0" err="1">
                <a:effectLst/>
                <a:highlight>
                  <a:srgbClr val="FAFAFA"/>
                </a:highlight>
                <a:latin typeface="Spoqa Han Sans"/>
              </a:rPr>
              <a:t>queryDescriptors</a:t>
            </a:r>
            <a:r>
              <a:rPr lang="ko-KR" altLang="en-US" b="0" i="0" dirty="0">
                <a:effectLst/>
                <a:highlight>
                  <a:srgbClr val="FAFAFA"/>
                </a:highlight>
                <a:latin typeface="Spoqa Han Sans"/>
              </a:rPr>
              <a:t>와 </a:t>
            </a:r>
            <a:r>
              <a:rPr lang="en-US" altLang="ko-KR" b="0" i="0" dirty="0" err="1">
                <a:effectLst/>
                <a:highlight>
                  <a:srgbClr val="FAFAFA"/>
                </a:highlight>
                <a:latin typeface="Spoqa Han Sans"/>
              </a:rPr>
              <a:t>trainDescriptors</a:t>
            </a:r>
            <a:r>
              <a:rPr lang="ko-KR" altLang="en-US" b="0" i="0" dirty="0">
                <a:effectLst/>
                <a:highlight>
                  <a:srgbClr val="FAFAFA"/>
                </a:highlight>
                <a:latin typeface="Spoqa Han Sans"/>
              </a:rPr>
              <a:t>를 하나하나 확인해 매칭되는지 판단하는 알고리즘 </a:t>
            </a:r>
            <a:r>
              <a:rPr lang="en-US" altLang="ko-KR" b="0" i="0" dirty="0">
                <a:effectLst/>
                <a:highlight>
                  <a:srgbClr val="FAFAFA"/>
                </a:highlight>
                <a:latin typeface="Spoqa Han Sans"/>
              </a:rPr>
              <a:t>- </a:t>
            </a:r>
            <a:r>
              <a:rPr lang="ko-KR" altLang="en-US" b="0" i="0" dirty="0">
                <a:effectLst/>
                <a:highlight>
                  <a:srgbClr val="FAFAFA"/>
                </a:highlight>
                <a:latin typeface="Spoqa Han Sans"/>
              </a:rPr>
              <a:t>특징점이 많을 수록 연산이 늘어남</a:t>
            </a:r>
            <a:endParaRPr lang="en-US" altLang="ko-KR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lvl="1"/>
            <a:endParaRPr lang="en-US" altLang="ko-KR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lvl="1"/>
            <a:endParaRPr lang="en-US" altLang="ko-KR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r>
              <a:rPr lang="en-US" altLang="ko-KR" b="1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FLANN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(Fast Library for Approximate Nearest Neighbors Matching) 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클래스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lvl="1"/>
            <a:r>
              <a:rPr lang="ko-KR" altLang="en-US" b="0" i="0" dirty="0">
                <a:effectLst/>
                <a:highlight>
                  <a:srgbClr val="FAFAFA"/>
                </a:highlight>
                <a:latin typeface="Spoqa Han Sans"/>
              </a:rPr>
              <a:t>모든 기술자를 전수 조사하기 보다 이웃하는 기술자끼리 비교</a:t>
            </a:r>
            <a:endParaRPr lang="en-US" altLang="ko-KR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66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28E39-EB5C-EFF3-31C1-BD0350BD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14.3.1 OpenCV </a:t>
            </a:r>
            <a:r>
              <a:rPr lang="ko-KR" altLang="en-US" dirty="0" err="1"/>
              <a:t>특징점</a:t>
            </a:r>
            <a:r>
              <a:rPr lang="ko-KR" altLang="en-US" dirty="0"/>
              <a:t>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82299A-FA41-83B0-8981-863E59C6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EDE97-4B93-ABE6-1B3C-332BF2C3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BFMatcher</a:t>
            </a:r>
            <a:r>
              <a:rPr lang="en-US" altLang="ko-KR" dirty="0"/>
              <a:t>::create </a:t>
            </a:r>
            <a:r>
              <a:rPr lang="ko-KR" altLang="en-US" dirty="0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normType</a:t>
            </a:r>
            <a:r>
              <a:rPr lang="en-US" altLang="ko-KR" dirty="0"/>
              <a:t> : </a:t>
            </a:r>
            <a:r>
              <a:rPr lang="ko-KR" altLang="en-US" dirty="0"/>
              <a:t>거리 측정 방식 </a:t>
            </a:r>
            <a:r>
              <a:rPr lang="en-US" altLang="ko-KR" dirty="0"/>
              <a:t>L1, L2, HAMMING, HAMMING2 </a:t>
            </a:r>
            <a:r>
              <a:rPr lang="ko-KR" altLang="en-US" dirty="0"/>
              <a:t>중 지정</a:t>
            </a:r>
            <a:endParaRPr lang="en-US" altLang="ko-KR" dirty="0"/>
          </a:p>
          <a:p>
            <a:pPr lvl="1"/>
            <a:r>
              <a:rPr lang="en-US" altLang="ko-KR" dirty="0" err="1"/>
              <a:t>crossCheck</a:t>
            </a:r>
            <a:r>
              <a:rPr lang="en-US" altLang="ko-KR" dirty="0"/>
              <a:t>: </a:t>
            </a:r>
            <a:r>
              <a:rPr lang="ko-KR" altLang="en-US" dirty="0"/>
              <a:t>상호 기술자를 체크하여 매칭 결과로 반영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FlannBaseMatcher</a:t>
            </a:r>
            <a:r>
              <a:rPr lang="en-US" altLang="ko-KR" dirty="0"/>
              <a:t>::create </a:t>
            </a:r>
            <a:r>
              <a:rPr lang="ko-KR" altLang="en-US" dirty="0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normType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L2</a:t>
            </a:r>
            <a:r>
              <a:rPr lang="ko-KR" altLang="en-US" dirty="0"/>
              <a:t>로 정해져 있다</a:t>
            </a:r>
            <a:r>
              <a:rPr lang="en-US" altLang="ko-KR" dirty="0"/>
              <a:t>. </a:t>
            </a:r>
            <a:r>
              <a:rPr lang="ko-KR" altLang="en-US" dirty="0" err="1"/>
              <a:t>해밍</a:t>
            </a:r>
            <a:r>
              <a:rPr lang="ko-KR" altLang="en-US" dirty="0"/>
              <a:t> 방식을 쓸 수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DescriptorMatcher</a:t>
            </a:r>
            <a:r>
              <a:rPr lang="en-US" altLang="ko-KR" dirty="0"/>
              <a:t>::match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vector&lt;</a:t>
            </a:r>
            <a:r>
              <a:rPr lang="en-US" altLang="ko-KR" dirty="0" err="1"/>
              <a:t>Dmatch</a:t>
            </a:r>
            <a:r>
              <a:rPr lang="en-US" altLang="ko-KR" dirty="0"/>
              <a:t>&gt; </a:t>
            </a:r>
            <a:r>
              <a:rPr lang="ko-KR" altLang="en-US" dirty="0"/>
              <a:t>클래스의 객체에 두 기술자를 비교하여 매치 정보를 저장한다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FA904B-72F3-9100-6FC8-319EA7E6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0" y="1340768"/>
            <a:ext cx="6892172" cy="296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0A834C-97B1-D78A-66E0-8FD67E13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87" y="3068960"/>
            <a:ext cx="5832648" cy="452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4A22C9-DCA1-1790-E454-8F5582DCA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567286"/>
            <a:ext cx="6892172" cy="5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4CF46-1AD7-E469-E12C-32452F2E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14.3.1 OpenCV </a:t>
            </a:r>
            <a:r>
              <a:rPr lang="ko-KR" altLang="en-US" dirty="0" err="1"/>
              <a:t>특징점</a:t>
            </a:r>
            <a:r>
              <a:rPr lang="ko-KR" altLang="en-US" dirty="0"/>
              <a:t>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95DA4A-57F1-E814-4B58-36585FE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07EAA-14BC-768E-F98E-E42DA6FA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drawMatches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두 이미지와 매치 정보를 보여주는 함수</a:t>
            </a:r>
            <a:endParaRPr lang="en-US" altLang="ko-KR" dirty="0"/>
          </a:p>
          <a:p>
            <a:pPr lvl="1"/>
            <a:r>
              <a:rPr lang="ko-KR" altLang="en-US" dirty="0"/>
              <a:t>두개의 입력 영상을 가로로 이어 붙임</a:t>
            </a:r>
            <a:endParaRPr lang="en-US" altLang="ko-KR" dirty="0"/>
          </a:p>
          <a:p>
            <a:pPr lvl="1"/>
            <a:r>
              <a:rPr lang="ko-KR" altLang="en-US" dirty="0" err="1"/>
              <a:t>특징점</a:t>
            </a:r>
            <a:r>
              <a:rPr lang="ko-KR" altLang="en-US" dirty="0"/>
              <a:t> 매칭 결과를 직선으로 그려서 최종 적으로 이미지를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키포인트 매치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9E1981-94D9-B8D6-0B2F-02437ACD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8587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97EB28-4A41-B9A4-E06E-35D941B2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925729"/>
            <a:ext cx="5112568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D5451-F12A-0FCA-654F-B21CF4C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14.3.1 OpenCV </a:t>
            </a:r>
            <a:r>
              <a:rPr lang="ko-KR" altLang="en-US" dirty="0" err="1"/>
              <a:t>특징점</a:t>
            </a:r>
            <a:r>
              <a:rPr lang="ko-KR" altLang="en-US" dirty="0"/>
              <a:t>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B8217D-0B70-B455-2135-B28FD817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945F0-7F4B-6711-8B8B-B9267F31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Noto Sans KR"/>
              </a:rPr>
              <a:t>좋은 매칭 선별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en-US" altLang="ko-KR" dirty="0"/>
              <a:t>distance </a:t>
            </a:r>
            <a:r>
              <a:rPr lang="ko-KR" altLang="en-US" dirty="0"/>
              <a:t>값을 기준으로 정렬 후 상위 </a:t>
            </a:r>
            <a:r>
              <a:rPr lang="en-US" altLang="ko-KR" dirty="0"/>
              <a:t>N</a:t>
            </a:r>
            <a:r>
              <a:rPr lang="ko-KR" altLang="en-US" dirty="0"/>
              <a:t>개 선택하기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1636EE-3499-8032-F475-668D24673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408712" cy="5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14.1 </a:t>
            </a:r>
            <a:r>
              <a:rPr lang="ko-KR" altLang="en-US" dirty="0"/>
              <a:t>코너 검출</a:t>
            </a:r>
            <a:endParaRPr lang="en-US" altLang="ko-KR" dirty="0"/>
          </a:p>
          <a:p>
            <a:r>
              <a:rPr lang="en-US" altLang="ko-KR" dirty="0"/>
              <a:t>14.2 </a:t>
            </a:r>
            <a:r>
              <a:rPr lang="ko-KR" altLang="en-US" dirty="0"/>
              <a:t>크기 불변 </a:t>
            </a:r>
            <a:r>
              <a:rPr lang="ko-KR" altLang="en-US" dirty="0" err="1"/>
              <a:t>특징점</a:t>
            </a:r>
            <a:r>
              <a:rPr lang="ko-KR" altLang="en-US" dirty="0"/>
              <a:t> 검출과 기술</a:t>
            </a:r>
            <a:endParaRPr lang="en-US" altLang="ko-KR" dirty="0"/>
          </a:p>
          <a:p>
            <a:r>
              <a:rPr lang="en-US" altLang="ko-KR" dirty="0"/>
              <a:t>14.3 </a:t>
            </a:r>
            <a:r>
              <a:rPr lang="ko-KR" altLang="en-US" dirty="0" err="1"/>
              <a:t>특징점</a:t>
            </a:r>
            <a:r>
              <a:rPr lang="ko-KR" altLang="en-US" dirty="0"/>
              <a:t> 매칭</a:t>
            </a:r>
            <a:endParaRPr lang="en-US" altLang="ko-KR" dirty="0"/>
          </a:p>
          <a:p>
            <a:r>
              <a:rPr lang="en-US" altLang="ko-KR" dirty="0"/>
              <a:t>14.4 </a:t>
            </a:r>
            <a:r>
              <a:rPr lang="ko-KR" altLang="en-US" dirty="0"/>
              <a:t>영상 이어 붙이기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D94BD-B11C-6249-0432-2083230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14.3.2 </a:t>
            </a:r>
            <a:r>
              <a:rPr lang="ko-KR" altLang="en-US" dirty="0" err="1"/>
              <a:t>호모그래피와</a:t>
            </a:r>
            <a:r>
              <a:rPr lang="ko-KR" altLang="en-US" dirty="0"/>
              <a:t> 영상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B2BF6C-7FD6-4FF5-2A9C-5035AE60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D75F9-0080-5BFB-97DD-1FFE4750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호모그래피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Homography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b="1" i="0" dirty="0">
                <a:solidFill>
                  <a:srgbClr val="006DD7"/>
                </a:solidFill>
                <a:effectLst/>
                <a:latin typeface="Noto Sans KR"/>
              </a:rPr>
              <a:t>두 평면 사이의 투시 변환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(Perspective transform)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의미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호모그래피는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투시변환과 거의 유사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82D17-8FF2-96ED-1405-BCF4910E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4581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446864-4FB6-FF83-BF79-565F1ED4B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97956"/>
            <a:ext cx="32575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2547878-CEE5-54C2-F07E-8AD543BC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22" y="4599938"/>
            <a:ext cx="4133635" cy="15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46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FE6C-7ED3-F9F6-736C-29BBA058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14.3.2 </a:t>
            </a:r>
            <a:r>
              <a:rPr lang="ko-KR" altLang="en-US" dirty="0" err="1"/>
              <a:t>호모그래피와</a:t>
            </a:r>
            <a:r>
              <a:rPr lang="ko-KR" altLang="en-US" dirty="0"/>
              <a:t> 영상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787261-8861-29E8-01F4-793F0EC1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81C25-EC0F-6CD1-11A1-01EACB30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findHomography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srcPoints</a:t>
            </a:r>
            <a:r>
              <a:rPr lang="en-US" altLang="ko-KR" dirty="0"/>
              <a:t>: </a:t>
            </a:r>
            <a:r>
              <a:rPr lang="ko-KR" altLang="en-US" dirty="0"/>
              <a:t>원본 이미지의 점 좌표를 포함하는 입력 배열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dstPoints</a:t>
            </a:r>
            <a:r>
              <a:rPr lang="en-US" altLang="ko-KR" dirty="0"/>
              <a:t>: </a:t>
            </a:r>
            <a:r>
              <a:rPr lang="ko-KR" altLang="en-US" dirty="0"/>
              <a:t>대상 이미지의 점 좌표를 포함하는 입력 배열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method: </a:t>
            </a:r>
            <a:r>
              <a:rPr lang="ko-KR" altLang="en-US" dirty="0" err="1"/>
              <a:t>호모그래피</a:t>
            </a:r>
            <a:r>
              <a:rPr lang="ko-KR" altLang="en-US" dirty="0"/>
              <a:t> 계산 방법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이 경우 일반적인 리니어 리스퀘어 솔루션을 사용합니다</a:t>
            </a:r>
            <a:r>
              <a:rPr lang="en-US" altLang="ko-KR" dirty="0"/>
              <a:t>. </a:t>
            </a:r>
            <a:r>
              <a:rPr lang="ko-KR" altLang="en-US" dirty="0"/>
              <a:t>다른 가능한 값은 </a:t>
            </a:r>
            <a:r>
              <a:rPr lang="en-US" altLang="ko-KR" dirty="0"/>
              <a:t>RANSAC, LMEDS, RHO </a:t>
            </a:r>
            <a:r>
              <a:rPr lang="ko-KR" altLang="en-US" dirty="0"/>
              <a:t>등입니다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ransacReprojThreshold</a:t>
            </a:r>
            <a:r>
              <a:rPr lang="en-US" altLang="ko-KR" dirty="0"/>
              <a:t>: RANSAC </a:t>
            </a:r>
            <a:r>
              <a:rPr lang="ko-KR" altLang="en-US" dirty="0"/>
              <a:t>기반 방법을 사용할 때 사용되는 허용 가능한 최대 </a:t>
            </a:r>
            <a:r>
              <a:rPr lang="ko-KR" altLang="en-US" dirty="0" err="1"/>
              <a:t>재투영</a:t>
            </a:r>
            <a:r>
              <a:rPr lang="ko-KR" altLang="en-US" dirty="0"/>
              <a:t> 오차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mask: </a:t>
            </a:r>
            <a:r>
              <a:rPr lang="ko-KR" altLang="en-US" dirty="0"/>
              <a:t>선택적 출력 마스크</a:t>
            </a:r>
            <a:r>
              <a:rPr lang="en-US" altLang="ko-KR" dirty="0"/>
              <a:t>. </a:t>
            </a:r>
            <a:r>
              <a:rPr lang="ko-KR" altLang="en-US" dirty="0"/>
              <a:t>이 마스크는 각 점이 </a:t>
            </a:r>
            <a:r>
              <a:rPr lang="ko-KR" altLang="en-US" dirty="0" err="1"/>
              <a:t>호모그래피에</a:t>
            </a:r>
            <a:r>
              <a:rPr lang="ko-KR" altLang="en-US" dirty="0"/>
              <a:t> 적합한지 여부를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maxIters</a:t>
            </a:r>
            <a:r>
              <a:rPr lang="en-US" altLang="ko-KR" dirty="0"/>
              <a:t>: RANSAC </a:t>
            </a:r>
            <a:r>
              <a:rPr lang="ko-KR" altLang="en-US" dirty="0"/>
              <a:t>기반 방법을 사용할 때의 최대 반복 횟수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confidence: RANSAC </a:t>
            </a:r>
            <a:r>
              <a:rPr lang="ko-KR" altLang="en-US" dirty="0"/>
              <a:t>기반 방법을 사용할 때의 필요한 최대 신뢰도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RANSAC(</a:t>
            </a:r>
            <a:r>
              <a:rPr lang="en-US" altLang="ko-KR" dirty="0" err="1"/>
              <a:t>RANdom</a:t>
            </a:r>
            <a:r>
              <a:rPr lang="en-US" altLang="ko-KR" dirty="0"/>
              <a:t> Sample Consensus)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 err="1"/>
              <a:t>임이의</a:t>
            </a:r>
            <a:r>
              <a:rPr lang="ko-KR" altLang="en-US" dirty="0"/>
              <a:t> 대응점을 추출하여 행렬을 계산 하고 나머지를 대입해 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부합 되는 매칭 쌍 개수를 세는 작업을 반복하여 가장 많은 매칭 쌍의 지지를 받은 행렬을 최종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5DC97-04FF-67EA-DB1D-2C6C91B2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6353786" cy="8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9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9B30-DA0C-4C21-4666-A023920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14.3.2 </a:t>
            </a:r>
            <a:r>
              <a:rPr lang="ko-KR" altLang="en-US" dirty="0" err="1"/>
              <a:t>호모그래피와</a:t>
            </a:r>
            <a:r>
              <a:rPr lang="ko-KR" altLang="en-US" dirty="0"/>
              <a:t> 영상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C95A46-4320-8B51-71AF-FBCCC7B9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AC023-8B30-8DDA-C7E6-2F6DC77A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find_homography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66673-52AD-BA6C-0398-1F054F47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7511"/>
            <a:ext cx="7978309" cy="53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9B30-DA0C-4C21-4666-A023920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14.3.2 </a:t>
            </a:r>
            <a:r>
              <a:rPr lang="ko-KR" altLang="en-US" dirty="0" err="1"/>
              <a:t>호모그래피와</a:t>
            </a:r>
            <a:r>
              <a:rPr lang="ko-KR" altLang="en-US" dirty="0"/>
              <a:t> 영상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C95A46-4320-8B51-71AF-FBCCC7B9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7CB5E59-C7D7-6C4F-3652-AA1ED003C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545" y="928688"/>
            <a:ext cx="5428910" cy="5500687"/>
          </a:xfrm>
        </p:spPr>
      </p:pic>
    </p:spTree>
    <p:extLst>
      <p:ext uri="{BB962C8B-B14F-4D97-AF65-F5344CB8AC3E}">
        <p14:creationId xmlns:p14="http://schemas.microsoft.com/office/powerpoint/2010/main" val="421128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1837B-6D9B-6A59-C791-E220F34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14.4 </a:t>
            </a:r>
            <a:r>
              <a:rPr lang="ko-KR" altLang="en-US" dirty="0"/>
              <a:t>영상 이어 붙이기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724C19-D421-C155-9BFE-DDF412D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EDAAF-D403-250D-FBAC-C01D190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Stitcher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영상을 이어 붙일 수 있게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create </a:t>
            </a:r>
            <a:r>
              <a:rPr lang="ko-KR" altLang="en-US" dirty="0"/>
              <a:t>로 객체 생성</a:t>
            </a:r>
            <a:endParaRPr lang="en-US" altLang="ko-KR" dirty="0"/>
          </a:p>
          <a:p>
            <a:pPr lvl="1"/>
            <a:r>
              <a:rPr lang="en-US" altLang="ko-KR" dirty="0"/>
              <a:t>stitch </a:t>
            </a:r>
            <a:r>
              <a:rPr lang="ko-KR" altLang="en-US" dirty="0"/>
              <a:t>로 </a:t>
            </a:r>
            <a:r>
              <a:rPr lang="en-US" altLang="ko-KR" dirty="0"/>
              <a:t>vector&lt;Mat&gt; </a:t>
            </a:r>
            <a:r>
              <a:rPr lang="ko-KR" altLang="en-US" dirty="0"/>
              <a:t>를 붙여서 </a:t>
            </a:r>
            <a:r>
              <a:rPr lang="en-US" altLang="ko-KR" dirty="0" err="1"/>
              <a:t>dst</a:t>
            </a:r>
            <a:r>
              <a:rPr lang="ko-KR" altLang="en-US" dirty="0"/>
              <a:t>로 반환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8548DF-1CC0-051D-1DC6-40ED2903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15072"/>
            <a:ext cx="7093200" cy="32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7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FB3C4-BFBB-F23B-DACA-7A4FC1E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14.1.1 </a:t>
            </a:r>
            <a:r>
              <a:rPr lang="ko-KR" altLang="en-US" dirty="0" err="1"/>
              <a:t>해리스</a:t>
            </a:r>
            <a:r>
              <a:rPr lang="ko-KR" altLang="en-US" dirty="0"/>
              <a:t> 코너 검출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FAEC95-8AE7-C7D8-ED26-76F62E0B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4CE03-3EDD-2AC2-F516-0085FBDF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Noto Sans KR"/>
              </a:rPr>
              <a:t>특징</a:t>
            </a:r>
            <a:r>
              <a:rPr lang="en-US" altLang="ko-KR" b="1" i="0" dirty="0">
                <a:effectLst/>
                <a:latin typeface="Noto Sans KR"/>
              </a:rPr>
              <a:t>(feature)</a:t>
            </a:r>
          </a:p>
          <a:p>
            <a:pPr lvl="1"/>
            <a:r>
              <a:rPr lang="ko-KR" altLang="en-US" dirty="0">
                <a:latin typeface="Noto Sans KR"/>
              </a:rPr>
              <a:t>영상으로부터 추출할 수 있는 유용한 정보</a:t>
            </a:r>
            <a:r>
              <a:rPr lang="en-US" altLang="ko-KR" dirty="0">
                <a:latin typeface="Noto Sans KR"/>
              </a:rPr>
              <a:t>(</a:t>
            </a:r>
            <a:r>
              <a:rPr lang="ko-KR" altLang="en-US" dirty="0">
                <a:latin typeface="Noto Sans KR"/>
              </a:rPr>
              <a:t>히스토그램</a:t>
            </a:r>
            <a:r>
              <a:rPr lang="en-US" altLang="ko-KR" dirty="0">
                <a:latin typeface="Noto Sans KR"/>
              </a:rPr>
              <a:t>, </a:t>
            </a:r>
            <a:r>
              <a:rPr lang="ko-KR" altLang="en-US" dirty="0">
                <a:latin typeface="Noto Sans KR"/>
              </a:rPr>
              <a:t>에지</a:t>
            </a:r>
            <a:r>
              <a:rPr lang="en-US" altLang="ko-KR" dirty="0">
                <a:latin typeface="Noto Sans KR"/>
              </a:rPr>
              <a:t>, </a:t>
            </a:r>
            <a:r>
              <a:rPr lang="ko-KR" altLang="en-US" dirty="0">
                <a:latin typeface="Noto Sans KR"/>
              </a:rPr>
              <a:t>직선</a:t>
            </a:r>
            <a:r>
              <a:rPr lang="en-US" altLang="ko-KR" dirty="0">
                <a:latin typeface="Noto Sans KR"/>
              </a:rPr>
              <a:t>, </a:t>
            </a:r>
            <a:r>
              <a:rPr lang="ko-KR" altLang="en-US" dirty="0">
                <a:latin typeface="Noto Sans KR"/>
              </a:rPr>
              <a:t>코너</a:t>
            </a:r>
            <a:r>
              <a:rPr lang="en-US" altLang="ko-KR" dirty="0">
                <a:latin typeface="Noto Sans KR"/>
              </a:rPr>
              <a:t>)</a:t>
            </a:r>
          </a:p>
          <a:p>
            <a:pPr lvl="1"/>
            <a:r>
              <a:rPr lang="ko-KR" altLang="en-US" i="0" dirty="0">
                <a:effectLst/>
                <a:latin typeface="Noto Sans KR"/>
              </a:rPr>
              <a:t>지역 특징 </a:t>
            </a:r>
            <a:r>
              <a:rPr lang="en-US" altLang="ko-KR" i="0" dirty="0">
                <a:effectLst/>
                <a:latin typeface="Noto Sans KR"/>
              </a:rPr>
              <a:t>: </a:t>
            </a:r>
            <a:r>
              <a:rPr lang="ko-KR" altLang="en-US" i="0" dirty="0">
                <a:effectLst/>
                <a:latin typeface="Noto Sans KR"/>
              </a:rPr>
              <a:t>영상의 일부에서 추출 할 수 </a:t>
            </a:r>
            <a:r>
              <a:rPr lang="ko-KR" altLang="en-US" dirty="0">
                <a:latin typeface="Noto Sans KR"/>
              </a:rPr>
              <a:t>있는 특징</a:t>
            </a:r>
            <a:endParaRPr lang="en-US" altLang="ko-KR" i="0" dirty="0">
              <a:effectLst/>
              <a:latin typeface="Noto Sans KR"/>
            </a:endParaRPr>
          </a:p>
          <a:p>
            <a:r>
              <a:rPr lang="ko-KR" altLang="en-US" b="1" i="0" dirty="0">
                <a:effectLst/>
                <a:latin typeface="Noto Sans KR"/>
              </a:rPr>
              <a:t>코너 검출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코너는 영상안에서 그림이 나타날 때 객체가 뾰족하게 튀어나온 부분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코너점들이 영상에서 고유한 특징을 갖고 있어서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변별력 있게 잘 검출</a:t>
            </a:r>
            <a:endParaRPr lang="en-US" altLang="ko-KR" dirty="0">
              <a:solidFill>
                <a:srgbClr val="555555"/>
              </a:solidFill>
              <a:highlight>
                <a:srgbClr val="F6E199"/>
              </a:highlight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지역 특징을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갖고있어서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변별성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있고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고유성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있음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이러한 코너를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특징점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(feature point),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키포인트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oto Sans KR"/>
              </a:rPr>
              <a:t>keypoint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),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관심점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(interest point)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이라고 함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en-US" altLang="ko-KR" dirty="0" err="1"/>
              <a:t>cornerHarris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코너 응답 함수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반환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-&gt; R(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x,y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 충분히 크면 코너로 구분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실수를 반환 하기 때문에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normalize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가 필요하고 비최대억제를 할 수 있는 코드가 필요함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이론적 토대를 공부하기 좋지만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느리고 후처리가 필요해서 잘 쓰지 않음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B49D26-63B8-12EB-70B4-422F1F3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933056"/>
            <a:ext cx="689706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DF516-6F77-4D34-B4FE-558B9971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14.1.2 FAST </a:t>
            </a:r>
            <a:r>
              <a:rPr lang="ko-KR" altLang="en-US" dirty="0"/>
              <a:t>코너 검출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67B494-D9FC-F7DB-3F89-58BAB73E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1AD12-FE57-91F8-4E72-CE3B3A99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FAST - Features from Accelerated Segment Test</a:t>
            </a: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주변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16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개 픽셀 값들을 조사해서 그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픽셀값이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가운데 픽셀보다 충분히 어둡거나 충분히 밝은 픽셀이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9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개 이상 나타나면 코너라고 판단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속도가 아주 빠름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en-US" altLang="ko-KR" dirty="0"/>
              <a:t>FAST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172976-C4A7-B933-9A2D-620CA2C7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3539852" cy="171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6A7985-4CAD-15DE-74EE-9D859B76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461428"/>
            <a:ext cx="3887334" cy="6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8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5614-CE5F-78C8-4CD1-366A0EBC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14.1.3 GFTT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0F6E43-18A9-98A3-9762-C8BB702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F50BF-DB3F-9630-E1D5-65060147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추적하기 좋은 특징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Good Features to Track</a:t>
            </a:r>
          </a:p>
          <a:p>
            <a:pPr lvl="1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해리스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코너 검출을 업그레이드 방법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코너 응답 함수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R(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입력 영상과 동일한 실수형 형태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반환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비최대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억제 수행으로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로컬맥시말을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검출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코너 품질 함수를 정의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-&gt;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가장 값이 큰 순서대로 정렬하여 반환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13BB5C-39F1-3B1C-34F3-8F0F9BA0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84852"/>
            <a:ext cx="6027429" cy="4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B3A72-3C54-3E39-57A9-3ACEF693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14.1.3 GFTT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61D31D-10D1-8267-0C5E-F3DD5090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0EF0A-7148-9CA4-EFB2-EB4AE2EE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2" y="3039798"/>
            <a:ext cx="6732240" cy="22207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0EE3E7-2933-50F2-E60C-38A2CFF3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906470"/>
            <a:ext cx="4032448" cy="18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7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2B43-6006-959D-215E-60B9AC32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14.2.1 </a:t>
            </a:r>
            <a:r>
              <a:rPr lang="ko-KR" altLang="en-US" dirty="0"/>
              <a:t>크기 불변 </a:t>
            </a:r>
            <a:r>
              <a:rPr lang="ko-KR" altLang="en-US" dirty="0" err="1"/>
              <a:t>특징점</a:t>
            </a:r>
            <a:r>
              <a:rPr lang="ko-KR" altLang="en-US" dirty="0"/>
              <a:t> 알고리즘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471F16-E3B4-C85C-CCE4-544E134C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96BCA-98C9-B8E8-6508-49B376CA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영상의 크기가 변하면 코너로 인식된 점이 인식 안되는 현상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SIFT, KAZE, AKAZE, ORB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등 다양한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특징점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검출 방법에서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스케일 스페이스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(scale-space)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이미지 피라미드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(image pyramid)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구성하여 크기 불변 특징점을 검출</a:t>
            </a:r>
            <a:endParaRPr lang="en-US" altLang="ko-KR" dirty="0"/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OpenCV </a:t>
            </a:r>
            <a:r>
              <a:rPr lang="ko-KR" altLang="en-US" b="1" i="0" dirty="0" err="1">
                <a:effectLst/>
                <a:latin typeface="Noto Sans KR"/>
              </a:rPr>
              <a:t>특징점</a:t>
            </a:r>
            <a:r>
              <a:rPr lang="ko-KR" altLang="en-US" b="1" i="0" dirty="0">
                <a:effectLst/>
                <a:latin typeface="Noto Sans KR"/>
              </a:rPr>
              <a:t> 검출 클래스 </a:t>
            </a:r>
            <a:r>
              <a:rPr lang="en-US" altLang="ko-KR" b="1" i="0" dirty="0">
                <a:effectLst/>
                <a:latin typeface="Noto Sans KR"/>
              </a:rPr>
              <a:t>- Feature2D </a:t>
            </a:r>
            <a:r>
              <a:rPr lang="ko-KR" altLang="en-US" b="1" i="0" dirty="0">
                <a:effectLst/>
                <a:latin typeface="Noto Sans KR"/>
              </a:rPr>
              <a:t>클래스와 파생 클래스</a:t>
            </a:r>
            <a:endParaRPr lang="en-US" altLang="ko-KR" b="1" i="0" dirty="0">
              <a:effectLst/>
              <a:latin typeface="Noto Sans KR"/>
            </a:endParaRPr>
          </a:p>
          <a:p>
            <a:pPr algn="l"/>
            <a:endParaRPr lang="en-US" altLang="ko-KR" b="1" dirty="0">
              <a:latin typeface="Noto Sans KR"/>
            </a:endParaRPr>
          </a:p>
          <a:p>
            <a:pPr algn="l"/>
            <a:endParaRPr lang="en-US" altLang="ko-KR" b="1" i="0" dirty="0">
              <a:effectLst/>
              <a:latin typeface="Noto Sans KR"/>
            </a:endParaRPr>
          </a:p>
          <a:p>
            <a:pPr algn="l"/>
            <a:endParaRPr lang="en-US" altLang="ko-KR" b="1" dirty="0">
              <a:latin typeface="Noto Sans KR"/>
            </a:endParaRPr>
          </a:p>
          <a:p>
            <a:pPr algn="l"/>
            <a:endParaRPr lang="en-US" altLang="ko-KR" b="1" i="0" dirty="0">
              <a:effectLst/>
              <a:latin typeface="Noto Sans KR"/>
            </a:endParaRPr>
          </a:p>
          <a:p>
            <a:pPr algn="l"/>
            <a:endParaRPr lang="en-US" altLang="ko-KR" b="1" dirty="0">
              <a:latin typeface="Noto Sans KR"/>
            </a:endParaRPr>
          </a:p>
          <a:p>
            <a:pPr algn="l"/>
            <a:endParaRPr lang="en-US" altLang="ko-KR" b="1" i="0" dirty="0">
              <a:effectLst/>
              <a:latin typeface="Noto Sans KR"/>
            </a:endParaRPr>
          </a:p>
          <a:p>
            <a:pPr algn="l"/>
            <a:endParaRPr lang="en-US" altLang="ko-KR" b="1" dirty="0">
              <a:latin typeface="Noto Sans KR"/>
            </a:endParaRPr>
          </a:p>
          <a:p>
            <a:pPr algn="l"/>
            <a:endParaRPr lang="en-US" altLang="ko-KR" b="1" i="0" dirty="0">
              <a:effectLst/>
              <a:latin typeface="Noto Sans KR"/>
            </a:endParaRPr>
          </a:p>
          <a:p>
            <a:endParaRPr lang="en-US" altLang="ko-KR" dirty="0"/>
          </a:p>
          <a:p>
            <a:r>
              <a:rPr lang="en-US" altLang="ko-KR" dirty="0"/>
              <a:t>Feature2D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함수는 자식 클래스에서도 이용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2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detect()</a:t>
            </a:r>
          </a:p>
          <a:p>
            <a:pPr lvl="2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compute()</a:t>
            </a:r>
          </a:p>
          <a:p>
            <a:pPr lvl="2"/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detectAndCompute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()</a:t>
            </a:r>
          </a:p>
          <a:p>
            <a:pPr algn="l"/>
            <a:endParaRPr lang="en-US" altLang="ko-KR" b="1" i="0" dirty="0">
              <a:effectLst/>
              <a:latin typeface="Noto Sans KR"/>
            </a:endParaRPr>
          </a:p>
          <a:p>
            <a:pPr algn="l"/>
            <a:endParaRPr lang="en-US" altLang="ko-KR" b="1" dirty="0">
              <a:latin typeface="Noto Sans KR"/>
            </a:endParaRPr>
          </a:p>
          <a:p>
            <a:pPr algn="l"/>
            <a:endParaRPr lang="ko-KR" altLang="en-US" b="0" i="0" dirty="0">
              <a:effectLst/>
              <a:latin typeface="Noto Sans KR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8ADAC2-D830-C3DE-80EE-BFF77D81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077544" cy="245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2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A709-971F-CD93-E743-5810341D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14.2.1 </a:t>
            </a:r>
            <a:r>
              <a:rPr lang="ko-KR" altLang="en-US" dirty="0"/>
              <a:t>크기 불변 </a:t>
            </a:r>
            <a:r>
              <a:rPr lang="ko-KR" altLang="en-US" dirty="0" err="1"/>
              <a:t>특징점</a:t>
            </a:r>
            <a:r>
              <a:rPr lang="ko-KR" altLang="en-US" dirty="0"/>
              <a:t> 알고리즘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C7F1BA-82C3-4F0B-7AE0-C1979D1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87615-4341-497A-E772-E52226D6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KeyPoint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클래스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pt: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특징점의 좌표를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Point2f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타입으로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특징점의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x, y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좌표를 저장합니다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size: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특징점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주변의 의미 있는 이웃의 지름을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angle: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특징점의 계산된 방향을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값은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[0,360)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범위의 도로 표시되며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이미지 좌표 시스템에 상대적으로 시계 방향으로 측정됩니다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방향이 적용되지 않는 경우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-1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로 설정됩니다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response: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가장 강한 특징점이 선택된 응답을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값은 나중에 정렬이나 하위 샘플링에 사용될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octave: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특징점이 추출된 옥타브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피라미드 계층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class_id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객체 클래스를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특징점이 속한 객체에 따라 클러스터링이 필요한 경우 사용됩니다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b="1" i="0" dirty="0">
              <a:effectLst/>
              <a:latin typeface="Noto Sans KR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B199C8-810B-6831-0619-53D5282E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16946"/>
            <a:ext cx="6048672" cy="27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9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E813-EDD3-BFB0-0999-9A70C799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14.2.1 </a:t>
            </a:r>
            <a:r>
              <a:rPr lang="ko-KR" altLang="en-US" dirty="0"/>
              <a:t>크기 불변 </a:t>
            </a:r>
            <a:r>
              <a:rPr lang="ko-KR" altLang="en-US" dirty="0" err="1"/>
              <a:t>특징점</a:t>
            </a:r>
            <a:r>
              <a:rPr lang="ko-KR" altLang="en-US" dirty="0"/>
              <a:t> 알고리즘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5B8EB6-21F9-0764-C126-4C8E61CF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BDAE0-C800-4018-9E8D-FC9F2A6B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ORB(Oriented FAST and Rotated BRIEF)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알고리즘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속도가 가장 빠름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성능이 조금 떨어짐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en-US" altLang="ko-KR" dirty="0">
                <a:solidFill>
                  <a:srgbClr val="555555"/>
                </a:solidFill>
                <a:latin typeface="Noto Sans KR"/>
              </a:rPr>
              <a:t>BRIEF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디스크립터를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생성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오리엔테이션 할당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디스크립터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매칭 순서로 진행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AKAZE(Accelerated-KAZE)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알고리즘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FAST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코너 적용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방향 성분 표현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회전 및 스케일 변환에 강인한 특징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빠름 계산 및 적은 메모리 요구량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dirty="0"/>
              <a:t>SIFT(Scale-Invariant Feature Transform)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스케일 공간 생성</a:t>
            </a:r>
            <a:r>
              <a:rPr lang="en-US" altLang="ko-KR" dirty="0"/>
              <a:t>: 6</a:t>
            </a:r>
            <a:r>
              <a:rPr lang="ko-KR" altLang="en-US" dirty="0"/>
              <a:t>개의 </a:t>
            </a:r>
            <a:r>
              <a:rPr lang="ko-KR" altLang="en-US" dirty="0" err="1"/>
              <a:t>블러링</a:t>
            </a:r>
            <a:r>
              <a:rPr lang="ko-KR" altLang="en-US" dirty="0"/>
              <a:t> 영상과 크기를 줄여서 옥타브를 구성</a:t>
            </a:r>
            <a:endParaRPr lang="en-US" altLang="ko-KR" dirty="0"/>
          </a:p>
          <a:p>
            <a:pPr lvl="1"/>
            <a:r>
              <a:rPr lang="ko-KR" altLang="en-US" dirty="0"/>
              <a:t>키포인트 검출</a:t>
            </a:r>
            <a:r>
              <a:rPr lang="en-US" altLang="ko-KR" dirty="0"/>
              <a:t>, </a:t>
            </a:r>
            <a:r>
              <a:rPr lang="ko-KR" altLang="en-US" dirty="0"/>
              <a:t>로컬 이미지 패치 </a:t>
            </a:r>
            <a:r>
              <a:rPr lang="en-US" altLang="ko-KR" dirty="0"/>
              <a:t>, </a:t>
            </a:r>
            <a:r>
              <a:rPr lang="ko-KR" altLang="en-US" dirty="0"/>
              <a:t>매칭</a:t>
            </a:r>
            <a:r>
              <a:rPr lang="en-US" altLang="ko-KR" dirty="0"/>
              <a:t>, </a:t>
            </a:r>
            <a:r>
              <a:rPr lang="ko-KR" altLang="en-US" dirty="0"/>
              <a:t>키포인트 정제 순서로 진행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Feature2D </a:t>
            </a:r>
            <a:r>
              <a:rPr lang="ko-KR" altLang="en-US" dirty="0"/>
              <a:t>의 수행 과정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FF1249-F1BF-996B-B12D-FBE12970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59367"/>
            <a:ext cx="6746135" cy="22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106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2674</TotalTime>
  <Words>1384</Words>
  <Application>Microsoft Office PowerPoint</Application>
  <PresentationFormat>화면 슬라이드 쇼(4:3)</PresentationFormat>
  <Paragraphs>272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HY견고딕</vt:lpstr>
      <vt:lpstr>Noto Sans KR</vt:lpstr>
      <vt:lpstr>Spoqa Han Sans</vt:lpstr>
      <vt:lpstr>맑은 고딕</vt:lpstr>
      <vt:lpstr>Arial</vt:lpstr>
      <vt:lpstr>Wingdings</vt:lpstr>
      <vt:lpstr>바인드소프트</vt:lpstr>
      <vt:lpstr>Opencv C++</vt:lpstr>
      <vt:lpstr>목차</vt:lpstr>
      <vt:lpstr>14.1.1 해리스 코너 검출 방법</vt:lpstr>
      <vt:lpstr>14.1.2 FAST 코너 검출 방법</vt:lpstr>
      <vt:lpstr>14.1.3 GFTT</vt:lpstr>
      <vt:lpstr>14.1.3 GFTT</vt:lpstr>
      <vt:lpstr>14.2.1 크기 불변 특징점 알고리즘</vt:lpstr>
      <vt:lpstr>14.2.1 크기 불변 특징점 알고리즘</vt:lpstr>
      <vt:lpstr>14.2.1 크기 불변 특징점 알고리즘</vt:lpstr>
      <vt:lpstr>14.2.2 OpenCV 특징점 검출과 기술</vt:lpstr>
      <vt:lpstr>14.2.2 OpenCV 특징점 검출과 기술</vt:lpstr>
      <vt:lpstr>14.2.2 OpenCV 특징점 검출과 기술</vt:lpstr>
      <vt:lpstr>14.2.2 OpenCV 특징점 검출과 기술</vt:lpstr>
      <vt:lpstr>14.2.2 OpenCV 특징점 검출과 기술</vt:lpstr>
      <vt:lpstr>14.3.1 OpenCV 특징점 매칭</vt:lpstr>
      <vt:lpstr>14.3.1 OpenCV 특징점 매칭</vt:lpstr>
      <vt:lpstr>14.3.1 OpenCV 특징점 매칭</vt:lpstr>
      <vt:lpstr>14.3.1 OpenCV 특징점 매칭</vt:lpstr>
      <vt:lpstr>14.3.1 OpenCV 특징점 매칭</vt:lpstr>
      <vt:lpstr>14.3.2 호모그래피와 영상 매칭</vt:lpstr>
      <vt:lpstr>14.3.2 호모그래피와 영상 매칭</vt:lpstr>
      <vt:lpstr>14.3.2 호모그래피와 영상 매칭</vt:lpstr>
      <vt:lpstr>14.3.2 호모그래피와 영상 매칭</vt:lpstr>
      <vt:lpstr>14.4 영상 이어 붙이기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288</cp:revision>
  <cp:lastPrinted>2023-12-19T08:50:45Z</cp:lastPrinted>
  <dcterms:created xsi:type="dcterms:W3CDTF">2017-02-21T08:17:22Z</dcterms:created>
  <dcterms:modified xsi:type="dcterms:W3CDTF">2024-04-12T02:56:26Z</dcterms:modified>
</cp:coreProperties>
</file>