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 bwMode="white">
          <a:xfrm>
            <a:off x="0" y="8308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0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Chapter15. </a:t>
            </a:r>
            <a:r>
              <a:rPr lang="ko-KR" altLang="en-US" b="1" dirty="0" err="1"/>
              <a:t>머신러닝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C165D-113F-A93A-8B7E-91CEAF7F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15.2.3 </a:t>
            </a:r>
            <a:r>
              <a:rPr lang="en-US" altLang="ko-KR" dirty="0" err="1"/>
              <a:t>kNN</a:t>
            </a:r>
            <a:r>
              <a:rPr lang="ko-KR" altLang="en-US" dirty="0"/>
              <a:t>을 이용한 필기체 숫자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44B59A-59FB-F207-E91C-026BA235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10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B58CB13-4178-850D-9028-0DC8517B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403" y="928688"/>
            <a:ext cx="7027193" cy="5500687"/>
          </a:xfrm>
        </p:spPr>
      </p:pic>
    </p:spTree>
    <p:extLst>
      <p:ext uri="{BB962C8B-B14F-4D97-AF65-F5344CB8AC3E}">
        <p14:creationId xmlns:p14="http://schemas.microsoft.com/office/powerpoint/2010/main" val="149968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C165D-113F-A93A-8B7E-91CEAF7F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15.2.3 </a:t>
            </a:r>
            <a:r>
              <a:rPr lang="en-US" altLang="ko-KR" dirty="0" err="1"/>
              <a:t>kNN</a:t>
            </a:r>
            <a:r>
              <a:rPr lang="ko-KR" altLang="en-US" dirty="0"/>
              <a:t>을 이용한 필기체 숫자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44B59A-59FB-F207-E91C-026BA235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933FCEF-2939-AD52-8021-B1CEC4F93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760" y="928688"/>
            <a:ext cx="5944479" cy="5500687"/>
          </a:xfrm>
        </p:spPr>
      </p:pic>
    </p:spTree>
    <p:extLst>
      <p:ext uri="{BB962C8B-B14F-4D97-AF65-F5344CB8AC3E}">
        <p14:creationId xmlns:p14="http://schemas.microsoft.com/office/powerpoint/2010/main" val="358490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C165D-113F-A93A-8B7E-91CEAF7F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15.2.3 </a:t>
            </a:r>
            <a:r>
              <a:rPr lang="en-US" altLang="ko-KR" dirty="0" err="1"/>
              <a:t>kNN</a:t>
            </a:r>
            <a:r>
              <a:rPr lang="ko-KR" altLang="en-US" dirty="0"/>
              <a:t>을 이용한 필기체 숫자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44B59A-59FB-F207-E91C-026BA235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3EB1B3F-9893-66EB-9015-F92EA747F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75" y="928688"/>
            <a:ext cx="7780250" cy="5500687"/>
          </a:xfrm>
        </p:spPr>
      </p:pic>
    </p:spTree>
    <p:extLst>
      <p:ext uri="{BB962C8B-B14F-4D97-AF65-F5344CB8AC3E}">
        <p14:creationId xmlns:p14="http://schemas.microsoft.com/office/powerpoint/2010/main" val="101507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069A1-86B7-790C-2495-E694D5B2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15.3.1 </a:t>
            </a:r>
            <a:r>
              <a:rPr lang="ko-KR" altLang="en-US" dirty="0"/>
              <a:t>서포트 벡터 머신 알고리즘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365067-0C29-F52E-04CA-ECE4A3E9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BC3DF-E559-63B8-F786-B34C682A6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Noto Sans KR"/>
              </a:rPr>
              <a:t>서포트 벡터 머신</a:t>
            </a:r>
            <a:r>
              <a:rPr lang="en-US" altLang="ko-KR" b="1" i="0" dirty="0">
                <a:effectLst/>
                <a:latin typeface="Noto Sans KR"/>
              </a:rPr>
              <a:t>(SVM, Support </a:t>
            </a:r>
            <a:r>
              <a:rPr lang="en-US" altLang="ko-KR" b="1" i="0" dirty="0" err="1">
                <a:effectLst/>
                <a:latin typeface="Noto Sans KR"/>
              </a:rPr>
              <a:t>Vectir</a:t>
            </a:r>
            <a:r>
              <a:rPr lang="en-US" altLang="ko-KR" b="1" i="0" dirty="0">
                <a:effectLst/>
                <a:latin typeface="Noto Sans KR"/>
              </a:rPr>
              <a:t> Machine) </a:t>
            </a:r>
            <a:r>
              <a:rPr lang="ko-KR" altLang="en-US" b="1" i="0" dirty="0">
                <a:effectLst/>
                <a:latin typeface="Noto Sans KR"/>
              </a:rPr>
              <a:t>알고리즘</a:t>
            </a:r>
            <a:endParaRPr lang="ko-KR" altLang="en-US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두 개의 그룹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데이터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분리하는 방법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데이터들과 거리가 가장 먼 </a:t>
            </a:r>
            <a:r>
              <a:rPr lang="ko-KR" altLang="en-US" b="1" i="0" dirty="0" err="1">
                <a:solidFill>
                  <a:srgbClr val="006DD7"/>
                </a:solidFill>
                <a:effectLst/>
                <a:latin typeface="Noto Sans KR"/>
              </a:rPr>
              <a:t>초평면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 KR"/>
              </a:rPr>
              <a:t>(hyperplane)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을 선택하여 분리하는 방법</a:t>
            </a:r>
            <a:endParaRPr lang="en-US" altLang="ko-KR" b="1" i="0" dirty="0">
              <a:solidFill>
                <a:srgbClr val="006DD7"/>
              </a:solidFill>
              <a:effectLst/>
              <a:latin typeface="Noto Sans KR"/>
            </a:endParaRPr>
          </a:p>
          <a:p>
            <a:pPr lvl="1"/>
            <a:r>
              <a:rPr lang="ko-KR" altLang="en-US" dirty="0">
                <a:latin typeface="Noto Sans KR"/>
              </a:rPr>
              <a:t>변동과 노이즈에 대응하기 위해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margin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을 이용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lvl="1"/>
            <a:endParaRPr lang="en-US" altLang="ko-KR" dirty="0">
              <a:solidFill>
                <a:srgbClr val="555555"/>
              </a:solidFill>
              <a:latin typeface="Noto Sans KR"/>
            </a:endParaRPr>
          </a:p>
          <a:p>
            <a:pPr algn="l"/>
            <a:r>
              <a:rPr lang="ko-KR" altLang="en-US" b="1" i="0" dirty="0">
                <a:effectLst/>
                <a:latin typeface="Noto Sans KR"/>
              </a:rPr>
              <a:t>비선형 데이터 분리하기</a:t>
            </a:r>
            <a:endParaRPr lang="en-US" altLang="ko-KR" b="1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effectLst/>
                <a:latin typeface="Noto Sans KR"/>
              </a:rPr>
              <a:t>비선형 데이터의 차원을 확장하면 </a:t>
            </a:r>
            <a:br>
              <a:rPr lang="en-US" altLang="ko-KR" b="0" i="0" dirty="0">
                <a:effectLst/>
                <a:latin typeface="Noto Sans KR"/>
              </a:rPr>
            </a:br>
            <a:r>
              <a:rPr lang="ko-KR" altLang="en-US" b="0" i="0" dirty="0">
                <a:effectLst/>
                <a:latin typeface="Noto Sans KR"/>
              </a:rPr>
              <a:t>선형으로 분리할 수 있음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endParaRPr lang="en-US" altLang="ko-KR" dirty="0">
              <a:latin typeface="Noto Sans KR"/>
            </a:endParaRPr>
          </a:p>
          <a:p>
            <a:pPr lvl="1"/>
            <a:endParaRPr lang="en-US" altLang="ko-KR" b="0" i="0" dirty="0">
              <a:effectLst/>
              <a:latin typeface="Noto Sans KR"/>
            </a:endParaRPr>
          </a:p>
          <a:p>
            <a:r>
              <a:rPr lang="ko-KR" altLang="en-US" b="1" i="0" dirty="0">
                <a:effectLst/>
                <a:latin typeface="Noto Sans KR"/>
              </a:rPr>
              <a:t>커널 트릭 </a:t>
            </a:r>
            <a:r>
              <a:rPr lang="en-US" altLang="ko-KR" b="1" i="0" dirty="0">
                <a:effectLst/>
                <a:latin typeface="Noto Sans KR"/>
              </a:rPr>
              <a:t>- kernel trick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SVM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초평면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 계산에서 사용되는 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벡터 내적 연산을 대체하는 </a:t>
            </a:r>
            <a:br>
              <a:rPr lang="en-US" altLang="ko-KR" b="1" i="0" dirty="0">
                <a:solidFill>
                  <a:srgbClr val="006DD7"/>
                </a:solidFill>
                <a:effectLst/>
                <a:latin typeface="Noto Sans KR"/>
              </a:rPr>
            </a:br>
            <a:r>
              <a:rPr lang="ko-KR" altLang="en-US" b="1" i="0" dirty="0">
                <a:solidFill>
                  <a:srgbClr val="006DD7"/>
                </a:solidFill>
                <a:effectLst/>
                <a:latin typeface="Noto Sans KR"/>
              </a:rPr>
              <a:t>비선형 커널 함수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(kernel function)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를 </a:t>
            </a:r>
            <a:b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</a:b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정의하여 사용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ko-KR" altLang="en-US" b="0" i="0" dirty="0">
              <a:effectLst/>
              <a:latin typeface="Noto Sans KR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CA8C12-9211-BDCF-8429-F4E1C6089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30289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2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0DEB4-7661-9B78-BCED-02666889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15.3.2 SVM </a:t>
            </a:r>
            <a:r>
              <a:rPr lang="ko-KR" altLang="en-US" dirty="0"/>
              <a:t>클래스 사용하기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1474A0-E911-8CC8-E6CE-D6E8E382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63A33-F7E0-8794-FDEB-523C3820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create() : </a:t>
            </a:r>
            <a:r>
              <a:rPr lang="en-US" altLang="ko-KR" dirty="0" err="1"/>
              <a:t>svm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setType</a:t>
            </a:r>
            <a:r>
              <a:rPr lang="en-US" altLang="ko-KR" dirty="0"/>
              <a:t>() : </a:t>
            </a:r>
            <a:r>
              <a:rPr lang="ko-KR" altLang="en-US" dirty="0"/>
              <a:t>타입 결정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setKernel</a:t>
            </a:r>
            <a:r>
              <a:rPr lang="en-US" altLang="ko-KR" dirty="0"/>
              <a:t>() :  </a:t>
            </a:r>
            <a:r>
              <a:rPr lang="ko-KR" altLang="en-US" dirty="0"/>
              <a:t>커널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trainAuto</a:t>
            </a:r>
            <a:r>
              <a:rPr lang="en-US" altLang="ko-KR" dirty="0"/>
              <a:t>() : </a:t>
            </a:r>
            <a:r>
              <a:rPr lang="ko-KR" altLang="en-US" dirty="0"/>
              <a:t>파라미터 자동 결정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훈련 데이터를 만들고 교차 검증을 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DD1822-848B-3D54-4A6C-740F4FFB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30" y="1268760"/>
            <a:ext cx="3410562" cy="3600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3BFBE1-63F6-33D6-C595-973733DF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8" y="2204864"/>
            <a:ext cx="3583254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995DC4-F97F-4F95-3CA5-7F31FF826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60" y="3057783"/>
            <a:ext cx="3669002" cy="3712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C1EB4F-E05B-BD02-DDE7-AA33A8986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096" y="3921880"/>
            <a:ext cx="520909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0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EC87-3C83-3DC1-7FBD-34D184B7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15.3.2 SVM </a:t>
            </a:r>
            <a:r>
              <a:rPr lang="ko-KR" altLang="en-US" dirty="0"/>
              <a:t>클래스 사용하기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56B31C-8AAB-B53A-64E6-15E5C5D8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A5184-7C75-3F90-18C1-0D866AEA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6322"/>
            <a:ext cx="8229600" cy="5500726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점 분류 </a:t>
            </a:r>
            <a:r>
              <a:rPr lang="ko-KR" altLang="en-US" dirty="0" err="1"/>
              <a:t>에제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494C4-9765-0076-0591-BD130255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76194"/>
            <a:ext cx="6480720" cy="52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F6126-CD72-2E44-71ED-0E885DF7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15.3.3 HOG &amp; SVM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E19366-9914-3667-F9E8-76682535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BCFCE14-6B5D-918F-31FE-EE7393946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014" y="928688"/>
            <a:ext cx="4937972" cy="5500687"/>
          </a:xfrm>
        </p:spPr>
      </p:pic>
    </p:spTree>
    <p:extLst>
      <p:ext uri="{BB962C8B-B14F-4D97-AF65-F5344CB8AC3E}">
        <p14:creationId xmlns:p14="http://schemas.microsoft.com/office/powerpoint/2010/main" val="29593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15.1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en-US" altLang="ko-KR" dirty="0"/>
              <a:t>OpenCV</a:t>
            </a:r>
          </a:p>
          <a:p>
            <a:r>
              <a:rPr lang="en-US" altLang="ko-KR" dirty="0"/>
              <a:t>15.2 k </a:t>
            </a:r>
            <a:r>
              <a:rPr lang="ko-KR" altLang="en-US" dirty="0"/>
              <a:t>최근접 이웃</a:t>
            </a:r>
            <a:endParaRPr lang="en-US" altLang="ko-KR" dirty="0"/>
          </a:p>
          <a:p>
            <a:r>
              <a:rPr lang="en-US" altLang="ko-KR" dirty="0"/>
              <a:t>15.3 </a:t>
            </a:r>
            <a:r>
              <a:rPr lang="ko-KR" altLang="en-US" dirty="0"/>
              <a:t>서포트 벡터 머신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2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30631-0807-2ACE-8396-7A2C159E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15.1.1 </a:t>
            </a:r>
            <a:r>
              <a:rPr lang="ko-KR" altLang="en-US" dirty="0" err="1"/>
              <a:t>머신러닝</a:t>
            </a:r>
            <a:r>
              <a:rPr lang="ko-KR" altLang="en-US" dirty="0"/>
              <a:t> 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380737-9EDB-06ED-E848-C1E146D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CCC52-1FEF-3C47-3167-7660E6D1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en-US" altLang="ko-KR" dirty="0"/>
          </a:p>
          <a:p>
            <a:pPr lvl="1"/>
            <a:r>
              <a:rPr lang="ko-KR" altLang="en-US" dirty="0"/>
              <a:t>주어진 데이터를 분석하여 규칙성</a:t>
            </a:r>
            <a:r>
              <a:rPr lang="en-US" altLang="ko-KR" dirty="0"/>
              <a:t>, </a:t>
            </a:r>
            <a:r>
              <a:rPr lang="ko-KR" altLang="en-US" dirty="0"/>
              <a:t>패턴 등을 찾고 추출하는 과정</a:t>
            </a:r>
            <a:endParaRPr lang="en-US" altLang="ko-KR" dirty="0"/>
          </a:p>
          <a:p>
            <a:pPr lvl="1"/>
            <a:r>
              <a:rPr lang="ko-KR" altLang="en-US" dirty="0"/>
              <a:t>지도 학습과 비지도 학습으로 나뉨</a:t>
            </a:r>
            <a:endParaRPr lang="en-US" altLang="ko-KR" dirty="0"/>
          </a:p>
          <a:p>
            <a:pPr lvl="1"/>
            <a:r>
              <a:rPr lang="ko-KR" altLang="en-US" dirty="0"/>
              <a:t>지도 학습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분류에 사용</a:t>
            </a:r>
            <a:endParaRPr lang="en-US" altLang="ko-KR" dirty="0"/>
          </a:p>
          <a:p>
            <a:pPr lvl="1"/>
            <a:r>
              <a:rPr lang="ko-KR" altLang="en-US" dirty="0"/>
              <a:t>비지도 학습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군집화에 사용</a:t>
            </a:r>
            <a:endParaRPr lang="en-US" altLang="ko-KR" dirty="0"/>
          </a:p>
          <a:p>
            <a:r>
              <a:rPr lang="ko-KR" altLang="en-US" dirty="0"/>
              <a:t>파라미터에 따라서 성능이 달라짐</a:t>
            </a:r>
            <a:endParaRPr lang="en-US" altLang="ko-KR" dirty="0"/>
          </a:p>
          <a:p>
            <a:pPr lvl="1"/>
            <a:r>
              <a:rPr lang="ko-KR" altLang="en-US" dirty="0"/>
              <a:t>부분 집합으로 분할 학습과 검증을 반복하여 파라미터를 찾음</a:t>
            </a:r>
            <a:endParaRPr lang="en-US" altLang="ko-KR" dirty="0"/>
          </a:p>
          <a:p>
            <a:pPr lvl="1"/>
            <a:r>
              <a:rPr lang="en-US" altLang="ko-KR" dirty="0"/>
              <a:t>k-fold cross-validation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6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A8B39-C7D9-B963-30A3-2486C30B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15.1.2 OpenCV </a:t>
            </a:r>
            <a:r>
              <a:rPr lang="ko-KR" altLang="en-US" dirty="0"/>
              <a:t>머신 러닝 클래스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CA28B9-AFCA-798D-2D6B-F6F4CF2A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4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55C33-B212-329D-D808-8E7E0E5B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StatModel</a:t>
            </a:r>
            <a:r>
              <a:rPr lang="en-US" altLang="ko-KR" dirty="0"/>
              <a:t> </a:t>
            </a:r>
            <a:r>
              <a:rPr lang="ko-KR" altLang="en-US" dirty="0"/>
              <a:t>클래스를 부모로 가지는 머신 러닝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train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predict </a:t>
            </a:r>
            <a:r>
              <a:rPr lang="ko-KR" altLang="en-US" dirty="0"/>
              <a:t>메소드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94FBBD-9838-469E-2C65-960414DE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5760640" cy="3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97144E-DA43-C7A4-1CBF-102631B42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57256"/>
            <a:ext cx="6912768" cy="359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BA2BA7-7D5B-7533-8230-F5E321D64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4812"/>
            <a:ext cx="9144000" cy="3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0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3DDC5-09E1-ED02-509E-E24C15C9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15.1.2 OpenCV </a:t>
            </a:r>
            <a:r>
              <a:rPr lang="ko-KR" altLang="en-US" dirty="0"/>
              <a:t>머신 러닝 클래스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B0153B-AFF0-10DF-2B82-DE38900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A4568EA-A8C5-1B21-ED19-FB83A05BA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144612"/>
              </p:ext>
            </p:extLst>
          </p:nvPr>
        </p:nvGraphicFramePr>
        <p:xfrm>
          <a:off x="458727" y="678098"/>
          <a:ext cx="8229600" cy="5603908"/>
        </p:xfrm>
        <a:graphic>
          <a:graphicData uri="http://schemas.openxmlformats.org/drawingml/2006/table">
            <a:tbl>
              <a:tblPr/>
              <a:tblGrid>
                <a:gridCol w="1990275">
                  <a:extLst>
                    <a:ext uri="{9D8B030D-6E8A-4147-A177-3AD203B41FA5}">
                      <a16:colId xmlns:a16="http://schemas.microsoft.com/office/drawing/2014/main" val="1529638305"/>
                    </a:ext>
                  </a:extLst>
                </a:gridCol>
                <a:gridCol w="6239325">
                  <a:extLst>
                    <a:ext uri="{9D8B030D-6E8A-4147-A177-3AD203B41FA5}">
                      <a16:colId xmlns:a16="http://schemas.microsoft.com/office/drawing/2014/main" val="2640763570"/>
                    </a:ext>
                  </a:extLst>
                </a:gridCol>
              </a:tblGrid>
              <a:tr h="1648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클래스 이름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</a:rPr>
                        <a:t>설명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55835"/>
                  </a:ext>
                </a:extLst>
              </a:tr>
              <a:tr h="59032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ANN_MLP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인공 신경망</a:t>
                      </a:r>
                      <a:r>
                        <a:rPr lang="en-US" altLang="ko-KR" sz="1100" dirty="0">
                          <a:effectLst/>
                        </a:rPr>
                        <a:t>(artificial neural network) </a:t>
                      </a:r>
                      <a:r>
                        <a:rPr lang="ko-KR" altLang="en-US" sz="1100" dirty="0">
                          <a:effectLst/>
                        </a:rPr>
                        <a:t>다층 </a:t>
                      </a:r>
                      <a:r>
                        <a:rPr lang="ko-KR" altLang="en-US" sz="1100" dirty="0" err="1">
                          <a:effectLst/>
                        </a:rPr>
                        <a:t>퍼셉트론</a:t>
                      </a:r>
                      <a:r>
                        <a:rPr lang="en-US" altLang="ko-KR" sz="1100" dirty="0">
                          <a:effectLst/>
                        </a:rPr>
                        <a:t>(multi-layer perceptron) </a:t>
                      </a:r>
                      <a:r>
                        <a:rPr lang="ko-KR" altLang="en-US" sz="1100" dirty="0">
                          <a:effectLst/>
                        </a:rPr>
                        <a:t>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ko-KR" altLang="en-US" sz="1100" dirty="0">
                          <a:effectLst/>
                        </a:rPr>
                        <a:t>여러 개의 은닉층을 포함한 신경망을 학습시킬 수 있고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입력 데이터에 대한 결과를 예측할 수 있습니다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38779"/>
                  </a:ext>
                </a:extLst>
              </a:tr>
              <a:tr h="59032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DTrees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이진 의사 결정 트리</a:t>
                      </a:r>
                      <a:r>
                        <a:rPr lang="en-US" altLang="ko-KR" sz="1100" dirty="0">
                          <a:effectLst/>
                        </a:rPr>
                        <a:t>(decision trees)</a:t>
                      </a:r>
                      <a:r>
                        <a:rPr lang="ko-KR" altLang="en-US" sz="1100" dirty="0">
                          <a:effectLst/>
                        </a:rPr>
                        <a:t>알고리즘입니다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 err="1">
                          <a:effectLst/>
                        </a:rPr>
                        <a:t>DTrees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클래스는 </a:t>
                      </a:r>
                      <a:r>
                        <a:rPr lang="ko-KR" altLang="en-US" sz="1100" dirty="0" err="1">
                          <a:effectLst/>
                        </a:rPr>
                        <a:t>부스팅</a:t>
                      </a:r>
                      <a:r>
                        <a:rPr lang="ko-KR" altLang="en-US" sz="1100" dirty="0">
                          <a:effectLst/>
                        </a:rPr>
                        <a:t> 알고리즘은 구현한 </a:t>
                      </a:r>
                      <a:r>
                        <a:rPr lang="en-US" altLang="ko-KR" sz="1100" dirty="0">
                          <a:effectLst/>
                        </a:rPr>
                        <a:t>ml::Boost </a:t>
                      </a:r>
                      <a:r>
                        <a:rPr lang="ko-KR" altLang="en-US" sz="1100" dirty="0">
                          <a:effectLst/>
                        </a:rPr>
                        <a:t>클래스와 랜덤 트리</a:t>
                      </a:r>
                      <a:r>
                        <a:rPr lang="en-US" altLang="ko-KR" sz="1100" dirty="0">
                          <a:effectLst/>
                        </a:rPr>
                        <a:t>(random tree) </a:t>
                      </a:r>
                      <a:r>
                        <a:rPr lang="ko-KR" altLang="en-US" sz="1100" dirty="0">
                          <a:effectLst/>
                        </a:rPr>
                        <a:t>알고리즘을 구현한 </a:t>
                      </a:r>
                      <a:r>
                        <a:rPr lang="en-US" altLang="ko-KR" sz="1100" dirty="0">
                          <a:effectLst/>
                        </a:rPr>
                        <a:t>ml::</a:t>
                      </a:r>
                      <a:r>
                        <a:rPr lang="en-US" altLang="ko-KR" sz="1100" dirty="0" err="1">
                          <a:effectLst/>
                        </a:rPr>
                        <a:t>RTree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클래스의 부모 클래스 역할을 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977879"/>
                  </a:ext>
                </a:extLst>
              </a:tr>
              <a:tr h="4484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Boost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부스팅</a:t>
                      </a:r>
                      <a:r>
                        <a:rPr lang="en-US" altLang="ko-KR" sz="1100">
                          <a:effectLst/>
                        </a:rPr>
                        <a:t>(boostring) </a:t>
                      </a:r>
                      <a:r>
                        <a:rPr lang="ko-KR" altLang="en-US" sz="1100">
                          <a:effectLst/>
                        </a:rPr>
                        <a:t>알고리즘입니다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다수의 약한 불류기</a:t>
                      </a:r>
                      <a:r>
                        <a:rPr lang="en-US" altLang="ko-KR" sz="1100">
                          <a:effectLst/>
                        </a:rPr>
                        <a:t>(weak classifier)</a:t>
                      </a:r>
                      <a:r>
                        <a:rPr lang="ko-KR" altLang="en-US" sz="1100">
                          <a:effectLst/>
                        </a:rPr>
                        <a:t>에 적절한 가중치를 부여하여 성능이 좋은 분류기를 만드는 방법입니다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155744"/>
                  </a:ext>
                </a:extLst>
              </a:tr>
              <a:tr h="51940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RTrees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랜덤 트리</a:t>
                      </a:r>
                      <a:r>
                        <a:rPr lang="en-US" altLang="ko-KR" sz="1100" dirty="0">
                          <a:effectLst/>
                        </a:rPr>
                        <a:t>(random tree) </a:t>
                      </a:r>
                      <a:r>
                        <a:rPr lang="ko-KR" altLang="en-US" sz="1100" dirty="0">
                          <a:effectLst/>
                        </a:rPr>
                        <a:t>또는 랜덤 포레스트</a:t>
                      </a:r>
                      <a:r>
                        <a:rPr lang="en-US" altLang="ko-KR" sz="1100" dirty="0">
                          <a:effectLst/>
                        </a:rPr>
                        <a:t>(random forest) </a:t>
                      </a:r>
                      <a:r>
                        <a:rPr lang="ko-KR" altLang="en-US" sz="1100" dirty="0">
                          <a:effectLst/>
                        </a:rPr>
                        <a:t>알고리즘입니다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ko-KR" altLang="en-US" sz="1100" dirty="0">
                          <a:effectLst/>
                        </a:rPr>
                        <a:t>입력 특징 벡터를 다수의 트리로 예측하고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그 결과를 취합하여 분류 또는 회귀를 수행합니다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232924"/>
                  </a:ext>
                </a:extLst>
              </a:tr>
              <a:tr h="37756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EM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>
                          <a:effectLst/>
                        </a:rPr>
                        <a:t>기댓값 최대화</a:t>
                      </a:r>
                      <a:r>
                        <a:rPr lang="en-US" altLang="ko-KR" sz="1100">
                          <a:effectLst/>
                        </a:rPr>
                        <a:t>(Expectation Maximizaion)</a:t>
                      </a:r>
                      <a:r>
                        <a:rPr lang="ko-KR" altLang="en-US" sz="1100">
                          <a:effectLst/>
                        </a:rPr>
                        <a:t>를 의미합니다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  <a:br>
                        <a:rPr lang="en-US" altLang="ko-KR" sz="1100">
                          <a:effectLst/>
                        </a:rPr>
                      </a:br>
                      <a:r>
                        <a:rPr lang="ko-KR" altLang="en-US" sz="1100">
                          <a:effectLst/>
                        </a:rPr>
                        <a:t>가우시안 혼합 모델</a:t>
                      </a:r>
                      <a:r>
                        <a:rPr lang="en-US" altLang="ko-KR" sz="1100">
                          <a:effectLst/>
                        </a:rPr>
                        <a:t>(Gaussian mixture model)</a:t>
                      </a:r>
                      <a:r>
                        <a:rPr lang="ko-KR" altLang="en-US" sz="1100">
                          <a:effectLst/>
                        </a:rPr>
                        <a:t>을 이용한 군집화 알고리즘입니다</a:t>
                      </a:r>
                      <a:r>
                        <a:rPr lang="en-US" altLang="ko-KR" sz="110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17058"/>
                  </a:ext>
                </a:extLst>
              </a:tr>
              <a:tr h="590321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KNearest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dirty="0">
                          <a:effectLst/>
                        </a:rPr>
                        <a:t>k </a:t>
                      </a:r>
                      <a:r>
                        <a:rPr lang="ko-KR" altLang="en-US" sz="1100" dirty="0">
                          <a:effectLst/>
                        </a:rPr>
                        <a:t>최근접 이웃</a:t>
                      </a:r>
                      <a:r>
                        <a:rPr lang="en-US" altLang="ko-KR" sz="1100" dirty="0">
                          <a:effectLst/>
                        </a:rPr>
                        <a:t>(K-Nearest Neighbors) </a:t>
                      </a:r>
                      <a:r>
                        <a:rPr lang="ko-KR" altLang="en-US" sz="1100" dirty="0">
                          <a:effectLst/>
                        </a:rPr>
                        <a:t>알고리즘입니다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en-US" altLang="ko-KR" sz="1100" dirty="0">
                          <a:effectLst/>
                        </a:rPr>
                        <a:t>K </a:t>
                      </a:r>
                      <a:r>
                        <a:rPr lang="ko-KR" altLang="en-US" sz="1100" dirty="0">
                          <a:effectLst/>
                        </a:rPr>
                        <a:t>최근접 이웃 알고리즘은 샘플 데이터와 인접한 </a:t>
                      </a:r>
                      <a:r>
                        <a:rPr lang="en-US" altLang="ko-KR" sz="1100" dirty="0">
                          <a:effectLst/>
                        </a:rPr>
                        <a:t>k</a:t>
                      </a:r>
                      <a:r>
                        <a:rPr lang="ko-KR" altLang="en-US" sz="1100" dirty="0">
                          <a:effectLst/>
                        </a:rPr>
                        <a:t>개의 학습 데이터를 찾고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이 중 가장 많은 개수에 해당하는 클래스를 샘플 데이터 클래스로 지정합니다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397227"/>
                  </a:ext>
                </a:extLst>
              </a:tr>
              <a:tr h="23573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LogisticRegression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로지스틱 회귀</a:t>
                      </a:r>
                      <a:r>
                        <a:rPr lang="en-US" altLang="ko-KR" sz="1100" dirty="0">
                          <a:effectLst/>
                        </a:rPr>
                        <a:t>(logistic regression). </a:t>
                      </a:r>
                      <a:r>
                        <a:rPr lang="ko-KR" altLang="en-US" sz="1100" dirty="0">
                          <a:effectLst/>
                        </a:rPr>
                        <a:t>이진 분류 알고리즘의 일종입니다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478763"/>
                  </a:ext>
                </a:extLst>
              </a:tr>
              <a:tr h="80307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NormalBayesClassifier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정규 </a:t>
                      </a:r>
                      <a:r>
                        <a:rPr lang="ko-KR" altLang="en-US" sz="1100" dirty="0" err="1">
                          <a:effectLst/>
                        </a:rPr>
                        <a:t>베이즈</a:t>
                      </a:r>
                      <a:r>
                        <a:rPr lang="ko-KR" altLang="en-US" sz="1100" dirty="0">
                          <a:effectLst/>
                        </a:rPr>
                        <a:t> 분류기 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ko-KR" altLang="en-US" sz="1100" dirty="0">
                          <a:effectLst/>
                        </a:rPr>
                        <a:t>정규 </a:t>
                      </a:r>
                      <a:r>
                        <a:rPr lang="ko-KR" altLang="en-US" sz="1100" dirty="0" err="1">
                          <a:effectLst/>
                        </a:rPr>
                        <a:t>베이즈</a:t>
                      </a:r>
                      <a:r>
                        <a:rPr lang="ko-KR" altLang="en-US" sz="1100" dirty="0">
                          <a:effectLst/>
                        </a:rPr>
                        <a:t> 분류기는 각 클래스의 특징 벡터가 정규 분포를 따른다고 가정합니다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따라서 전체 데이터 분포는 </a:t>
                      </a:r>
                      <a:r>
                        <a:rPr lang="ko-KR" altLang="en-US" sz="1100" dirty="0" err="1">
                          <a:effectLst/>
                        </a:rPr>
                        <a:t>가우시안</a:t>
                      </a:r>
                      <a:r>
                        <a:rPr lang="ko-KR" altLang="en-US" sz="1100" dirty="0">
                          <a:effectLst/>
                        </a:rPr>
                        <a:t> 혼합 모델로 표현 가능합니다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정규 </a:t>
                      </a:r>
                      <a:r>
                        <a:rPr lang="ko-KR" altLang="en-US" sz="1100" dirty="0" err="1">
                          <a:effectLst/>
                        </a:rPr>
                        <a:t>베이즈</a:t>
                      </a:r>
                      <a:r>
                        <a:rPr lang="ko-KR" altLang="en-US" sz="1100" dirty="0">
                          <a:effectLst/>
                        </a:rPr>
                        <a:t> 분류기는 학습 데이터로부터 각 클래스의 평균 벡터와 공분산 행렬을 계산하고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이를 예측에 사용합니다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8686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SVM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서포트 벡터 머신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altLang="ko-KR" sz="1100" dirty="0" err="1">
                          <a:effectLst/>
                        </a:rPr>
                        <a:t>sipport</a:t>
                      </a:r>
                      <a:r>
                        <a:rPr lang="en-US" altLang="ko-KR" sz="1100" dirty="0">
                          <a:effectLst/>
                        </a:rPr>
                        <a:t> vector machine) </a:t>
                      </a:r>
                      <a:r>
                        <a:rPr lang="ko-KR" altLang="en-US" sz="1100" dirty="0">
                          <a:effectLst/>
                        </a:rPr>
                        <a:t>알고리즘 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br>
                        <a:rPr lang="en-US" altLang="ko-KR" sz="1100" dirty="0">
                          <a:effectLst/>
                        </a:rPr>
                      </a:br>
                      <a:r>
                        <a:rPr lang="ko-KR" altLang="en-US" sz="1100" dirty="0">
                          <a:effectLst/>
                        </a:rPr>
                        <a:t>두 클래스의 데이터를 가장 </a:t>
                      </a:r>
                      <a:r>
                        <a:rPr lang="ko-KR" altLang="en-US" sz="1100" dirty="0" err="1">
                          <a:effectLst/>
                        </a:rPr>
                        <a:t>여유있게</a:t>
                      </a:r>
                      <a:r>
                        <a:rPr lang="ko-KR" altLang="en-US" sz="1100" dirty="0">
                          <a:effectLst/>
                        </a:rPr>
                        <a:t> 분리하는 초평면을 구합니다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커널 기법을 이용하여 비선형 데이터 분류에도 사용할 수 있으며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다중 클래스 분류 및 회귀에도 적용할 수 있습니다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456539"/>
                  </a:ext>
                </a:extLst>
              </a:tr>
              <a:tr h="44848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SVMSDG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>
                          <a:effectLst/>
                        </a:rPr>
                        <a:t>통계적 </a:t>
                      </a:r>
                      <a:r>
                        <a:rPr lang="ko-KR" altLang="en-US" sz="1100" dirty="0" err="1">
                          <a:effectLst/>
                        </a:rPr>
                        <a:t>그래디언트</a:t>
                      </a:r>
                      <a:r>
                        <a:rPr lang="ko-KR" altLang="en-US" sz="1100" dirty="0">
                          <a:effectLst/>
                        </a:rPr>
                        <a:t> 하향</a:t>
                      </a:r>
                      <a:r>
                        <a:rPr lang="en-US" altLang="ko-KR" sz="1100" dirty="0">
                          <a:effectLst/>
                        </a:rPr>
                        <a:t>(stochastic gradient descent) SVM. </a:t>
                      </a:r>
                      <a:r>
                        <a:rPr lang="ko-KR" altLang="en-US" sz="1100" dirty="0">
                          <a:effectLst/>
                        </a:rPr>
                        <a:t>통계적 </a:t>
                      </a:r>
                      <a:r>
                        <a:rPr lang="ko-KR" altLang="en-US" sz="1100" dirty="0" err="1">
                          <a:effectLst/>
                        </a:rPr>
                        <a:t>그래디언트</a:t>
                      </a:r>
                      <a:r>
                        <a:rPr lang="ko-KR" altLang="en-US" sz="1100" dirty="0">
                          <a:effectLst/>
                        </a:rPr>
                        <a:t> 하향 방법을 </a:t>
                      </a:r>
                      <a:r>
                        <a:rPr lang="en-US" altLang="ko-KR" sz="1100" dirty="0">
                          <a:effectLst/>
                        </a:rPr>
                        <a:t>SVM</a:t>
                      </a:r>
                      <a:r>
                        <a:rPr lang="ko-KR" altLang="en-US" sz="1100" dirty="0">
                          <a:effectLst/>
                        </a:rPr>
                        <a:t>에 적용함으로써 대용량 데이터에 대해서도 빠른 학습이 가능합니다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marL="11491" marR="11491" marT="11491" marB="11491" anchor="ctr">
                    <a:lnL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0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2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7199-551E-8662-EB0C-A3EE6ED9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51.2.1 k </a:t>
            </a:r>
            <a:r>
              <a:rPr lang="ko-KR" altLang="en-US" dirty="0"/>
              <a:t>최근접 이웃 알고리즘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90C49E-A5AE-2F21-F8B8-0F1B37CF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42375-E890-49D5-B4EE-155876F8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Noto Sans KR"/>
              </a:rPr>
              <a:t>k </a:t>
            </a:r>
            <a:r>
              <a:rPr lang="ko-KR" altLang="en-US" b="1" i="0" dirty="0">
                <a:effectLst/>
                <a:latin typeface="Noto Sans KR"/>
              </a:rPr>
              <a:t>최근접 이웃 알고리즘 </a:t>
            </a:r>
            <a:r>
              <a:rPr lang="en-US" altLang="ko-KR" b="1" i="0" dirty="0">
                <a:effectLst/>
                <a:latin typeface="Noto Sans KR"/>
              </a:rPr>
              <a:t>- KNN, k-Nearest Neighbor</a:t>
            </a:r>
            <a:endParaRPr lang="en-US" altLang="ko-KR" b="0" i="0" dirty="0"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특징 공간에서 테스트 데이터와 가장 가까이 있는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k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개의 학습 데이터를 찾아 분류 또는 회귀를 수행하는 지도 학습 알고리즘</a:t>
            </a:r>
            <a:endParaRPr lang="en-US" altLang="ko-KR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lvl="1"/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45E2A5F-C346-8670-3711-E3DACCC4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936"/>
            <a:ext cx="24384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5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34C9A-1ECC-C814-5364-6343A9BF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15.2.2 </a:t>
            </a:r>
            <a:r>
              <a:rPr lang="en-US" altLang="ko-KR" dirty="0" err="1"/>
              <a:t>Knearest</a:t>
            </a:r>
            <a:r>
              <a:rPr lang="en-US" altLang="ko-KR" dirty="0"/>
              <a:t> </a:t>
            </a:r>
            <a:r>
              <a:rPr lang="ko-KR" altLang="en-US" dirty="0"/>
              <a:t>클래스 사용하기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2F1B9D-6740-A52E-A82F-43E01558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7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C3292F-A6A9-6A1F-F087-5CA50DE2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Knearest</a:t>
            </a:r>
            <a:r>
              <a:rPr lang="en-US" altLang="ko-KR" dirty="0"/>
              <a:t> </a:t>
            </a:r>
            <a:r>
              <a:rPr lang="ko-KR" altLang="en-US" dirty="0"/>
              <a:t>객체를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findNearest</a:t>
            </a:r>
            <a:r>
              <a:rPr lang="ko-KR" altLang="en-US" dirty="0"/>
              <a:t> 함수</a:t>
            </a:r>
            <a:r>
              <a:rPr lang="en-US" altLang="ko-KR" dirty="0"/>
              <a:t>: </a:t>
            </a:r>
            <a:r>
              <a:rPr lang="ko-KR" altLang="en-US" dirty="0"/>
              <a:t>예측결과와 관련된 정보를 반환 </a:t>
            </a:r>
            <a:r>
              <a:rPr lang="en-US" altLang="ko-KR" dirty="0"/>
              <a:t>predict </a:t>
            </a:r>
            <a:r>
              <a:rPr lang="ko-KR" altLang="en-US" dirty="0"/>
              <a:t>대신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samples: 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입력 벡터가 행 단위로 저장된 입력 샘플 행렬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. </a:t>
            </a:r>
          </a:p>
          <a:p>
            <a:pPr lvl="1"/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k: 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사용할 최근접 이웃 개수</a:t>
            </a:r>
            <a:endParaRPr lang="en-US" altLang="ko-KR" b="0" i="0" dirty="0">
              <a:solidFill>
                <a:srgbClr val="666666"/>
              </a:solidFill>
              <a:effectLst/>
              <a:highlight>
                <a:srgbClr val="FCFCFC"/>
              </a:highlight>
              <a:latin typeface="Noto Sans KR"/>
            </a:endParaRPr>
          </a:p>
          <a:p>
            <a:pPr lvl="1"/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results: 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각 입력 샘플에 대한 예측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분류 또는 회귀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) 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결과를 저장한 행렬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. </a:t>
            </a:r>
          </a:p>
          <a:p>
            <a:pPr lvl="1"/>
            <a:r>
              <a:rPr lang="en-US" altLang="ko-KR" b="0" i="0" dirty="0" err="1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neighborResponses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: 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예측에 사용된 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k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개의 최근접 이웃 클래스 정보 행렬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. </a:t>
            </a:r>
          </a:p>
          <a:p>
            <a:pPr lvl="1"/>
            <a:r>
              <a:rPr lang="en-US" altLang="ko-KR" b="0" i="0" dirty="0" err="1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dist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: 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입력 벡터와 예측에 사용된 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k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개의 최근접 이웃과의 거리를 저장한 행렬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.</a:t>
            </a:r>
          </a:p>
          <a:p>
            <a:pPr lvl="1"/>
            <a:r>
              <a:rPr lang="en-US" altLang="ko-KR" b="0" i="0" dirty="0" err="1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retval</a:t>
            </a: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: </a:t>
            </a:r>
            <a:r>
              <a:rPr lang="ko-KR" altLang="en-US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Noto Sans KR"/>
              </a:rPr>
              <a:t>입력 벡터가 하나인 경우에 대한 응답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EAC306-9636-D704-73C4-A6803388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40768"/>
            <a:ext cx="3705742" cy="3810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B9232C-7B3C-09B4-3582-C1FDA2B5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37056"/>
            <a:ext cx="5679937" cy="9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9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6822C-7753-3B7F-354A-8AADFB2A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15.2.2 </a:t>
            </a:r>
            <a:r>
              <a:rPr lang="en-US" altLang="ko-KR" dirty="0" err="1"/>
              <a:t>Knearest</a:t>
            </a:r>
            <a:r>
              <a:rPr lang="en-US" altLang="ko-KR" dirty="0"/>
              <a:t> </a:t>
            </a:r>
            <a:r>
              <a:rPr lang="ko-KR" altLang="en-US" dirty="0"/>
              <a:t>클래스 사용하기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C8213B-040B-1D6B-271A-4BE88F50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8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4DBF2-7AA7-58BF-4F2F-D0525DF2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knn</a:t>
            </a:r>
            <a:r>
              <a:rPr lang="ko-KR" altLang="en-US" dirty="0"/>
              <a:t> 알고리즘을 이용한 </a:t>
            </a:r>
            <a:r>
              <a:rPr lang="en-US" altLang="ko-KR" dirty="0"/>
              <a:t>2</a:t>
            </a:r>
            <a:r>
              <a:rPr lang="ko-KR" altLang="en-US" dirty="0"/>
              <a:t>차원 점 분류 </a:t>
            </a:r>
            <a:r>
              <a:rPr lang="en-US" altLang="ko-KR" dirty="0"/>
              <a:t>(</a:t>
            </a:r>
            <a:r>
              <a:rPr lang="ko-KR" altLang="en-US" dirty="0"/>
              <a:t>지도 학습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70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FA6B7-2A10-BC31-4DBA-974C2247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15.2.3 </a:t>
            </a:r>
            <a:r>
              <a:rPr lang="en-US" altLang="ko-KR" dirty="0" err="1"/>
              <a:t>kNN</a:t>
            </a:r>
            <a:r>
              <a:rPr lang="ko-KR" altLang="en-US" dirty="0"/>
              <a:t>을 이용한 필기체 숫자 인식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9F1C21-F241-3090-9BDC-605E9F0A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A2E81-072E-E404-B69A-2A08A780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C9DE47-2091-FA3D-F7EA-F42B0E67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2" y="1340768"/>
            <a:ext cx="6774208" cy="44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816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2889</TotalTime>
  <Words>712</Words>
  <Application>Microsoft Office PowerPoint</Application>
  <PresentationFormat>화면 슬라이드 쇼(4:3)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Noto Sans KR</vt:lpstr>
      <vt:lpstr>맑은 고딕</vt:lpstr>
      <vt:lpstr>Arial</vt:lpstr>
      <vt:lpstr>Wingdings</vt:lpstr>
      <vt:lpstr>바인드소프트</vt:lpstr>
      <vt:lpstr>Opencv C++</vt:lpstr>
      <vt:lpstr>목차</vt:lpstr>
      <vt:lpstr>15.1.1 머신러닝 개요</vt:lpstr>
      <vt:lpstr>15.1.2 OpenCV 머신 러닝 클래스</vt:lpstr>
      <vt:lpstr>15.1.2 OpenCV 머신 러닝 클래스</vt:lpstr>
      <vt:lpstr>51.2.1 k 최근접 이웃 알고리즘</vt:lpstr>
      <vt:lpstr>15.2.2 Knearest 클래스 사용하기</vt:lpstr>
      <vt:lpstr>15.2.2 Knearest 클래스 사용하기</vt:lpstr>
      <vt:lpstr>15.2.3 kNN을 이용한 필기체 숫자 인식</vt:lpstr>
      <vt:lpstr>15.2.3 kNN을 이용한 필기체 숫자 인식</vt:lpstr>
      <vt:lpstr>15.2.3 kNN을 이용한 필기체 숫자 인식</vt:lpstr>
      <vt:lpstr>15.2.3 kNN을 이용한 필기체 숫자 인식</vt:lpstr>
      <vt:lpstr>15.3.1 서포트 벡터 머신 알고리즘</vt:lpstr>
      <vt:lpstr>15.3.2 SVM 클래스 사용하기</vt:lpstr>
      <vt:lpstr>15.3.2 SVM 클래스 사용하기</vt:lpstr>
      <vt:lpstr>15.3.3 HOG &amp; SVM 필기체 숫자 인식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Sugil Choi</cp:lastModifiedBy>
  <cp:revision>290</cp:revision>
  <cp:lastPrinted>2023-12-19T08:50:45Z</cp:lastPrinted>
  <dcterms:created xsi:type="dcterms:W3CDTF">2017-02-21T08:17:22Z</dcterms:created>
  <dcterms:modified xsi:type="dcterms:W3CDTF">2024-04-12T06:31:03Z</dcterms:modified>
</cp:coreProperties>
</file>