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9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 bwMode="white">
          <a:xfrm>
            <a:off x="0" y="83084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90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l.caffe.berkeleyvision.org/bvlc_googlenet.caffemodel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Chapter16. </a:t>
            </a:r>
            <a:r>
              <a:rPr lang="ko-KR" altLang="en-US" b="1" dirty="0" err="1"/>
              <a:t>딥러닝과</a:t>
            </a:r>
            <a:r>
              <a:rPr lang="ko-KR" altLang="en-US" b="1" dirty="0"/>
              <a:t> </a:t>
            </a:r>
            <a:r>
              <a:rPr lang="en-US" altLang="ko-KR" b="1" dirty="0"/>
              <a:t>OpenCV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0AD0C-93E9-598C-7559-7E2D16EF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16.1.2 OpenCV DNN </a:t>
            </a:r>
            <a:r>
              <a:rPr lang="ko-KR" altLang="en-US" dirty="0"/>
              <a:t>모듈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69656FE-EAA0-4D8F-2226-DB6E91B8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10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C5BFDF-13D4-1271-857A-E1FABFB51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blobFromImage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입력 </a:t>
            </a:r>
            <a:r>
              <a:rPr lang="ko-KR" altLang="en-US" dirty="0" err="1"/>
              <a:t>블롭</a:t>
            </a:r>
            <a:r>
              <a:rPr lang="ko-KR" altLang="en-US" dirty="0"/>
              <a:t> 만들기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Net</a:t>
            </a:r>
            <a:r>
              <a:rPr lang="ko-KR" altLang="en-US" dirty="0"/>
              <a:t> 객체는 이미지를 바로 처리 할 수 없고</a:t>
            </a:r>
            <a:r>
              <a:rPr lang="en-US" altLang="ko-KR" dirty="0"/>
              <a:t>, </a:t>
            </a:r>
            <a:r>
              <a:rPr lang="ko-KR" altLang="en-US" dirty="0" err="1"/>
              <a:t>블롭</a:t>
            </a:r>
            <a:r>
              <a:rPr lang="ko-KR" altLang="en-US" dirty="0"/>
              <a:t> 형식으로 변경해야 처리 가능하다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60B92F8-E9A2-A20B-1580-217E2FDE5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4784"/>
            <a:ext cx="8492592" cy="312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41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C2AA1-B6F1-835B-6893-62978AC2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16.1.2 OpenCV DNN </a:t>
            </a:r>
            <a:r>
              <a:rPr lang="ko-KR" altLang="en-US" dirty="0"/>
              <a:t>모듈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AE5F7E-3A09-EFC4-9C81-C06D10DD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11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4D3B70-75A5-3AF5-0EB1-2EC7E167A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setInput</a:t>
            </a:r>
            <a:r>
              <a:rPr lang="ko-KR" altLang="en-US" dirty="0"/>
              <a:t>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blob </a:t>
            </a:r>
            <a:r>
              <a:rPr lang="ko-KR" altLang="en-US" dirty="0"/>
              <a:t>객체를 추가적으로 </a:t>
            </a:r>
            <a:r>
              <a:rPr lang="en-US" altLang="ko-KR" dirty="0" err="1"/>
              <a:t>scalefactor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mean </a:t>
            </a:r>
            <a:r>
              <a:rPr lang="ko-KR" altLang="en-US" dirty="0"/>
              <a:t>으로 픽셀 값을 조절한다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forward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순방향 전파를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8107DE8-C0F2-EA25-9491-8582B122A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72" y="1412776"/>
            <a:ext cx="8352928" cy="187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62A3DD7-9C51-32AA-7F8A-96BE61FFB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94786"/>
            <a:ext cx="8882036" cy="146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50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6DCC0-DF3A-2BAB-1212-CDAA854A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16.2.1 </a:t>
            </a:r>
            <a:r>
              <a:rPr lang="ko-KR" altLang="en-US" dirty="0" err="1"/>
              <a:t>텐서플로로</a:t>
            </a:r>
            <a:r>
              <a:rPr lang="ko-KR" altLang="en-US" dirty="0"/>
              <a:t> 필기체 숫자 인식 학습하기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3F94155-C2CB-0D1E-3A45-48AD2A59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12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AF1D7B-FC52-188B-F01F-9BCFEA77B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텐서플로우</a:t>
            </a:r>
            <a:r>
              <a:rPr lang="ko-KR" altLang="en-US" dirty="0"/>
              <a:t> 설치</a:t>
            </a:r>
            <a:r>
              <a:rPr lang="en-US" altLang="ko-KR" dirty="0"/>
              <a:t>(python)</a:t>
            </a:r>
          </a:p>
          <a:p>
            <a:pPr lvl="1"/>
            <a:r>
              <a:rPr lang="en-US" altLang="ko-KR" dirty="0"/>
              <a:t>pip install </a:t>
            </a:r>
            <a:r>
              <a:rPr lang="en-US" altLang="ko-KR" dirty="0" err="1"/>
              <a:t>tensorflow</a:t>
            </a:r>
            <a:endParaRPr lang="en-US" altLang="ko-KR" dirty="0"/>
          </a:p>
          <a:p>
            <a:pPr lvl="1"/>
            <a:r>
              <a:rPr lang="en-US" altLang="ko-KR" dirty="0"/>
              <a:t>pip install </a:t>
            </a:r>
            <a:r>
              <a:rPr lang="en-US" altLang="ko-KR" dirty="0" err="1"/>
              <a:t>tensorflow</a:t>
            </a:r>
            <a:r>
              <a:rPr lang="en-US" altLang="ko-KR" dirty="0"/>
              <a:t>-datasets</a:t>
            </a:r>
          </a:p>
          <a:p>
            <a:r>
              <a:rPr lang="ko-KR" altLang="en-US" dirty="0" err="1"/>
              <a:t>파이토치</a:t>
            </a:r>
            <a:r>
              <a:rPr lang="en-US" altLang="ko-KR" dirty="0"/>
              <a:t>(python)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pip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torch</a:t>
            </a:r>
          </a:p>
          <a:p>
            <a:pPr lvl="1"/>
            <a:r>
              <a:rPr lang="en-US" altLang="ko-KR" dirty="0"/>
              <a:t>pip install </a:t>
            </a:r>
            <a:r>
              <a:rPr lang="en-US" altLang="ko-KR" dirty="0" err="1"/>
              <a:t>torchvision</a:t>
            </a:r>
            <a:endParaRPr lang="en-US" altLang="ko-KR" dirty="0"/>
          </a:p>
          <a:p>
            <a:pPr lvl="1"/>
            <a:r>
              <a:rPr lang="en-US" altLang="ko-KR" dirty="0"/>
              <a:t>pip install </a:t>
            </a:r>
            <a:r>
              <a:rPr lang="en-US" altLang="ko-KR" dirty="0" err="1"/>
              <a:t>torchaudio</a:t>
            </a:r>
            <a:endParaRPr lang="en-US" altLang="ko-KR" dirty="0"/>
          </a:p>
          <a:p>
            <a:r>
              <a:rPr lang="en-US" altLang="ko-KR" dirty="0"/>
              <a:t>train </a:t>
            </a:r>
            <a:r>
              <a:rPr lang="ko-KR" altLang="en-US" dirty="0"/>
              <a:t>할 때는 </a:t>
            </a:r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ko-KR" altLang="en-US" dirty="0"/>
              <a:t>사용해서 모델 파일 생성 하기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gpu</a:t>
            </a:r>
            <a:r>
              <a:rPr lang="en-US" altLang="ko-KR" dirty="0"/>
              <a:t> </a:t>
            </a:r>
            <a:r>
              <a:rPr lang="ko-KR" altLang="en-US" dirty="0"/>
              <a:t>를 활용하기 위해서 </a:t>
            </a:r>
            <a:r>
              <a:rPr lang="en-US" altLang="ko-KR" dirty="0"/>
              <a:t>T4 </a:t>
            </a:r>
            <a:r>
              <a:rPr lang="ko-KR" altLang="en-US" dirty="0"/>
              <a:t>설정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2C6FFE-0456-DD38-7E6F-F028073DC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727524"/>
            <a:ext cx="2953162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95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8D451-6546-FA3D-2981-B11C5207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16.2.1 </a:t>
            </a:r>
            <a:r>
              <a:rPr lang="ko-KR" altLang="en-US" dirty="0" err="1"/>
              <a:t>텐서플로로</a:t>
            </a:r>
            <a:r>
              <a:rPr lang="ko-KR" altLang="en-US" dirty="0"/>
              <a:t> 필기체 숫자 인식 학습하기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856580-A1C1-7386-C372-C659E3D6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13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F4FD69-D623-3C25-5386-0AAFCB0F5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google - </a:t>
            </a:r>
            <a:r>
              <a:rPr lang="en-US" altLang="ko-KR" dirty="0" err="1"/>
              <a:t>colab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2EFD0A-73D2-D002-4F68-1A82AB850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12776"/>
            <a:ext cx="7236296" cy="31413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0956B9-F546-7DC0-14E8-82327C50F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96" y="4668898"/>
            <a:ext cx="7236296" cy="187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9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A6455-CDDF-2022-2170-4F9D31CC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16.2.1 </a:t>
            </a:r>
            <a:r>
              <a:rPr lang="ko-KR" altLang="en-US" dirty="0" err="1"/>
              <a:t>텐서플로로</a:t>
            </a:r>
            <a:r>
              <a:rPr lang="ko-KR" altLang="en-US" dirty="0"/>
              <a:t> 필기체 숫자 인식 학습하기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C26525-D3C8-8F1B-5543-ADED9322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14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ABCA16-EC12-4F26-A8CD-D32879933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구성</a:t>
            </a:r>
            <a:endParaRPr lang="en-US" altLang="ko-KR" dirty="0"/>
          </a:p>
          <a:p>
            <a:r>
              <a:rPr lang="ko-KR" altLang="en-US" dirty="0"/>
              <a:t>손실 함수 및 </a:t>
            </a:r>
            <a:r>
              <a:rPr lang="ko-KR" altLang="en-US" dirty="0" err="1"/>
              <a:t>옵티마이저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로더</a:t>
            </a:r>
            <a:endParaRPr lang="en-US" altLang="ko-KR" dirty="0"/>
          </a:p>
          <a:p>
            <a:r>
              <a:rPr lang="ko-KR" altLang="en-US" dirty="0"/>
              <a:t>훈련 </a:t>
            </a:r>
            <a:r>
              <a:rPr lang="en-US" altLang="ko-KR" dirty="0"/>
              <a:t>( </a:t>
            </a:r>
            <a:r>
              <a:rPr lang="en-US" altLang="ko-KR" dirty="0" err="1"/>
              <a:t>gpu:cuda</a:t>
            </a:r>
            <a:r>
              <a:rPr lang="en-US" altLang="ko-KR" dirty="0"/>
              <a:t> T4 </a:t>
            </a:r>
            <a:r>
              <a:rPr lang="ko-KR" altLang="en-US" dirty="0"/>
              <a:t>약 </a:t>
            </a:r>
            <a:r>
              <a:rPr lang="en-US" altLang="ko-KR" dirty="0"/>
              <a:t>3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사용시 </a:t>
            </a:r>
            <a:r>
              <a:rPr lang="en-US" altLang="ko-KR" dirty="0"/>
              <a:t>20</a:t>
            </a:r>
            <a:r>
              <a:rPr lang="ko-KR" altLang="en-US" dirty="0"/>
              <a:t>분 이상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파일 저장 </a:t>
            </a:r>
            <a:r>
              <a:rPr lang="en-US" altLang="ko-KR" dirty="0" err="1"/>
              <a:t>onnx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503672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CBB2C-AD50-2F38-5EAF-F165E4B3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16.2.2 OpenCV </a:t>
            </a:r>
            <a:r>
              <a:rPr lang="ko-KR" altLang="en-US" dirty="0"/>
              <a:t>에서 학습된 모델 불러와서 실행하기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26D1B8-F2D4-970B-4E5A-04C7EA06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15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7B6C96B-168C-3FD6-EE8A-7940D5CDF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205" y="928688"/>
            <a:ext cx="8073589" cy="5500687"/>
          </a:xfrm>
        </p:spPr>
      </p:pic>
    </p:spTree>
    <p:extLst>
      <p:ext uri="{BB962C8B-B14F-4D97-AF65-F5344CB8AC3E}">
        <p14:creationId xmlns:p14="http://schemas.microsoft.com/office/powerpoint/2010/main" val="1839925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47363-2EEE-142A-B4BA-3DDE0EEF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16.2.2 OpenCV </a:t>
            </a:r>
            <a:r>
              <a:rPr lang="ko-KR" altLang="en-US" dirty="0"/>
              <a:t>에서 학습된 모델 불러와서 실행하기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09B625E-48FD-B147-25E7-300E0E68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16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4F92971-7205-2C3C-DDD9-5E7F396AD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945" y="928688"/>
            <a:ext cx="6882109" cy="5500687"/>
          </a:xfrm>
        </p:spPr>
      </p:pic>
    </p:spTree>
    <p:extLst>
      <p:ext uri="{BB962C8B-B14F-4D97-AF65-F5344CB8AC3E}">
        <p14:creationId xmlns:p14="http://schemas.microsoft.com/office/powerpoint/2010/main" val="1040935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6C4D5-134F-2A49-A5C4-1F0F7FA8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16.2.2 OpenCV </a:t>
            </a:r>
            <a:r>
              <a:rPr lang="ko-KR" altLang="en-US" dirty="0"/>
              <a:t>에서 학습된 모델 불러와서 실행하기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A1DDDC-254D-873A-4498-D5DC811D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17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10D40AD-0A37-54AD-5705-B1864E3D9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19827"/>
            <a:ext cx="8229600" cy="5118409"/>
          </a:xfrm>
        </p:spPr>
      </p:pic>
    </p:spTree>
    <p:extLst>
      <p:ext uri="{BB962C8B-B14F-4D97-AF65-F5344CB8AC3E}">
        <p14:creationId xmlns:p14="http://schemas.microsoft.com/office/powerpoint/2010/main" val="1112749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03250-529D-9555-F82E-C2C91494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16.2.2 OpenCV </a:t>
            </a:r>
            <a:r>
              <a:rPr lang="ko-KR" altLang="en-US" dirty="0"/>
              <a:t>에서 학습된 모델 불러와서 실행하기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55D64C-C9E0-CA17-5AB4-F6634A0B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18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425E7DF-693E-9C77-C400-EB4A7A875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65987"/>
            <a:ext cx="8229600" cy="5026089"/>
          </a:xfrm>
        </p:spPr>
      </p:pic>
    </p:spTree>
    <p:extLst>
      <p:ext uri="{BB962C8B-B14F-4D97-AF65-F5344CB8AC3E}">
        <p14:creationId xmlns:p14="http://schemas.microsoft.com/office/powerpoint/2010/main" val="1905701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4EADB-B039-C3C8-F7D4-DDBF1ECB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16.3.1 </a:t>
            </a:r>
            <a:r>
              <a:rPr lang="ko-KR" altLang="en-US" dirty="0" err="1"/>
              <a:t>구글넷</a:t>
            </a:r>
            <a:r>
              <a:rPr lang="ko-KR" altLang="en-US" dirty="0"/>
              <a:t> 영상 인식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AB211E-5CE3-FC30-D9D4-2095D07D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19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F17283-15D2-8FC3-7A45-7DEA1524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구글넷</a:t>
            </a:r>
            <a:endParaRPr lang="en-US" altLang="ko-KR" dirty="0"/>
          </a:p>
          <a:p>
            <a:pPr lvl="1"/>
            <a:r>
              <a:rPr lang="en-US" altLang="ko-KR" dirty="0"/>
              <a:t>2014 </a:t>
            </a:r>
            <a:r>
              <a:rPr lang="ko-KR" altLang="en-US" dirty="0"/>
              <a:t>년 </a:t>
            </a:r>
            <a:r>
              <a:rPr lang="en-US" altLang="ko-KR" dirty="0"/>
              <a:t>ILSVRC </a:t>
            </a:r>
            <a:r>
              <a:rPr lang="ko-KR" altLang="en-US" dirty="0"/>
              <a:t>대회 영상 인식 분야 </a:t>
            </a:r>
            <a:r>
              <a:rPr lang="en-US" altLang="ko-KR" dirty="0"/>
              <a:t>1</a:t>
            </a:r>
            <a:r>
              <a:rPr lang="ko-KR" altLang="en-US" dirty="0"/>
              <a:t>위</a:t>
            </a:r>
            <a:endParaRPr lang="en-US" altLang="ko-KR" dirty="0"/>
          </a:p>
          <a:p>
            <a:pPr lvl="1"/>
            <a:r>
              <a:rPr lang="en-US" altLang="ko-KR" dirty="0"/>
              <a:t>1000</a:t>
            </a:r>
            <a:r>
              <a:rPr lang="ko-KR" altLang="en-US" dirty="0"/>
              <a:t>개 카테고리</a:t>
            </a:r>
            <a:r>
              <a:rPr lang="en-US" altLang="ko-KR" dirty="0"/>
              <a:t>, 120</a:t>
            </a:r>
            <a:r>
              <a:rPr lang="ko-KR" altLang="en-US" dirty="0"/>
              <a:t>만개 훈련 영상</a:t>
            </a:r>
            <a:r>
              <a:rPr lang="en-US" altLang="ko-KR" dirty="0"/>
              <a:t>, 15</a:t>
            </a:r>
            <a:r>
              <a:rPr lang="ko-KR" altLang="en-US" dirty="0"/>
              <a:t>만개의 테스트 영상</a:t>
            </a:r>
            <a:endParaRPr lang="en-US" altLang="ko-KR" dirty="0"/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(224 * 224) BGR</a:t>
            </a:r>
            <a:r>
              <a:rPr lang="ko-KR" altLang="en-US" dirty="0"/>
              <a:t> 컬러 영상</a:t>
            </a:r>
            <a:r>
              <a:rPr lang="en-US" altLang="ko-KR" dirty="0"/>
              <a:t>, </a:t>
            </a:r>
            <a:r>
              <a:rPr lang="ko-KR" altLang="en-US" dirty="0"/>
              <a:t>평균 값</a:t>
            </a:r>
            <a:r>
              <a:rPr lang="en-US" altLang="ko-KR" dirty="0"/>
              <a:t>=(104, 117, 123)</a:t>
            </a:r>
          </a:p>
          <a:p>
            <a:pPr lvl="1"/>
            <a:r>
              <a:rPr lang="ko-KR" altLang="en-US" dirty="0"/>
              <a:t>출력 </a:t>
            </a:r>
            <a:r>
              <a:rPr lang="en-US" altLang="ko-KR" dirty="0"/>
              <a:t>1*1000 </a:t>
            </a:r>
            <a:r>
              <a:rPr lang="ko-KR" altLang="en-US" dirty="0"/>
              <a:t>행렬</a:t>
            </a:r>
            <a:r>
              <a:rPr lang="en-US" altLang="ko-KR" dirty="0"/>
              <a:t>, 1000</a:t>
            </a:r>
            <a:r>
              <a:rPr lang="ko-KR" altLang="en-US" dirty="0"/>
              <a:t>개 클래스에 대한 확률 값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329A22-568B-A60A-1056-4EC8AD10F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5328592" cy="324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32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16.1 </a:t>
            </a:r>
            <a:r>
              <a:rPr lang="ko-KR" altLang="en-US" dirty="0" err="1"/>
              <a:t>딥러닝과</a:t>
            </a:r>
            <a:r>
              <a:rPr lang="ko-KR" altLang="en-US" dirty="0"/>
              <a:t> </a:t>
            </a:r>
            <a:r>
              <a:rPr lang="en-US" altLang="ko-KR" dirty="0"/>
              <a:t>OpenCV DNN </a:t>
            </a:r>
            <a:r>
              <a:rPr lang="ko-KR" altLang="en-US" dirty="0"/>
              <a:t>모듈</a:t>
            </a:r>
            <a:endParaRPr lang="en-US" altLang="ko-KR" dirty="0"/>
          </a:p>
          <a:p>
            <a:r>
              <a:rPr lang="en-US" altLang="ko-KR" dirty="0"/>
              <a:t>16.2 </a:t>
            </a:r>
            <a:r>
              <a:rPr lang="ko-KR" altLang="en-US" dirty="0"/>
              <a:t>딥러닝 학습과 </a:t>
            </a:r>
            <a:r>
              <a:rPr lang="en-US" altLang="ko-KR" dirty="0"/>
              <a:t>OpenCV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en-US" altLang="ko-KR" dirty="0"/>
              <a:t>16.3 OpenCV</a:t>
            </a:r>
            <a:r>
              <a:rPr lang="ko-KR" altLang="en-US" dirty="0"/>
              <a:t>와 딥러닝 활용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7BE29-881C-3189-F6DE-BF1854E7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16.3.1 </a:t>
            </a:r>
            <a:r>
              <a:rPr lang="ko-KR" altLang="en-US" dirty="0" err="1"/>
              <a:t>구글넷</a:t>
            </a:r>
            <a:r>
              <a:rPr lang="ko-KR" altLang="en-US" dirty="0"/>
              <a:t> 영상 인식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0892B0-3FE9-CB1D-F641-97D2F3D9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20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103A0C-52D0-52FD-2367-BB5C1DADE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파일 다운로드 </a:t>
            </a:r>
            <a:endParaRPr lang="en-US" altLang="ko-KR" dirty="0"/>
          </a:p>
          <a:p>
            <a:pPr lvl="1"/>
            <a:r>
              <a:rPr lang="en-US" altLang="ko-KR" dirty="0" err="1"/>
              <a:t>wget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http://dl.caffe.berkeleyvision.org/bvlc_googlenet.caffemodel</a:t>
            </a:r>
            <a:endParaRPr lang="en-US" altLang="ko-KR" dirty="0"/>
          </a:p>
          <a:p>
            <a:r>
              <a:rPr lang="ko-KR" altLang="en-US" dirty="0"/>
              <a:t>컴파일 및 실행</a:t>
            </a:r>
            <a:endParaRPr lang="en-US" altLang="ko-KR" dirty="0"/>
          </a:p>
          <a:p>
            <a:pPr lvl="1"/>
            <a:r>
              <a:rPr lang="en-US" altLang="ko-KR" dirty="0" err="1"/>
              <a:t>mkdir</a:t>
            </a:r>
            <a:r>
              <a:rPr lang="ko-KR" altLang="en-US" dirty="0"/>
              <a:t> </a:t>
            </a:r>
            <a:r>
              <a:rPr lang="en-US" altLang="ko-KR" dirty="0"/>
              <a:t>build</a:t>
            </a:r>
          </a:p>
          <a:p>
            <a:pPr lvl="1"/>
            <a:r>
              <a:rPr lang="en-US" altLang="ko-KR" dirty="0"/>
              <a:t>cd build</a:t>
            </a:r>
          </a:p>
          <a:p>
            <a:pPr lvl="1"/>
            <a:r>
              <a:rPr lang="en-US" altLang="ko-KR" dirty="0"/>
              <a:t>cmake ..</a:t>
            </a:r>
          </a:p>
          <a:p>
            <a:pPr lvl="1"/>
            <a:r>
              <a:rPr lang="en-US" altLang="ko-KR" dirty="0"/>
              <a:t>make</a:t>
            </a:r>
          </a:p>
          <a:p>
            <a:pPr lvl="1"/>
            <a:r>
              <a:rPr lang="en-US" altLang="ko-KR" dirty="0"/>
              <a:t>./classify </a:t>
            </a:r>
          </a:p>
          <a:p>
            <a:pPr lvl="1"/>
            <a:r>
              <a:rPr lang="en-US" altLang="ko-KR" dirty="0"/>
              <a:t>./classify ../cup.jpg</a:t>
            </a:r>
          </a:p>
          <a:p>
            <a:pPr lvl="1"/>
            <a:r>
              <a:rPr lang="en-US" altLang="ko-KR" dirty="0"/>
              <a:t>…</a:t>
            </a:r>
          </a:p>
          <a:p>
            <a:r>
              <a:rPr lang="en-US" altLang="ko-KR" dirty="0"/>
              <a:t>CMakeLists.txt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1"/>
            <a:r>
              <a:rPr lang="en-US" altLang="ko-KR" dirty="0" err="1"/>
              <a:t>add_executable</a:t>
            </a:r>
            <a:r>
              <a:rPr lang="en-US" altLang="ko-KR" dirty="0"/>
              <a:t>(classify classify.cpp)</a:t>
            </a:r>
          </a:p>
          <a:p>
            <a:r>
              <a:rPr lang="en-US" altLang="ko-KR" dirty="0"/>
              <a:t>classify.cpp </a:t>
            </a:r>
            <a:r>
              <a:rPr lang="ko-KR" altLang="en-US" dirty="0"/>
              <a:t>변경</a:t>
            </a:r>
            <a:endParaRPr lang="en-US" altLang="ko-KR" dirty="0"/>
          </a:p>
          <a:p>
            <a:pPr lvl="1"/>
            <a:r>
              <a:rPr lang="ko-KR" altLang="en-US" dirty="0"/>
              <a:t>파일 경로 추가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907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97F5A-C916-E87F-1FF9-4679E74C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16.3.2 SSD </a:t>
            </a:r>
            <a:r>
              <a:rPr lang="ko-KR" altLang="en-US" dirty="0"/>
              <a:t>얼굴 검출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443A79-4F5E-7C2B-1F8F-6A3EEDE3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21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8C8F94-26CF-4068-1CCB-C7CBB828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SSD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single</a:t>
            </a:r>
            <a:r>
              <a:rPr lang="ko-KR" altLang="en-US" dirty="0"/>
              <a:t> </a:t>
            </a:r>
            <a:r>
              <a:rPr lang="en-US" altLang="ko-KR" dirty="0"/>
              <a:t>shot</a:t>
            </a:r>
            <a:r>
              <a:rPr lang="ko-KR" altLang="en-US" dirty="0"/>
              <a:t> </a:t>
            </a:r>
            <a:r>
              <a:rPr lang="en-US" altLang="ko-KR" dirty="0"/>
              <a:t>detector 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기존의 </a:t>
            </a:r>
            <a:r>
              <a:rPr lang="en-US" altLang="ko-KR" dirty="0" err="1"/>
              <a:t>haar_cascade</a:t>
            </a:r>
            <a:r>
              <a:rPr lang="en-US" altLang="ko-KR" dirty="0"/>
              <a:t> </a:t>
            </a:r>
            <a:r>
              <a:rPr lang="ko-KR" altLang="en-US" dirty="0"/>
              <a:t>보다 속도 정확성이 더 좋음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52EAE34-FAE2-6545-39D7-B6E955D02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57300"/>
            <a:ext cx="736282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973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6B64D-3EE8-4B01-9FF0-F83702EC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16.3.2 SSD </a:t>
            </a:r>
            <a:r>
              <a:rPr lang="ko-KR" altLang="en-US" dirty="0"/>
              <a:t>얼굴 검출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535D57-B9DE-AE57-3F1B-C833D901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22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DEDBF6-C03A-D916-1BAF-48FD04155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파일 다운로드</a:t>
            </a:r>
            <a:endParaRPr lang="en-US" altLang="ko-KR" dirty="0"/>
          </a:p>
          <a:p>
            <a:pPr lvl="1"/>
            <a:r>
              <a:rPr lang="en-US" altLang="ko-KR" dirty="0" err="1"/>
              <a:t>wget</a:t>
            </a:r>
            <a:r>
              <a:rPr lang="en-US" altLang="ko-KR" dirty="0"/>
              <a:t> https://raw.githubusercontent.com/opencv/opencv_3rdparty/dnn_samples_face_detector_20180205_fp16/res10_300x300_ssd_iter_140000_fp16.caffemodel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wget</a:t>
            </a:r>
            <a:r>
              <a:rPr lang="en-US" altLang="ko-KR" dirty="0"/>
              <a:t> https://raw.githubusercontent.com/opencv/opencv_3rdparty/dnn_samples_face_detector_20180220_uint8/opencv_face_detector_uint8.pb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main </a:t>
            </a:r>
            <a:r>
              <a:rPr lang="ko-KR" altLang="en-US" dirty="0"/>
              <a:t>코드 변경</a:t>
            </a:r>
            <a:endParaRPr lang="en-US" altLang="ko-KR" dirty="0"/>
          </a:p>
          <a:p>
            <a:pPr lvl="1"/>
            <a:r>
              <a:rPr lang="ko-KR" altLang="en-US" dirty="0"/>
              <a:t>파일 경로 수정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370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1DB8E-5F20-319A-3C3D-A854628B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16.3.2 SSD </a:t>
            </a:r>
            <a:r>
              <a:rPr lang="ko-KR" altLang="en-US" dirty="0"/>
              <a:t>얼굴 검출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06C671-87F5-58C2-82EC-7987B564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23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1E789C-35E9-9759-7DF4-C55C004F3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구조에서 입력은 </a:t>
            </a:r>
            <a:r>
              <a:rPr lang="en-US" altLang="ko-KR" dirty="0"/>
              <a:t>300×300 </a:t>
            </a:r>
            <a:r>
              <a:rPr lang="ko-KR" altLang="en-US" dirty="0"/>
              <a:t>크기의 </a:t>
            </a:r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en-US" altLang="ko-KR" dirty="0"/>
              <a:t>BGR </a:t>
            </a:r>
            <a:r>
              <a:rPr lang="ko-KR" altLang="en-US" dirty="0"/>
              <a:t>컬러 영상을 사용</a:t>
            </a:r>
            <a:endParaRPr lang="en-US" altLang="ko-KR" dirty="0"/>
          </a:p>
          <a:p>
            <a:r>
              <a:rPr lang="ko-KR" altLang="en-US" dirty="0"/>
              <a:t>이 영상은 </a:t>
            </a:r>
            <a:r>
              <a:rPr lang="en-US" altLang="ko-KR" dirty="0"/>
              <a:t>Scalar(104, 117, 123) </a:t>
            </a:r>
            <a:r>
              <a:rPr lang="ko-KR" altLang="en-US" dirty="0"/>
              <a:t>값을 이용하여 </a:t>
            </a:r>
            <a:r>
              <a:rPr lang="ko-KR" altLang="en-US" dirty="0" err="1"/>
              <a:t>정규화한</a:t>
            </a:r>
            <a:r>
              <a:rPr lang="ko-KR" altLang="en-US" dirty="0"/>
              <a:t> 후 사용</a:t>
            </a:r>
            <a:endParaRPr lang="en-US" altLang="ko-KR" dirty="0"/>
          </a:p>
          <a:p>
            <a:r>
              <a:rPr lang="en-US" altLang="ko-KR" dirty="0"/>
              <a:t>12 SSD </a:t>
            </a:r>
            <a:r>
              <a:rPr lang="ko-KR" altLang="en-US" dirty="0"/>
              <a:t>네트워크의 출력은 추출된 객체의 </a:t>
            </a:r>
            <a:r>
              <a:rPr lang="en-US" altLang="ko-KR" dirty="0"/>
              <a:t>ID, </a:t>
            </a:r>
            <a:r>
              <a:rPr lang="ko-KR" altLang="en-US" dirty="0"/>
              <a:t>신뢰도</a:t>
            </a:r>
            <a:r>
              <a:rPr lang="en-US" altLang="ko-KR" dirty="0"/>
              <a:t>(</a:t>
            </a:r>
            <a:r>
              <a:rPr lang="ko-KR" altLang="en-US" dirty="0"/>
              <a:t>정확성</a:t>
            </a:r>
            <a:r>
              <a:rPr lang="en-US" altLang="ko-KR" dirty="0"/>
              <a:t>), </a:t>
            </a:r>
            <a:r>
              <a:rPr lang="ko-KR" altLang="en-US" dirty="0"/>
              <a:t>사각형 위치 등의 정보를 담고 있음</a:t>
            </a:r>
            <a:endParaRPr lang="en-US" altLang="ko-KR" dirty="0"/>
          </a:p>
          <a:p>
            <a:pPr lvl="1"/>
            <a:r>
              <a:rPr lang="en-US" altLang="ko-KR" dirty="0"/>
              <a:t>detect </a:t>
            </a:r>
            <a:r>
              <a:rPr lang="ko-KR" altLang="en-US" dirty="0"/>
              <a:t>객체 </a:t>
            </a:r>
            <a:r>
              <a:rPr lang="en-US" altLang="ko-KR" dirty="0"/>
              <a:t>: 1 * 1 * N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  </a:t>
            </a:r>
            <a:r>
              <a:rPr lang="en-US" altLang="ko-KR" dirty="0"/>
              <a:t>4</a:t>
            </a:r>
            <a:r>
              <a:rPr lang="ko-KR" altLang="en-US" dirty="0"/>
              <a:t>차원 행렬</a:t>
            </a:r>
            <a:endParaRPr lang="en-US" altLang="ko-KR" dirty="0"/>
          </a:p>
          <a:p>
            <a:pPr lvl="1"/>
            <a:r>
              <a:rPr lang="en-US" altLang="ko-KR" dirty="0"/>
              <a:t>N : </a:t>
            </a:r>
            <a:r>
              <a:rPr lang="ko-KR" altLang="en-US" dirty="0"/>
              <a:t>얼굴이 될 수 있는 가능성 </a:t>
            </a:r>
            <a:r>
              <a:rPr lang="en-US" altLang="ko-KR" dirty="0"/>
              <a:t>200</a:t>
            </a:r>
            <a:r>
              <a:rPr lang="ko-KR" altLang="en-US" dirty="0"/>
              <a:t>개 까지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[0] : 0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r>
              <a:rPr lang="en-US" altLang="ko-KR" dirty="0"/>
              <a:t>[1] : 1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r>
              <a:rPr lang="en-US" altLang="ko-KR" dirty="0"/>
              <a:t>[2] : </a:t>
            </a:r>
            <a:r>
              <a:rPr lang="ko-KR" altLang="en-US" dirty="0"/>
              <a:t>신뢰도 </a:t>
            </a:r>
            <a:r>
              <a:rPr lang="en-US" altLang="ko-KR" dirty="0"/>
              <a:t>0~1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/>
            <a:r>
              <a:rPr lang="en-US" altLang="ko-KR" dirty="0"/>
              <a:t>[3] : left</a:t>
            </a:r>
            <a:r>
              <a:rPr lang="ko-KR" altLang="en-US" dirty="0"/>
              <a:t>  </a:t>
            </a:r>
            <a:r>
              <a:rPr lang="en-US" altLang="ko-KR" dirty="0"/>
              <a:t>0~1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/>
            <a:r>
              <a:rPr lang="en-US" altLang="ko-KR" dirty="0"/>
              <a:t>[4] : top 0~1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/>
            <a:r>
              <a:rPr lang="en-US" altLang="ko-KR" dirty="0"/>
              <a:t>[5] : right 0~1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/>
            <a:r>
              <a:rPr lang="en-US" altLang="ko-KR" dirty="0"/>
              <a:t>[6] : bottom 0~1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363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82959-9097-E6F5-6765-9D2EDEB0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16.3.2 SSD </a:t>
            </a:r>
            <a:r>
              <a:rPr lang="ko-KR" altLang="en-US" dirty="0"/>
              <a:t>얼굴 검출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7A0BAD3-8F50-0F14-C91C-5CE78F37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24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8232442-197E-9514-3B97-99C79C057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69269"/>
            <a:ext cx="8229600" cy="5019525"/>
          </a:xfrm>
        </p:spPr>
      </p:pic>
    </p:spTree>
    <p:extLst>
      <p:ext uri="{BB962C8B-B14F-4D97-AF65-F5344CB8AC3E}">
        <p14:creationId xmlns:p14="http://schemas.microsoft.com/office/powerpoint/2010/main" val="1115654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5C7E2-6506-6E5E-4D15-46228154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16.3.2 SSD </a:t>
            </a:r>
            <a:r>
              <a:rPr lang="ko-KR" altLang="en-US" dirty="0"/>
              <a:t>얼굴 검출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ACC344B-28AA-BA4F-A4E3-E59B3B5E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25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6035FD8-A170-9D45-17B8-A1EAF3A37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12990"/>
            <a:ext cx="8229600" cy="4332083"/>
          </a:xfrm>
        </p:spPr>
      </p:pic>
    </p:spTree>
    <p:extLst>
      <p:ext uri="{BB962C8B-B14F-4D97-AF65-F5344CB8AC3E}">
        <p14:creationId xmlns:p14="http://schemas.microsoft.com/office/powerpoint/2010/main" val="1846840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A7F26-A7A8-2B6B-2056-3A068335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16.3.2 SSD </a:t>
            </a:r>
            <a:r>
              <a:rPr lang="ko-KR" altLang="en-US" dirty="0"/>
              <a:t>얼굴 검출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8ECAD2-A930-8BB9-FCBD-C2CFA2F3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26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DAD0EF4-7CA1-19A5-7517-B10733207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80775"/>
            <a:ext cx="8229600" cy="3796512"/>
          </a:xfrm>
        </p:spPr>
      </p:pic>
    </p:spTree>
    <p:extLst>
      <p:ext uri="{BB962C8B-B14F-4D97-AF65-F5344CB8AC3E}">
        <p14:creationId xmlns:p14="http://schemas.microsoft.com/office/powerpoint/2010/main" val="3147093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3986-B6AE-3685-5150-BFD6CF8A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16.3.2 SSD </a:t>
            </a:r>
            <a:r>
              <a:rPr lang="ko-KR" altLang="en-US" dirty="0"/>
              <a:t>얼굴 검출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FDFD9F-7EF1-B906-C38F-B7E16911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27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85B2CC9-CAF1-3B65-D6D2-6CE62FBF5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908720"/>
            <a:ext cx="3264731" cy="1535201"/>
          </a:xfrm>
        </p:spPr>
      </p:pic>
    </p:spTree>
    <p:extLst>
      <p:ext uri="{BB962C8B-B14F-4D97-AF65-F5344CB8AC3E}">
        <p14:creationId xmlns:p14="http://schemas.microsoft.com/office/powerpoint/2010/main" val="406458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C7612-64C6-8E8D-1AC3-0A9B7D58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16.1.1 </a:t>
            </a:r>
            <a:r>
              <a:rPr lang="ko-KR" altLang="en-US" dirty="0"/>
              <a:t>신경망과 딥러닝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A11B9C9-CB4F-039A-5AFF-28850FA5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3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5CB1F9-993E-82B7-8B4B-7CE6AD18E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딥러닝</a:t>
            </a:r>
            <a:endParaRPr lang="en-US" altLang="ko-KR" dirty="0"/>
          </a:p>
          <a:p>
            <a:pPr lvl="1"/>
            <a:r>
              <a:rPr lang="en-US" altLang="ko-KR" dirty="0"/>
              <a:t>2000</a:t>
            </a:r>
            <a:r>
              <a:rPr lang="ko-KR" altLang="en-US" dirty="0"/>
              <a:t>년대 부터 사용되고 있는 심층 신경망</a:t>
            </a:r>
            <a:r>
              <a:rPr lang="en-US" altLang="ko-KR" dirty="0"/>
              <a:t>(deep neural network)</a:t>
            </a:r>
            <a:r>
              <a:rPr lang="ko-KR" altLang="en-US" dirty="0"/>
              <a:t>의 또 다른 이름</a:t>
            </a:r>
            <a:endParaRPr lang="en-US" altLang="ko-KR" dirty="0"/>
          </a:p>
          <a:p>
            <a:r>
              <a:rPr lang="ko-KR" altLang="en-US" dirty="0"/>
              <a:t>신경망</a:t>
            </a:r>
            <a:endParaRPr lang="en-US" altLang="ko-KR" dirty="0"/>
          </a:p>
          <a:p>
            <a:pPr lvl="1"/>
            <a:r>
              <a:rPr lang="ko-KR" altLang="en-US" dirty="0"/>
              <a:t>사람의 뇌 신경 세포에서 일어나는 반응을 모델링하여 만들어진 고전적인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</a:t>
            </a:r>
            <a:endParaRPr lang="en-US" altLang="ko-KR" dirty="0"/>
          </a:p>
          <a:p>
            <a:r>
              <a:rPr lang="ko-KR" altLang="en-US" dirty="0"/>
              <a:t>전통적인 </a:t>
            </a:r>
            <a:r>
              <a:rPr lang="ko-KR" altLang="en-US" dirty="0" err="1"/>
              <a:t>머신러닝과</a:t>
            </a:r>
            <a:r>
              <a:rPr lang="ko-KR" altLang="en-US" dirty="0"/>
              <a:t> 딥러닝 학습 과정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36EFA9-123B-0523-D34C-D47E5E76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8"/>
            <a:ext cx="5740066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81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80F8E-EEF9-F7D9-16D2-8DE85A61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16.1.1 </a:t>
            </a:r>
            <a:r>
              <a:rPr lang="ko-KR" altLang="en-US" dirty="0"/>
              <a:t>신경망과 딥러닝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CCB41D-8694-8F0D-EB1D-8B5BBEFC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4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B50D63-862C-D669-E942-F2911054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구조</a:t>
            </a:r>
            <a:r>
              <a:rPr lang="en-US" altLang="ko-KR" dirty="0"/>
              <a:t>	: </a:t>
            </a:r>
            <a:r>
              <a:rPr lang="ko-KR" altLang="en-US" dirty="0"/>
              <a:t>신경망의 가장 기초적인 형태</a:t>
            </a:r>
            <a:endParaRPr lang="en-US" altLang="ko-KR" dirty="0"/>
          </a:p>
          <a:p>
            <a:pPr lvl="1"/>
            <a:r>
              <a:rPr lang="ko-KR" altLang="en-US" dirty="0"/>
              <a:t>노드</a:t>
            </a:r>
            <a:r>
              <a:rPr lang="en-US" altLang="ko-KR" dirty="0"/>
              <a:t>(node)(</a:t>
            </a:r>
            <a:r>
              <a:rPr lang="ko-KR" altLang="en-US" dirty="0"/>
              <a:t>정점</a:t>
            </a:r>
            <a:r>
              <a:rPr lang="en-US" altLang="ko-KR" dirty="0"/>
              <a:t>(vertex)) : </a:t>
            </a:r>
          </a:p>
          <a:p>
            <a:pPr lvl="1"/>
            <a:r>
              <a:rPr lang="ko-KR" altLang="en-US" dirty="0"/>
              <a:t>에지</a:t>
            </a:r>
            <a:r>
              <a:rPr lang="en-US" altLang="ko-KR" dirty="0"/>
              <a:t>(edge)(</a:t>
            </a:r>
            <a:r>
              <a:rPr lang="ko-KR" altLang="en-US" dirty="0"/>
              <a:t>간선</a:t>
            </a:r>
            <a:r>
              <a:rPr lang="en-US" altLang="ko-KR" dirty="0"/>
              <a:t>) : </a:t>
            </a:r>
            <a:r>
              <a:rPr lang="ko-KR" altLang="en-US" dirty="0"/>
              <a:t>노드 사이의 연결</a:t>
            </a:r>
            <a:endParaRPr lang="en-US" altLang="ko-KR" dirty="0"/>
          </a:p>
          <a:p>
            <a:pPr lvl="1"/>
            <a:r>
              <a:rPr lang="ko-KR" altLang="en-US" dirty="0" err="1"/>
              <a:t>입력층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입력 노드로 이루어진 계층</a:t>
            </a:r>
            <a:endParaRPr lang="en-US" altLang="ko-KR" dirty="0"/>
          </a:p>
          <a:p>
            <a:pPr lvl="1"/>
            <a:r>
              <a:rPr lang="ko-KR" altLang="en-US" dirty="0" err="1"/>
              <a:t>출력층</a:t>
            </a:r>
            <a:r>
              <a:rPr lang="en-US" altLang="ko-KR" dirty="0"/>
              <a:t> : </a:t>
            </a:r>
            <a:r>
              <a:rPr lang="ko-KR" altLang="en-US" dirty="0"/>
              <a:t>출력 노드로 이루어진 계층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DE28BE-3BBB-ADC7-4FCC-AEA84AF05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23299"/>
            <a:ext cx="6408712" cy="360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90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85BDA-BEFB-BCFE-3B11-1D38914D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16.1.1 </a:t>
            </a:r>
            <a:r>
              <a:rPr lang="ko-KR" altLang="en-US" dirty="0"/>
              <a:t>신경망과 딥러닝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345EE88-4768-2296-5AB8-D54EF5F3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5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CC675A-20BE-183D-6716-E4106087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삼각형과 사각형을 </a:t>
            </a:r>
            <a:r>
              <a:rPr lang="ko-KR" altLang="en-US" dirty="0" err="1"/>
              <a:t>나눌때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나누는 선을 오른쪽 그림과 같고 그에 </a:t>
            </a:r>
            <a:br>
              <a:rPr lang="en-US" altLang="ko-KR" dirty="0"/>
            </a:br>
            <a:r>
              <a:rPr lang="ko-KR" altLang="en-US" dirty="0"/>
              <a:t>적용되는 </a:t>
            </a:r>
            <a:r>
              <a:rPr lang="en-US" altLang="ko-KR" dirty="0"/>
              <a:t>weight </a:t>
            </a:r>
            <a:r>
              <a:rPr lang="ko-KR" altLang="en-US" dirty="0"/>
              <a:t>와 </a:t>
            </a:r>
            <a:r>
              <a:rPr lang="en-US" altLang="ko-KR" dirty="0"/>
              <a:t>bias </a:t>
            </a:r>
            <a:r>
              <a:rPr lang="ko-KR" altLang="en-US" dirty="0"/>
              <a:t>는 </a:t>
            </a:r>
            <a:r>
              <a:rPr lang="en-US" altLang="ko-KR" dirty="0"/>
              <a:t>1,1,1,1 -0.5</a:t>
            </a:r>
            <a:br>
              <a:rPr lang="en-US" altLang="ko-KR" dirty="0"/>
            </a:br>
            <a:r>
              <a:rPr lang="ko-KR" altLang="en-US" dirty="0"/>
              <a:t>가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0D79471-0701-05BD-0D4D-BDA5717E6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21" y="1484784"/>
            <a:ext cx="4392488" cy="123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FA2968B-5278-55F3-3F02-BE2876DDD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514802"/>
            <a:ext cx="2831054" cy="259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0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00245-23B7-7D74-5683-36FB0063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16.1.1 </a:t>
            </a:r>
            <a:r>
              <a:rPr lang="ko-KR" altLang="en-US" dirty="0"/>
              <a:t>신경망과 딥러닝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76A60D5-30FC-B0E7-EBE6-1AB51C54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6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3D5C08-5723-8614-1FBD-B8A584D22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/>
              <a:t>심층 신경망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에지의 가중치와 </a:t>
            </a:r>
            <a:r>
              <a:rPr lang="ko-KR" altLang="en-US" dirty="0" err="1"/>
              <a:t>편향값을</a:t>
            </a:r>
            <a:r>
              <a:rPr lang="ko-KR" altLang="en-US" dirty="0"/>
              <a:t> 구하는 알고리즘</a:t>
            </a:r>
            <a:endParaRPr lang="en-US" altLang="ko-KR" dirty="0"/>
          </a:p>
          <a:p>
            <a:pPr lvl="1"/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ko-KR" altLang="en-US" dirty="0"/>
              <a:t> </a:t>
            </a:r>
            <a:r>
              <a:rPr lang="en-US" altLang="ko-KR" dirty="0"/>
              <a:t>( gradient descent )</a:t>
            </a:r>
          </a:p>
          <a:p>
            <a:pPr lvl="1"/>
            <a:r>
              <a:rPr lang="ko-KR" altLang="en-US" dirty="0"/>
              <a:t>오류역전 </a:t>
            </a:r>
            <a:r>
              <a:rPr lang="en-US" altLang="ko-KR" dirty="0"/>
              <a:t>( error backpropagation)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E6124E-8CD2-284B-FBF4-D255A54F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6451823" cy="238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8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AA432-45D3-158C-044F-AEDA09DB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16.1.2 OpenCV DNN </a:t>
            </a:r>
            <a:r>
              <a:rPr lang="ko-KR" altLang="en-US" dirty="0"/>
              <a:t>모듈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124CE9-54FA-3F09-C3CD-B63691CC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7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EC1BA-31AD-18D5-4629-E6E14783A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학습은 다른 프레임워크에서 진행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모델을 사용할 때는 </a:t>
            </a:r>
            <a:r>
              <a:rPr lang="en-US" altLang="ko-KR" dirty="0" err="1"/>
              <a:t>dnn</a:t>
            </a:r>
            <a:r>
              <a:rPr lang="en-US" altLang="ko-KR" dirty="0"/>
              <a:t> </a:t>
            </a:r>
            <a:r>
              <a:rPr lang="ko-KR" altLang="en-US" dirty="0"/>
              <a:t>모듈을 사용</a:t>
            </a:r>
            <a:endParaRPr lang="en-US" altLang="ko-KR" dirty="0"/>
          </a:p>
          <a:p>
            <a:pPr lvl="1"/>
            <a:r>
              <a:rPr lang="ko-KR" altLang="en-US" dirty="0"/>
              <a:t>학습된 모델은 </a:t>
            </a:r>
            <a:r>
              <a:rPr lang="en-US" altLang="ko-KR" dirty="0"/>
              <a:t>ONNX </a:t>
            </a:r>
            <a:r>
              <a:rPr lang="ko-KR" altLang="en-US" dirty="0"/>
              <a:t>파일 형식으로 저장된 모델을 불러와서 실행</a:t>
            </a:r>
            <a:endParaRPr lang="en-US" altLang="ko-KR" dirty="0"/>
          </a:p>
          <a:p>
            <a:r>
              <a:rPr lang="ko-KR" altLang="en-US" dirty="0"/>
              <a:t>사용이 검증된 딥러닝 네트워크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B11D845-E4CA-BAF1-5BEB-72DEB9DCF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84630"/>
            <a:ext cx="4824536" cy="131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0B814FC-8E55-64E3-BC02-048521936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29836"/>
            <a:ext cx="6930709" cy="280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65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FA1D5-1B87-C1EC-F74E-E6DCB7C9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16.1.2 OpenCV DNN </a:t>
            </a:r>
            <a:r>
              <a:rPr lang="ko-KR" altLang="en-US" dirty="0"/>
              <a:t>모듈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43D7A5-5707-937D-4C67-5967B7B3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8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A335DE-11AF-8B4A-61DA-4AA6B911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Net </a:t>
            </a:r>
            <a:r>
              <a:rPr lang="ko-KR" altLang="en-US" dirty="0"/>
              <a:t>클래스의 정의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5E435E3-DD40-5D06-ED23-93EC10BC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72" y="1340768"/>
            <a:ext cx="6876256" cy="309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63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C8E56-8E9F-0793-6D64-913883D2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16.1.2 OpenCV DNN </a:t>
            </a:r>
            <a:r>
              <a:rPr lang="ko-KR" altLang="en-US" dirty="0"/>
              <a:t>모듈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F16DBA-0AC5-4E08-5223-E32AF0DA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9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E9ADB6-F048-8390-6365-2EEEF1249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readNet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다양한 종류의 네트워크를 불러옴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FAA63026-30AC-4696-FC92-990FD459F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63" y="1412776"/>
            <a:ext cx="7863655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604397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3466</TotalTime>
  <Words>754</Words>
  <Application>Microsoft Office PowerPoint</Application>
  <PresentationFormat>화면 슬라이드 쇼(4:3)</PresentationFormat>
  <Paragraphs>223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HY견고딕</vt:lpstr>
      <vt:lpstr>맑은 고딕</vt:lpstr>
      <vt:lpstr>Arial</vt:lpstr>
      <vt:lpstr>Wingdings</vt:lpstr>
      <vt:lpstr>바인드소프트</vt:lpstr>
      <vt:lpstr>Opencv C++</vt:lpstr>
      <vt:lpstr>목차</vt:lpstr>
      <vt:lpstr>16.1.1 신경망과 딥러닝</vt:lpstr>
      <vt:lpstr>16.1.1 신경망과 딥러닝</vt:lpstr>
      <vt:lpstr>16.1.1 신경망과 딥러닝</vt:lpstr>
      <vt:lpstr>16.1.1 신경망과 딥러닝</vt:lpstr>
      <vt:lpstr>16.1.2 OpenCV DNN 모듈</vt:lpstr>
      <vt:lpstr>16.1.2 OpenCV DNN 모듈</vt:lpstr>
      <vt:lpstr>16.1.2 OpenCV DNN 모듈</vt:lpstr>
      <vt:lpstr>16.1.2 OpenCV DNN 모듈</vt:lpstr>
      <vt:lpstr>16.1.2 OpenCV DNN 모듈</vt:lpstr>
      <vt:lpstr>16.2.1 텐서플로로 필기체 숫자 인식 학습하기</vt:lpstr>
      <vt:lpstr>16.2.1 텐서플로로 필기체 숫자 인식 학습하기</vt:lpstr>
      <vt:lpstr>16.2.1 텐서플로로 필기체 숫자 인식 학습하기</vt:lpstr>
      <vt:lpstr>16.2.2 OpenCV 에서 학습된 모델 불러와서 실행하기</vt:lpstr>
      <vt:lpstr>16.2.2 OpenCV 에서 학습된 모델 불러와서 실행하기</vt:lpstr>
      <vt:lpstr>16.2.2 OpenCV 에서 학습된 모델 불러와서 실행하기</vt:lpstr>
      <vt:lpstr>16.2.2 OpenCV 에서 학습된 모델 불러와서 실행하기</vt:lpstr>
      <vt:lpstr>16.3.1 구글넷 영상 인식</vt:lpstr>
      <vt:lpstr>16.3.1 구글넷 영상 인식</vt:lpstr>
      <vt:lpstr>16.3.2 SSD 얼굴 검출</vt:lpstr>
      <vt:lpstr>16.3.2 SSD 얼굴 검출</vt:lpstr>
      <vt:lpstr>16.3.2 SSD 얼굴 검출</vt:lpstr>
      <vt:lpstr>16.3.2 SSD 얼굴 검출</vt:lpstr>
      <vt:lpstr>16.3.2 SSD 얼굴 검출</vt:lpstr>
      <vt:lpstr>16.3.2 SSD 얼굴 검출</vt:lpstr>
      <vt:lpstr>16.3.2 SSD 얼굴 검출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Sugil Choi</cp:lastModifiedBy>
  <cp:revision>296</cp:revision>
  <cp:lastPrinted>2023-12-19T08:50:45Z</cp:lastPrinted>
  <dcterms:created xsi:type="dcterms:W3CDTF">2017-02-21T08:17:22Z</dcterms:created>
  <dcterms:modified xsi:type="dcterms:W3CDTF">2024-04-22T07:58:29Z</dcterms:modified>
</cp:coreProperties>
</file>