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90" r:id="rId27"/>
    <p:sldId id="291" r:id="rId28"/>
    <p:sldId id="263" r:id="rId29"/>
    <p:sldId id="292" r:id="rId30"/>
    <p:sldId id="293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96" d="100"/>
          <a:sy n="96" d="100"/>
        </p:scale>
        <p:origin x="1528" y="1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4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35B7AB-F867-486D-8C26-903C15EEB2BF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21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2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3454354354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2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자료형과</a:t>
            </a:r>
            <a:r>
              <a:rPr lang="ko-KR" altLang="en-US" dirty="0"/>
              <a:t> 문자열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작은따옴표로 문자열 만들어 큰따옴표 포함 문제 해결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반대로도 가능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09" y="2118273"/>
            <a:ext cx="7510376" cy="90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09" y="3088035"/>
            <a:ext cx="7510376" cy="948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27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이스케이프 문자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(escape character)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역슬래시 기호와 함께 조합해서 사용하는 특수한 문자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Calibri"/>
              </a:rPr>
              <a:t>\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en-US" altLang="ko-KR" dirty="0"/>
              <a:t> : </a:t>
            </a:r>
            <a:r>
              <a:rPr lang="ko-KR" altLang="en-US" dirty="0"/>
              <a:t>큰따옴표를 의미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Calibri"/>
              </a:rPr>
              <a:t>\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‘</a:t>
            </a:r>
            <a:r>
              <a:rPr lang="en-US" altLang="ko-KR" dirty="0"/>
              <a:t> : </a:t>
            </a:r>
            <a:r>
              <a:rPr lang="ko-KR" altLang="en-US" dirty="0"/>
              <a:t>작은따옴표를 의미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800" dirty="0"/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Calibri"/>
              </a:rPr>
              <a:t>\</a:t>
            </a:r>
            <a:r>
              <a:rPr lang="en-US" altLang="ko-KR" dirty="0"/>
              <a:t>n : </a:t>
            </a:r>
            <a:r>
              <a:rPr lang="ko-KR" altLang="en-US" dirty="0"/>
              <a:t>줄바꿈 의미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\t : </a:t>
            </a:r>
            <a:r>
              <a:rPr lang="ko-KR" altLang="en-US" dirty="0"/>
              <a:t>탭 의미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25" y="3315345"/>
            <a:ext cx="7405860" cy="14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46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41059" y="4668795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47" y="1425146"/>
            <a:ext cx="7073351" cy="178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74" y="3428999"/>
            <a:ext cx="7092401" cy="215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375" y="4018520"/>
            <a:ext cx="21336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77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>
                <a:latin typeface="Calibri"/>
              </a:rPr>
              <a:t>\\</a:t>
            </a:r>
            <a:r>
              <a:rPr lang="en-US" altLang="ko-KR" dirty="0"/>
              <a:t>: </a:t>
            </a:r>
            <a:r>
              <a:rPr lang="ko-KR" altLang="en-US" dirty="0"/>
              <a:t>역슬래시를 의미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여러 줄 문자열 만들기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\n </a:t>
            </a:r>
            <a:r>
              <a:rPr lang="ko-KR" altLang="en-US" dirty="0"/>
              <a:t>사용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635" y="1680773"/>
            <a:ext cx="7234844" cy="84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635" y="3898658"/>
            <a:ext cx="7234844" cy="206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26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여러 줄 문자열 기능 활용</a:t>
            </a:r>
            <a:r>
              <a:rPr lang="en-US" altLang="ko-KR" dirty="0"/>
              <a:t>: </a:t>
            </a:r>
            <a:r>
              <a:rPr lang="ko-KR" altLang="en-US" dirty="0"/>
              <a:t>큰따옴표 혹은 작은따옴표를 세 번 반복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402" y="1742653"/>
            <a:ext cx="7374948" cy="294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384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줄바꿈 없이 문자열 만들기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Calibri"/>
              </a:rPr>
              <a:t>\ </a:t>
            </a:r>
            <a:r>
              <a:rPr lang="ko-KR" altLang="en-US" dirty="0"/>
              <a:t>기호 사용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74" y="2325559"/>
            <a:ext cx="7413048" cy="385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725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줄 뒤에 </a:t>
            </a:r>
            <a:r>
              <a:rPr lang="en-US" altLang="ko-KR" dirty="0">
                <a:latin typeface="Calibri"/>
              </a:rPr>
              <a:t>\ </a:t>
            </a:r>
            <a:r>
              <a:rPr lang="ko-KR" altLang="en-US" dirty="0">
                <a:latin typeface="Calibri"/>
              </a:rPr>
              <a:t>붙여서 </a:t>
            </a:r>
            <a:r>
              <a:rPr lang="ko-KR" altLang="en-US" dirty="0"/>
              <a:t>코드 쉽게 보기 위한 줄바꿈이며</a:t>
            </a:r>
            <a:r>
              <a:rPr lang="en-US" altLang="ko-KR" dirty="0"/>
              <a:t>,</a:t>
            </a:r>
            <a:r>
              <a:rPr lang="ko-KR" altLang="en-US" dirty="0"/>
              <a:t> 실질적 줄바꿈 아님을 나타냄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59" y="2204744"/>
            <a:ext cx="7307396" cy="352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90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숫자에는 사칙연산 연산자를</a:t>
            </a:r>
            <a:r>
              <a:rPr lang="en-US" altLang="ko-KR" dirty="0"/>
              <a:t>, </a:t>
            </a:r>
            <a:r>
              <a:rPr lang="ko-KR" altLang="en-US" dirty="0"/>
              <a:t>집합에는 여러 집합 연산자 적용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각 자료는 사용할 수 있는 연산자 정해져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문자열 연결 연산자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C00000"/>
                </a:solidFill>
              </a:rPr>
              <a:t>+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더하기와 같은 기호이나 다른 수행임에 주의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18" y="2257487"/>
            <a:ext cx="3356771" cy="1150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718" y="3840996"/>
            <a:ext cx="3554479" cy="118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905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/>
              <a:t>두 문자열 연결하여 새로운 문자열 만들어냄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문자열과 숫자 사이에는 사용할 수 없음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lnSpc>
                <a:spcPct val="160000"/>
              </a:lnSpc>
            </a:pPr>
            <a:r>
              <a:rPr lang="ko-KR" altLang="en-US" dirty="0"/>
              <a:t>문자열은 문자끼리</a:t>
            </a:r>
            <a:r>
              <a:rPr lang="en-US" altLang="ko-KR" dirty="0"/>
              <a:t>, </a:t>
            </a:r>
            <a:r>
              <a:rPr lang="ko-KR" altLang="en-US" dirty="0"/>
              <a:t>숫자는 숫자끼리 연결</a:t>
            </a:r>
            <a:endParaRPr lang="en-US" altLang="ko-KR" dirty="0"/>
          </a:p>
          <a:p>
            <a:pPr lvl="2">
              <a:lnSpc>
                <a:spcPct val="160000"/>
              </a:lnSpc>
            </a:pPr>
            <a:r>
              <a:rPr lang="ko-KR" altLang="en-US" dirty="0"/>
              <a:t>문자열과 숫자 연결하여 연산하려면 큰따옴표 붙여 </a:t>
            </a:r>
            <a:endParaRPr lang="en-US" altLang="ko-KR" dirty="0"/>
          </a:p>
          <a:p>
            <a:pPr marL="914400" lvl="2" indent="0">
              <a:lnSpc>
                <a:spcPct val="160000"/>
              </a:lnSpc>
              <a:buNone/>
            </a:pPr>
            <a:r>
              <a:rPr lang="en-US" altLang="ko-KR" dirty="0"/>
              <a:t>     </a:t>
            </a:r>
            <a:r>
              <a:rPr lang="ko-KR" altLang="en-US" dirty="0"/>
              <a:t>문자열로 인식하게 함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05" y="1431800"/>
            <a:ext cx="7227743" cy="1469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05" y="3470547"/>
            <a:ext cx="7227743" cy="67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03" y="4149805"/>
            <a:ext cx="7227742" cy="71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57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문자열 반복 연산자 </a:t>
            </a:r>
            <a:r>
              <a:rPr lang="en-US" altLang="ko-KR" dirty="0">
                <a:solidFill>
                  <a:srgbClr val="C00000"/>
                </a:solidFill>
              </a:rPr>
              <a:t>: *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문자열을 숫자와 </a:t>
            </a:r>
            <a:r>
              <a:rPr lang="en-US" altLang="ko-KR" dirty="0"/>
              <a:t>* </a:t>
            </a:r>
            <a:r>
              <a:rPr lang="ko-KR" altLang="en-US" dirty="0"/>
              <a:t>연산자로 연결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21" y="2199503"/>
            <a:ext cx="7242030" cy="94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21" y="3160772"/>
            <a:ext cx="7242030" cy="90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53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자료형과 기본 자료형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문자열 만들기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문자열 연산자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문자열의 길이 구하기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키워드로 정리하는 핵심 포인트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확인문제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문자 선택 연산자 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인덱싱</a:t>
            </a:r>
            <a:r>
              <a:rPr lang="en-US" altLang="ko-KR" dirty="0">
                <a:solidFill>
                  <a:srgbClr val="C00000"/>
                </a:solidFill>
              </a:rPr>
              <a:t>) : []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문자열 내부의 문자 하나를 선택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대괄호 안에 선택할 문자의 위치를 지정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인덱스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(index)</a:t>
            </a:r>
          </a:p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제로 인덱스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(zero index) </a:t>
            </a:r>
            <a:r>
              <a:rPr lang="en-US" altLang="ko-KR" dirty="0"/>
              <a:t>: </a:t>
            </a:r>
            <a:r>
              <a:rPr lang="ko-KR" altLang="en-US" dirty="0"/>
              <a:t>숫자를 </a:t>
            </a:r>
            <a:r>
              <a:rPr lang="en-US" altLang="ko-KR" dirty="0"/>
              <a:t>0</a:t>
            </a:r>
            <a:r>
              <a:rPr lang="ko-KR" altLang="en-US" dirty="0"/>
              <a:t>부터 셈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원 인덱스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(one index)</a:t>
            </a:r>
            <a:r>
              <a:rPr lang="en-US" altLang="ko-KR" dirty="0"/>
              <a:t> : </a:t>
            </a:r>
            <a:r>
              <a:rPr lang="ko-KR" altLang="en-US" dirty="0"/>
              <a:t>숫자를 </a:t>
            </a:r>
            <a:r>
              <a:rPr lang="en-US" altLang="ko-KR" dirty="0"/>
              <a:t>1</a:t>
            </a:r>
            <a:r>
              <a:rPr lang="ko-KR" altLang="en-US" dirty="0"/>
              <a:t>부터 셈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파이썬은 제로 인덱스 유형 사용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13" y="4563762"/>
            <a:ext cx="7377372" cy="72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78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18" y="1639329"/>
            <a:ext cx="7348884" cy="239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477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문자를 거꾸로 출력하려는 경우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대괄호 안 숫자를 음수로 입력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" y="2281881"/>
            <a:ext cx="7272857" cy="78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" y="3113903"/>
            <a:ext cx="7272857" cy="2555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03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문자열 범위 선택 연산자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슬라이싱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C00000"/>
                </a:solidFill>
              </a:rPr>
              <a:t>[:]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문자열의 특정 범위를 선택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대괄호 안에 범위 구분 위치를 콜론으로 구분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/>
              <a:t>첫 </a:t>
            </a:r>
            <a:r>
              <a:rPr lang="ko-KR" altLang="en-US" dirty="0"/>
              <a:t>숫자 포함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마지막 숫자 포함하지 않음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파이썬에서 적용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57" y="2652233"/>
            <a:ext cx="7542828" cy="96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57" y="5092632"/>
            <a:ext cx="7542828" cy="777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615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예시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대괄호 안에 넣는 숫자 둘 중 하나를 생략하는 경우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뒤의 값 생략 </a:t>
            </a:r>
            <a:r>
              <a:rPr lang="en-US" altLang="ko-KR" dirty="0"/>
              <a:t>: n</a:t>
            </a:r>
            <a:r>
              <a:rPr lang="ko-KR" altLang="en-US" dirty="0"/>
              <a:t>번째부터 끝의 문자까지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앞의 값 생략 </a:t>
            </a:r>
            <a:r>
              <a:rPr lang="en-US" altLang="ko-KR" dirty="0"/>
              <a:t>: 0</a:t>
            </a:r>
            <a:r>
              <a:rPr lang="ko-KR" altLang="en-US" dirty="0"/>
              <a:t>번째부터 뒤의 숫자 </a:t>
            </a:r>
            <a:r>
              <a:rPr lang="en-US" altLang="ko-KR" dirty="0"/>
              <a:t>n</a:t>
            </a:r>
            <a:r>
              <a:rPr lang="ko-KR" altLang="en-US" dirty="0"/>
              <a:t>번째 앞의 문자까지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22"/>
          <a:stretch/>
        </p:blipFill>
        <p:spPr bwMode="auto">
          <a:xfrm>
            <a:off x="2082567" y="928670"/>
            <a:ext cx="3320674" cy="193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125334" y="4833302"/>
            <a:ext cx="2501010" cy="892832"/>
            <a:chOff x="1150047" y="4978805"/>
            <a:chExt cx="2501010" cy="89283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165"/>
            <a:stretch/>
          </p:blipFill>
          <p:spPr bwMode="auto">
            <a:xfrm>
              <a:off x="1150047" y="4978805"/>
              <a:ext cx="1491874" cy="892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98"/>
            <a:stretch/>
          </p:blipFill>
          <p:spPr bwMode="auto">
            <a:xfrm>
              <a:off x="2403024" y="4978805"/>
              <a:ext cx="1248033" cy="892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22"/>
          <a:stretch/>
        </p:blipFill>
        <p:spPr bwMode="auto">
          <a:xfrm>
            <a:off x="3742904" y="4820333"/>
            <a:ext cx="2819213" cy="142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71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인덱싱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(indexing)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[] </a:t>
            </a:r>
            <a:r>
              <a:rPr lang="ko-KR" altLang="en-US" dirty="0"/>
              <a:t>기호 이용해 문자열의 특정 위치에 있는 문자 참조하는 것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슬라이싱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(slicing)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[:] </a:t>
            </a:r>
            <a:r>
              <a:rPr lang="ko-KR" altLang="en-US" dirty="0"/>
              <a:t>기호 이용해 문자열 일부를 추출하는 것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문자열 선택 연산자로 </a:t>
            </a:r>
            <a:r>
              <a:rPr lang="ko-KR" altLang="en-US" dirty="0" err="1"/>
              <a:t>슬라이스해도</a:t>
            </a:r>
            <a:r>
              <a:rPr lang="ko-KR" altLang="en-US" dirty="0"/>
              <a:t> 원본은 변하지 않음에 주의</a:t>
            </a:r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10" y="3829699"/>
            <a:ext cx="7087639" cy="167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69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C00000"/>
                </a:solidFill>
              </a:rPr>
              <a:t>IndexError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(index out of range)</a:t>
            </a:r>
            <a:r>
              <a:rPr lang="en-US" altLang="ko-KR" dirty="0">
                <a:solidFill>
                  <a:schemeClr val="accent3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예외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리스트</a:t>
            </a:r>
            <a:r>
              <a:rPr lang="en-US" altLang="ko-KR" dirty="0"/>
              <a:t>/</a:t>
            </a:r>
            <a:r>
              <a:rPr lang="ko-KR" altLang="en-US" dirty="0"/>
              <a:t>문자열 수를 넘는 요소</a:t>
            </a:r>
            <a:r>
              <a:rPr lang="en-US" altLang="ko-KR" dirty="0"/>
              <a:t>/</a:t>
            </a:r>
            <a:r>
              <a:rPr lang="ko-KR" altLang="en-US" dirty="0"/>
              <a:t>글자 선택할 경우 발생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2" y="2224216"/>
            <a:ext cx="7309233" cy="250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671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길이 구하기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len()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문자열 길이 구할 때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괄호 내부에 문자열 넣으면 문자열의 문자 개수 세어 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중첩된 구조의 함수는 괄호 안쪽부터 먼저 실행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89" y="2751277"/>
            <a:ext cx="7351222" cy="91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090" y="4138669"/>
            <a:ext cx="3141818" cy="203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722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자료형 </a:t>
            </a:r>
            <a:r>
              <a:rPr lang="en-US" altLang="ko-KR" sz="1800" dirty="0"/>
              <a:t>: </a:t>
            </a:r>
            <a:r>
              <a:rPr lang="ko-KR" altLang="en-US" sz="1800" dirty="0"/>
              <a:t>자료의 형식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문자열 </a:t>
            </a:r>
            <a:r>
              <a:rPr lang="en-US" altLang="ko-KR" sz="1800" dirty="0"/>
              <a:t>: </a:t>
            </a:r>
            <a:r>
              <a:rPr lang="ko-KR" altLang="en-US" sz="1800" dirty="0"/>
              <a:t>문자의 나열</a:t>
            </a:r>
            <a:r>
              <a:rPr lang="en-US" altLang="ko-KR" sz="1800" dirty="0"/>
              <a:t>. </a:t>
            </a:r>
            <a:r>
              <a:rPr lang="ko-KR" altLang="en-US" sz="1800" dirty="0"/>
              <a:t>큰따옴표 혹은 작은따옴표로 입력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이스케이프 문자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문자열 내부에서 특수한 기능 수행하는 문자열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문자열 연산자 </a:t>
            </a:r>
            <a:r>
              <a:rPr lang="en-US" altLang="ko-KR" sz="1800" dirty="0"/>
              <a:t>: </a:t>
            </a:r>
            <a:r>
              <a:rPr lang="ko-KR" altLang="en-US" sz="1800" dirty="0"/>
              <a:t>문자열 연결 연산자 </a:t>
            </a:r>
            <a:r>
              <a:rPr lang="en-US" altLang="ko-KR" sz="1800" dirty="0"/>
              <a:t>(+), </a:t>
            </a:r>
            <a:r>
              <a:rPr lang="ko-KR" altLang="en-US" sz="1800" dirty="0"/>
              <a:t>문자열 반복 연산자 </a:t>
            </a:r>
            <a:r>
              <a:rPr lang="en-US" altLang="ko-KR" sz="1800" dirty="0"/>
              <a:t>(*), </a:t>
            </a:r>
            <a:r>
              <a:rPr lang="ko-KR" altLang="en-US" sz="1800" dirty="0"/>
              <a:t>문자열 선택 연산자 </a:t>
            </a:r>
            <a:r>
              <a:rPr lang="en-US" altLang="ko-KR" sz="1800" dirty="0"/>
              <a:t>([ ]), </a:t>
            </a:r>
            <a:r>
              <a:rPr lang="ko-KR" altLang="en-US" sz="1800" dirty="0"/>
              <a:t>문자열 범위 선택 연산자 </a:t>
            </a:r>
            <a:r>
              <a:rPr lang="en-US" altLang="ko-KR" sz="1800" dirty="0"/>
              <a:t>([:])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C00000"/>
                </a:solidFill>
              </a:rPr>
              <a:t>type()</a:t>
            </a:r>
            <a:r>
              <a:rPr lang="ko-KR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자료형 확인하는 함수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C00000"/>
                </a:solidFill>
              </a:rPr>
              <a:t>len()</a:t>
            </a:r>
            <a:r>
              <a:rPr lang="ko-KR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문자열 길이 구하는 함수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049837" cy="4984977"/>
          </a:xfrm>
        </p:spPr>
        <p:txBody>
          <a:bodyPr/>
          <a:lstStyle/>
          <a:p>
            <a:r>
              <a:rPr lang="ko-KR" altLang="en-US" dirty="0"/>
              <a:t>문자열을 만드는 파이썬 구문의 빈칸에 알맞은 기호를 넣어보세요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이스케이프 문자의 의미를 보고 알맞은 기호 혹은 문자를 넣어보세요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29" y="1560045"/>
            <a:ext cx="4451879" cy="1817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29" y="3978829"/>
            <a:ext cx="4484384" cy="201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7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키워드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ko-KR" altLang="en-US" dirty="0"/>
              <a:t>자료형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이스케이프 문자</a:t>
            </a:r>
            <a:r>
              <a:rPr lang="en-US" altLang="ko-KR" dirty="0"/>
              <a:t>, </a:t>
            </a:r>
            <a:r>
              <a:rPr lang="ko-KR" altLang="en-US" dirty="0"/>
              <a:t>문자열 연산자</a:t>
            </a:r>
            <a:r>
              <a:rPr lang="en-US" altLang="ko-KR" dirty="0"/>
              <a:t>, type(), len()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포인트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ko-KR" altLang="en-US" dirty="0"/>
              <a:t>프로그램이 처리할 수 있는 모든 것을 자료라 부른다</a:t>
            </a:r>
            <a:r>
              <a:rPr lang="en-US" altLang="ko-KR" dirty="0"/>
              <a:t>. </a:t>
            </a:r>
            <a:r>
              <a:rPr lang="ko-KR" altLang="en-US" dirty="0"/>
              <a:t>자료란 무엇인지</a:t>
            </a:r>
            <a:r>
              <a:rPr lang="en-US" altLang="ko-KR" dirty="0"/>
              <a:t>, </a:t>
            </a:r>
            <a:r>
              <a:rPr lang="ko-KR" altLang="en-US" dirty="0"/>
              <a:t>이를 처리하는 방법은 무엇인지</a:t>
            </a:r>
            <a:r>
              <a:rPr lang="en-US" altLang="ko-KR" dirty="0"/>
              <a:t>, </a:t>
            </a:r>
            <a:r>
              <a:rPr lang="ko-KR" altLang="en-US" dirty="0"/>
              <a:t>그리고 가장 일반적으로 쓰이는 문자열 자료형은 어떤 것이 있는지 알아본다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다음 프로그램의 실행결과를 예측해보세요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다음 프로그램의 실행결과를 예측해보세요</a:t>
            </a:r>
            <a:r>
              <a:rPr lang="en-US" altLang="ko-KR" dirty="0"/>
              <a:t>. </a:t>
            </a:r>
            <a:r>
              <a:rPr lang="ko-KR" altLang="en-US" dirty="0"/>
              <a:t>오류가 발생하는 것은 어느 행인가요</a:t>
            </a:r>
            <a:r>
              <a:rPr lang="en-US" altLang="ko-KR" dirty="0"/>
              <a:t>? </a:t>
            </a:r>
            <a:r>
              <a:rPr lang="ko-KR" altLang="en-US" dirty="0"/>
              <a:t>그리고 그 이유는 무엇인가요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" y="1556126"/>
            <a:ext cx="6452441" cy="122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7" y="3868733"/>
            <a:ext cx="6534819" cy="160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32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자료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(data)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프로그램이 처리할 수 있는 모든 것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프로그램은 자료를 처리하기 위한 모든 행위</a:t>
            </a:r>
          </a:p>
        </p:txBody>
      </p:sp>
    </p:spTree>
    <p:extLst>
      <p:ext uri="{BB962C8B-B14F-4D97-AF65-F5344CB8AC3E}">
        <p14:creationId xmlns:p14="http://schemas.microsoft.com/office/powerpoint/2010/main" val="357476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자료형과 기본 자료형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자료형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(data type)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자료를 기능과 역할에 따라 구분한 것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문자열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(string) </a:t>
            </a:r>
            <a:r>
              <a:rPr lang="en-US" altLang="ko-KR" dirty="0"/>
              <a:t>: </a:t>
            </a:r>
            <a:r>
              <a:rPr lang="ko-KR" altLang="en-US" dirty="0"/>
              <a:t>메일 제목</a:t>
            </a:r>
            <a:r>
              <a:rPr lang="en-US" altLang="ko-KR" dirty="0"/>
              <a:t>, </a:t>
            </a:r>
            <a:r>
              <a:rPr lang="ko-KR" altLang="en-US" dirty="0"/>
              <a:t>메시지 내용 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숫자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(number) </a:t>
            </a:r>
            <a:r>
              <a:rPr lang="en-US" altLang="ko-KR" dirty="0"/>
              <a:t>: </a:t>
            </a:r>
            <a:r>
              <a:rPr lang="ko-KR" altLang="en-US" dirty="0"/>
              <a:t>물건의 가격</a:t>
            </a:r>
            <a:r>
              <a:rPr lang="en-US" altLang="ko-KR" dirty="0"/>
              <a:t>, </a:t>
            </a:r>
            <a:r>
              <a:rPr lang="ko-KR" altLang="en-US" dirty="0"/>
              <a:t>학생의 성적 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불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(boolean) </a:t>
            </a:r>
            <a:r>
              <a:rPr lang="en-US" altLang="ko-KR" dirty="0"/>
              <a:t>: </a:t>
            </a:r>
            <a:r>
              <a:rPr lang="ko-KR" altLang="en-US" dirty="0"/>
              <a:t>친구의 로그인 상태 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자료를 알아야 하는 이유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자료를 자료형에 맞게 모으고 처리 과정을 거쳐 더 큰 자료형을 점차 만들어 나가면 프로그램이 완성됨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가장 기본 단위로서의 자료의 의미와 쓰임새를 아는 것은 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  </a:t>
            </a:r>
            <a:r>
              <a:rPr lang="ko-KR" altLang="en-US" dirty="0"/>
              <a:t>매우 중요</a:t>
            </a:r>
          </a:p>
        </p:txBody>
      </p:sp>
    </p:spTree>
    <p:extLst>
      <p:ext uri="{BB962C8B-B14F-4D97-AF65-F5344CB8AC3E}">
        <p14:creationId xmlns:p14="http://schemas.microsoft.com/office/powerpoint/2010/main" val="84354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자료형과 기본 자료형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자료형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(data type)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자료의</a:t>
            </a:r>
            <a:r>
              <a:rPr lang="en-US" altLang="ko-KR" dirty="0"/>
              <a:t> 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type()</a:t>
            </a:r>
            <a:r>
              <a:rPr lang="en-US" altLang="ko-KR" dirty="0"/>
              <a:t> </a:t>
            </a:r>
            <a:r>
              <a:rPr lang="ko-KR" altLang="en-US" dirty="0"/>
              <a:t>함수로 확인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solidFill>
                  <a:srgbClr val="C00000"/>
                </a:solidFill>
              </a:rPr>
              <a:t>str</a:t>
            </a:r>
            <a:r>
              <a:rPr lang="en-US" altLang="ko-KR" dirty="0"/>
              <a:t> : </a:t>
            </a:r>
            <a:r>
              <a:rPr lang="ko-KR" altLang="en-US" dirty="0"/>
              <a:t>문자열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solidFill>
                  <a:srgbClr val="C00000"/>
                </a:solidFill>
              </a:rPr>
              <a:t>int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/>
              <a:t>: </a:t>
            </a:r>
            <a:r>
              <a:rPr lang="ko-KR" altLang="en-US" dirty="0"/>
              <a:t>정수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478" y="2660820"/>
            <a:ext cx="7335835" cy="1342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85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문자열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(string)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따옴표로</a:t>
            </a:r>
            <a:r>
              <a:rPr lang="en-US" altLang="ko-KR" dirty="0"/>
              <a:t> </a:t>
            </a:r>
            <a:r>
              <a:rPr lang="ko-KR" altLang="en-US" dirty="0"/>
              <a:t>둘러싸 입력하는</a:t>
            </a:r>
            <a:r>
              <a:rPr lang="en-US" altLang="ko-KR" dirty="0"/>
              <a:t>,</a:t>
            </a:r>
            <a:r>
              <a:rPr lang="ko-KR" altLang="en-US" dirty="0"/>
              <a:t> 글자가 나열된 것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12" y="2215978"/>
            <a:ext cx="7465261" cy="60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13" y="2983672"/>
            <a:ext cx="7465261" cy="3193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26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큰따옴표로 문자열 만들기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rgbClr val="C00000"/>
                </a:solidFill>
              </a:rPr>
              <a:t>작은따옴표로 문자열 만들기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32"/>
          <a:stretch/>
        </p:blipFill>
        <p:spPr bwMode="auto">
          <a:xfrm>
            <a:off x="962794" y="1335577"/>
            <a:ext cx="6583067" cy="99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43"/>
          <a:stretch/>
        </p:blipFill>
        <p:spPr bwMode="auto">
          <a:xfrm>
            <a:off x="971031" y="3290435"/>
            <a:ext cx="6574830" cy="91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99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문자열 내부에 따옴표 넣기</a:t>
            </a:r>
            <a:endParaRPr lang="en-US" altLang="ko-KR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위 경우 오류 발생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파이썬 프로그래밍 언어는 자료와 자료를 단순 나열할 수 없음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구문 오류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(syntax error)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88" y="1845426"/>
            <a:ext cx="7446212" cy="64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94" y="2569887"/>
            <a:ext cx="7446212" cy="128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38" y="5343876"/>
            <a:ext cx="7446212" cy="90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097731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455</TotalTime>
  <Words>716</Words>
  <Application>Microsoft Office PowerPoint</Application>
  <PresentationFormat>화면 슬라이드 쇼(4:3)</PresentationFormat>
  <Paragraphs>193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D2Coding</vt:lpstr>
      <vt:lpstr>HY견고딕</vt:lpstr>
      <vt:lpstr>맑은 고딕</vt:lpstr>
      <vt:lpstr>Arial</vt:lpstr>
      <vt:lpstr>Calibri</vt:lpstr>
      <vt:lpstr>Wingdings</vt:lpstr>
      <vt:lpstr>바인드소프트</vt:lpstr>
      <vt:lpstr>자료형과 문자열</vt:lpstr>
      <vt:lpstr>목차</vt:lpstr>
      <vt:lpstr>시작하기 전에</vt:lpstr>
      <vt:lpstr>시작하기 전에</vt:lpstr>
      <vt:lpstr>자료형과 기본 자료형</vt:lpstr>
      <vt:lpstr>자료형과 기본 자료형</vt:lpstr>
      <vt:lpstr>문자열 만들기</vt:lpstr>
      <vt:lpstr>문자열 만들기</vt:lpstr>
      <vt:lpstr>문자열 만들기</vt:lpstr>
      <vt:lpstr>문자열 만들기</vt:lpstr>
      <vt:lpstr>문자열 만들기</vt:lpstr>
      <vt:lpstr>문자열 만들기</vt:lpstr>
      <vt:lpstr>문자열 만들기</vt:lpstr>
      <vt:lpstr>문자열 만들기</vt:lpstr>
      <vt:lpstr>문자열 만들기</vt:lpstr>
      <vt:lpstr>문자열 만들기</vt:lpstr>
      <vt:lpstr>문자열 연산자</vt:lpstr>
      <vt:lpstr>문자열 연산자</vt:lpstr>
      <vt:lpstr>문자열 연산자</vt:lpstr>
      <vt:lpstr>문자열 연산자</vt:lpstr>
      <vt:lpstr>문자열 연산자</vt:lpstr>
      <vt:lpstr>문자열 연산자</vt:lpstr>
      <vt:lpstr>문자열 연산자</vt:lpstr>
      <vt:lpstr>문자열 연산자</vt:lpstr>
      <vt:lpstr>문자열 연산자</vt:lpstr>
      <vt:lpstr>문자열 연산자</vt:lpstr>
      <vt:lpstr>문자열의 길이 구하기</vt:lpstr>
      <vt:lpstr>키워드로 정리하는 핵심 포인트</vt:lpstr>
      <vt:lpstr>확인문제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 Choi</cp:lastModifiedBy>
  <cp:revision>39</cp:revision>
  <dcterms:created xsi:type="dcterms:W3CDTF">2019-06-04T09:17:40Z</dcterms:created>
  <dcterms:modified xsi:type="dcterms:W3CDTF">2024-08-28T02:19:34Z</dcterms:modified>
</cp:coreProperties>
</file>