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0"/>
  </p:notesMasterIdLst>
  <p:sldIdLst>
    <p:sldId id="457" r:id="rId2"/>
    <p:sldId id="266" r:id="rId3"/>
    <p:sldId id="383" r:id="rId4"/>
    <p:sldId id="382" r:id="rId5"/>
    <p:sldId id="491" r:id="rId6"/>
    <p:sldId id="492" r:id="rId7"/>
    <p:sldId id="493" r:id="rId8"/>
    <p:sldId id="494" r:id="rId9"/>
    <p:sldId id="495" r:id="rId10"/>
    <p:sldId id="496" r:id="rId11"/>
    <p:sldId id="550" r:id="rId12"/>
    <p:sldId id="497" r:id="rId13"/>
    <p:sldId id="498" r:id="rId14"/>
    <p:sldId id="499" r:id="rId15"/>
    <p:sldId id="500" r:id="rId16"/>
    <p:sldId id="501" r:id="rId17"/>
    <p:sldId id="502" r:id="rId18"/>
    <p:sldId id="488" r:id="rId19"/>
    <p:sldId id="503" r:id="rId20"/>
    <p:sldId id="504" r:id="rId21"/>
    <p:sldId id="505" r:id="rId22"/>
    <p:sldId id="506" r:id="rId23"/>
    <p:sldId id="551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489" r:id="rId34"/>
    <p:sldId id="516" r:id="rId35"/>
    <p:sldId id="517" r:id="rId36"/>
    <p:sldId id="518" r:id="rId37"/>
    <p:sldId id="519" r:id="rId38"/>
    <p:sldId id="520" r:id="rId39"/>
    <p:sldId id="521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530" r:id="rId48"/>
    <p:sldId id="531" r:id="rId49"/>
    <p:sldId id="532" r:id="rId50"/>
    <p:sldId id="533" r:id="rId51"/>
    <p:sldId id="534" r:id="rId52"/>
    <p:sldId id="535" r:id="rId53"/>
    <p:sldId id="490" r:id="rId54"/>
    <p:sldId id="537" r:id="rId55"/>
    <p:sldId id="536" r:id="rId56"/>
    <p:sldId id="538" r:id="rId57"/>
    <p:sldId id="539" r:id="rId58"/>
    <p:sldId id="540" r:id="rId59"/>
    <p:sldId id="541" r:id="rId60"/>
    <p:sldId id="542" r:id="rId61"/>
    <p:sldId id="543" r:id="rId62"/>
    <p:sldId id="544" r:id="rId63"/>
    <p:sldId id="545" r:id="rId64"/>
    <p:sldId id="546" r:id="rId65"/>
    <p:sldId id="547" r:id="rId66"/>
    <p:sldId id="548" r:id="rId67"/>
    <p:sldId id="549" r:id="rId68"/>
    <p:sldId id="392" r:id="rId6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C7DF52F-D943-4FE6-ABD9-3C88262E7913}">
          <p14:sldIdLst>
            <p14:sldId id="457"/>
            <p14:sldId id="266"/>
            <p14:sldId id="383"/>
          </p14:sldIdLst>
        </p14:section>
        <p14:section name="01_트랜잭션" id="{DD719021-DC00-4458-BF27-EBF067782056}">
          <p14:sldIdLst>
            <p14:sldId id="382"/>
            <p14:sldId id="491"/>
            <p14:sldId id="492"/>
            <p14:sldId id="493"/>
            <p14:sldId id="494"/>
            <p14:sldId id="495"/>
            <p14:sldId id="496"/>
            <p14:sldId id="550"/>
            <p14:sldId id="497"/>
            <p14:sldId id="498"/>
            <p14:sldId id="499"/>
            <p14:sldId id="500"/>
            <p14:sldId id="501"/>
            <p14:sldId id="502"/>
          </p14:sldIdLst>
        </p14:section>
        <p14:section name="02_동시성 제어" id="{63E369AC-26D4-4D93-9C20-14FBF0506F31}">
          <p14:sldIdLst>
            <p14:sldId id="488"/>
            <p14:sldId id="503"/>
            <p14:sldId id="504"/>
            <p14:sldId id="505"/>
            <p14:sldId id="506"/>
            <p14:sldId id="551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03_트랜잭션 고립 수준" id="{A442A837-C313-4E22-A7EC-4E8782AB9951}">
          <p14:sldIdLst>
            <p14:sldId id="489"/>
            <p14:sldId id="516"/>
            <p14:sldId id="517"/>
            <p14:sldId id="518"/>
            <p14:sldId id="519"/>
            <p14:sldId id="520"/>
            <p14:sldId id="521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04_회복" id="{B4D74214-17A4-4A2A-88B2-AA4FC2DD276C}">
          <p14:sldIdLst>
            <p14:sldId id="490"/>
            <p14:sldId id="537"/>
            <p14:sldId id="536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요약" id="{16DDC6A6-EF50-4816-AD05-A43B7AC91696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000000"/>
    <a:srgbClr val="393939"/>
    <a:srgbClr val="0000CC"/>
    <a:srgbClr val="CDF1FF"/>
    <a:srgbClr val="97E1FF"/>
    <a:srgbClr val="00A4E6"/>
    <a:srgbClr val="5BD0FF"/>
    <a:srgbClr val="29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2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1548" y="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61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6261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39AE2E-C36C-4442-B791-F7AA324F9C05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60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619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13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7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83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46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3347864" y="93663"/>
            <a:ext cx="5796136" cy="954107"/>
            <a:chOff x="6752029" y="188640"/>
            <a:chExt cx="5582416" cy="951724"/>
          </a:xfrm>
        </p:grpSpPr>
        <p:sp>
          <p:nvSpPr>
            <p:cNvPr id="10" name="직사각형 9"/>
            <p:cNvSpPr/>
            <p:nvPr/>
          </p:nvSpPr>
          <p:spPr>
            <a:xfrm>
              <a:off x="8336841" y="188640"/>
              <a:ext cx="3997604" cy="95172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트랜잭션</a:t>
              </a:r>
              <a:r>
                <a:rPr kumimoji="1" lang="en-US" altLang="ko-KR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동시성 제어</a:t>
              </a:r>
              <a:r>
                <a:rPr kumimoji="1" lang="en-US" altLang="ko-KR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회복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08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751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E64B3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ED827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F09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F2A69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64B38"/>
              </a:buClr>
              <a:buFont typeface="Wingdings" pitchFamily="2" charset="2"/>
              <a:buChar char="v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000"/>
            </a:lvl4pPr>
            <a:lvl5pPr marL="990600" indent="-180975">
              <a:buClr>
                <a:srgbClr val="EB7363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 smtClean="0"/>
              <a:t>셋째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 smtClean="0"/>
              <a:t>넷째 </a:t>
            </a:r>
            <a:r>
              <a:rPr lang="ko-KR" altLang="en-US" dirty="0"/>
              <a:t>수준</a:t>
            </a:r>
          </a:p>
        </p:txBody>
      </p:sp>
    </p:spTree>
    <p:extLst>
      <p:ext uri="{BB962C8B-B14F-4D97-AF65-F5344CB8AC3E}">
        <p14:creationId xmlns:p14="http://schemas.microsoft.com/office/powerpoint/2010/main" val="225083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A4FD5-D927-46E1-BEBC-AEFC7A7139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/>
              <a:t>데이터 베이스</a:t>
            </a:r>
            <a:endParaRPr lang="ko-KR" altLang="en-US" sz="4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344F6B"/>
                </a:solidFill>
              </a:rPr>
              <a:t>Chapter </a:t>
            </a:r>
            <a:r>
              <a:rPr lang="en-US" altLang="ko-KR" sz="2000" dirty="0" smtClean="0">
                <a:solidFill>
                  <a:srgbClr val="344F6B"/>
                </a:solidFill>
              </a:rPr>
              <a:t>08</a:t>
            </a:r>
            <a:r>
              <a:rPr lang="en-US" altLang="ko-KR" sz="2000" dirty="0" smtClean="0">
                <a:solidFill>
                  <a:srgbClr val="215968"/>
                </a:solidFill>
              </a:rPr>
              <a:t> 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트랜잭션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동시성 제어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회복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22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트랜잭션의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r>
              <a:rPr lang="ko-KR" altLang="en-US" dirty="0"/>
              <a:t>가지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(</a:t>
            </a:r>
            <a:r>
              <a:rPr lang="en-US" altLang="ko-KR" dirty="0"/>
              <a:t>ACID </a:t>
            </a:r>
            <a:r>
              <a:rPr lang="ko-KR" altLang="en-US" dirty="0" smtClean="0"/>
              <a:t>성질</a:t>
            </a:r>
            <a:r>
              <a:rPr lang="en-US" altLang="ko-KR" dirty="0" smtClean="0"/>
              <a:t>)</a:t>
            </a:r>
          </a:p>
          <a:p>
            <a:pPr lvl="1" latinLnBrk="0">
              <a:lnSpc>
                <a:spcPct val="150000"/>
              </a:lnSpc>
            </a:pPr>
            <a:r>
              <a:rPr lang="ko-KR" altLang="en-US" b="1" dirty="0" err="1" smtClean="0">
                <a:latin typeface="+mn-ea"/>
              </a:rPr>
              <a:t>원자성</a:t>
            </a:r>
            <a:r>
              <a:rPr lang="en-US" altLang="ko-KR" b="1" dirty="0">
                <a:latin typeface="+mn-ea"/>
              </a:rPr>
              <a:t>(Atomicity)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트랜잭션에 포함된 작업은 전부 수행되거나 </a:t>
            </a:r>
            <a:r>
              <a:rPr lang="ko-KR" altLang="en-US" dirty="0" smtClean="0">
                <a:latin typeface="+mn-ea"/>
              </a:rPr>
              <a:t>아니면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전부 </a:t>
            </a:r>
            <a:r>
              <a:rPr lang="ko-KR" altLang="en-US" dirty="0">
                <a:latin typeface="+mn-ea"/>
              </a:rPr>
              <a:t>수행되지 않아야 </a:t>
            </a:r>
            <a:r>
              <a:rPr lang="en-US" altLang="ko-KR" dirty="0">
                <a:latin typeface="+mn-ea"/>
              </a:rPr>
              <a:t>(all or nothing) </a:t>
            </a:r>
            <a:r>
              <a:rPr lang="ko-KR" altLang="en-US" dirty="0">
                <a:latin typeface="+mn-ea"/>
              </a:rPr>
              <a:t>함</a:t>
            </a:r>
            <a:endParaRPr lang="en-US" altLang="ko-KR" dirty="0"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일관성</a:t>
            </a:r>
            <a:r>
              <a:rPr lang="en-US" altLang="ko-KR" b="1" dirty="0">
                <a:latin typeface="+mn-ea"/>
              </a:rPr>
              <a:t>(Consistency)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트랜잭션을 수행하기 전이나 수행한 후나 데이터베이스는 항상 </a:t>
            </a:r>
            <a:r>
              <a:rPr lang="ko-KR" altLang="en-US" dirty="0" smtClean="0">
                <a:latin typeface="+mn-ea"/>
              </a:rPr>
              <a:t>일관된 상태를 </a:t>
            </a:r>
            <a:r>
              <a:rPr lang="ko-KR" altLang="en-US" dirty="0">
                <a:latin typeface="+mn-ea"/>
              </a:rPr>
              <a:t>유지해야 함</a:t>
            </a:r>
            <a:endParaRPr lang="en-US" altLang="ko-KR" dirty="0"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고립성</a:t>
            </a:r>
            <a:r>
              <a:rPr lang="en-US" altLang="ko-KR" b="1" dirty="0">
                <a:latin typeface="+mn-ea"/>
              </a:rPr>
              <a:t>(Isolation)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수행 중인 트랜잭션에 다른 트랜잭션이 끼어들어 변경 중인 데이터 값을 훼손하는 일이 없어야 함</a:t>
            </a:r>
            <a:endParaRPr lang="en-US" altLang="ko-KR" dirty="0">
              <a:latin typeface="+mn-ea"/>
            </a:endParaRPr>
          </a:p>
          <a:p>
            <a:pPr lvl="1" latinLnBrk="0">
              <a:lnSpc>
                <a:spcPct val="150000"/>
              </a:lnSpc>
            </a:pPr>
            <a:r>
              <a:rPr lang="ko-KR" altLang="en-US" b="1" dirty="0">
                <a:latin typeface="+mn-ea"/>
              </a:rPr>
              <a:t>지속성</a:t>
            </a:r>
            <a:r>
              <a:rPr lang="en-US" altLang="ko-KR" b="1" dirty="0">
                <a:latin typeface="+mn-ea"/>
              </a:rPr>
              <a:t>(Durability)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수행을 성공적으로 완료한 트랜잭션은 변경한 데이터를 영구히 저장해야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07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err="1" smtClean="0"/>
              <a:t>원자성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트랜잭션이 원자처럼 더 이상 쪼개지지 않는 하나의 프로그램 </a:t>
            </a:r>
            <a:r>
              <a:rPr lang="ko-KR" altLang="en-US" dirty="0" smtClean="0"/>
              <a:t>단위로 동작해야 한다는 의미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일부만 수행되는 일이 없도록 전부 수행하거나 아예 수행하지 </a:t>
            </a:r>
            <a:r>
              <a:rPr lang="ko-KR" altLang="en-US" dirty="0" smtClean="0"/>
              <a:t>않아야 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b="1" dirty="0">
                <a:solidFill>
                  <a:srgbClr val="3333FF"/>
                </a:solidFill>
              </a:rPr>
              <a:t>all or nothing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COMMIT</a:t>
            </a:r>
            <a:r>
              <a:rPr lang="ko-KR" altLang="en-US" dirty="0"/>
              <a:t>과 </a:t>
            </a:r>
            <a:r>
              <a:rPr lang="en-US" altLang="ko-KR" dirty="0" smtClean="0"/>
              <a:t>ROLLBACK </a:t>
            </a:r>
            <a:r>
              <a:rPr lang="ko-KR" altLang="en-US" dirty="0" smtClean="0"/>
              <a:t>명령어를 </a:t>
            </a:r>
            <a:r>
              <a:rPr lang="ko-KR" altLang="en-US" dirty="0"/>
              <a:t>트랜잭션 제어 </a:t>
            </a:r>
            <a:r>
              <a:rPr lang="ko-KR" altLang="en-US" dirty="0" smtClean="0"/>
              <a:t>명령어</a:t>
            </a:r>
            <a:r>
              <a:rPr lang="en-US" altLang="ko-KR" dirty="0" smtClean="0"/>
              <a:t>(TCL)</a:t>
            </a:r>
            <a:r>
              <a:rPr lang="ko-KR" altLang="en-US" dirty="0" smtClean="0"/>
              <a:t>라고 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3212976"/>
            <a:ext cx="71913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385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12776"/>
            <a:ext cx="71818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MySQL</a:t>
            </a:r>
            <a:r>
              <a:rPr lang="ko-KR" altLang="en-US" dirty="0"/>
              <a:t>에서 트랜잭션을 선언하고 수행하는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115616" y="5877272"/>
            <a:ext cx="1205511" cy="288032"/>
          </a:xfrm>
          <a:prstGeom prst="round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07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84702" y="1052736"/>
            <a:ext cx="7191375" cy="5455009"/>
            <a:chOff x="984702" y="1412776"/>
            <a:chExt cx="7191375" cy="5455009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38" y="1412776"/>
              <a:ext cx="7172325" cy="1333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702" y="2600585"/>
              <a:ext cx="7191375" cy="426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115616" y="1960298"/>
            <a:ext cx="1205511" cy="288032"/>
          </a:xfrm>
          <a:prstGeom prst="round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7" y="4437112"/>
            <a:ext cx="864096" cy="288032"/>
          </a:xfrm>
          <a:prstGeom prst="round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66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일관성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테이블이 </a:t>
            </a:r>
            <a:r>
              <a:rPr lang="ko-KR" altLang="en-US" dirty="0" smtClean="0"/>
              <a:t>생성될 때 </a:t>
            </a:r>
            <a:r>
              <a:rPr lang="en-US" altLang="ko-KR" dirty="0"/>
              <a:t>CREATE </a:t>
            </a:r>
            <a:r>
              <a:rPr lang="ko-KR" altLang="en-US" dirty="0"/>
              <a:t>문과 </a:t>
            </a:r>
            <a:r>
              <a:rPr lang="en-US" altLang="ko-KR" dirty="0"/>
              <a:t>ALTER </a:t>
            </a:r>
            <a:r>
              <a:rPr lang="ko-KR" altLang="en-US" dirty="0"/>
              <a:t>문의 무결성 제약조건을 통해 </a:t>
            </a:r>
            <a:r>
              <a:rPr lang="ko-KR" altLang="en-US" dirty="0" smtClean="0"/>
              <a:t>명시됨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계좌이체 </a:t>
            </a:r>
            <a:r>
              <a:rPr lang="ko-KR" altLang="en-US" dirty="0"/>
              <a:t>트랜잭션의 일관성 조건은 ‘</a:t>
            </a:r>
            <a:r>
              <a:rPr lang="en-US" altLang="ko-KR" dirty="0"/>
              <a:t>A </a:t>
            </a:r>
            <a:r>
              <a:rPr lang="ko-KR" altLang="en-US" dirty="0"/>
              <a:t>계좌 </a:t>
            </a:r>
            <a:r>
              <a:rPr lang="en-US" altLang="ko-KR" dirty="0"/>
              <a:t>+ B </a:t>
            </a:r>
            <a:r>
              <a:rPr lang="ko-KR" altLang="en-US" dirty="0"/>
              <a:t>계좌 </a:t>
            </a:r>
            <a:r>
              <a:rPr lang="en-US" altLang="ko-KR" dirty="0"/>
              <a:t>= 20</a:t>
            </a:r>
            <a:r>
              <a:rPr lang="ko-KR" altLang="en-US" dirty="0"/>
              <a:t>만 원</a:t>
            </a:r>
            <a:r>
              <a:rPr lang="ko-KR" altLang="en-US" dirty="0" smtClean="0"/>
              <a:t>’</a:t>
            </a:r>
            <a:endParaRPr lang="en-US" altLang="ko-KR" dirty="0" smtClean="0"/>
          </a:p>
          <a:p>
            <a:pPr marL="895350" lvl="1" indent="0" latinLnBrk="0">
              <a:buNone/>
            </a:pPr>
            <a:r>
              <a:rPr lang="en-US" altLang="ko-KR" dirty="0" smtClean="0"/>
              <a:t>	</a:t>
            </a:r>
            <a:r>
              <a:rPr lang="ko-KR" altLang="en-US" sz="1400" dirty="0" smtClean="0"/>
              <a:t>그런데 </a:t>
            </a:r>
            <a:r>
              <a:rPr lang="en-US" altLang="ko-KR" sz="1400" dirty="0"/>
              <a:t>A </a:t>
            </a:r>
            <a:r>
              <a:rPr lang="ko-KR" altLang="en-US" sz="1400" dirty="0"/>
              <a:t>계좌에서 </a:t>
            </a:r>
            <a:r>
              <a:rPr lang="en-US" altLang="ko-KR" sz="1400" dirty="0"/>
              <a:t>1</a:t>
            </a:r>
            <a:r>
              <a:rPr lang="ko-KR" altLang="en-US" sz="1400" dirty="0"/>
              <a:t>만 원을 인출하여 </a:t>
            </a:r>
            <a:r>
              <a:rPr lang="en-US" altLang="ko-KR" sz="1400" dirty="0"/>
              <a:t>B </a:t>
            </a:r>
            <a:r>
              <a:rPr lang="ko-KR" altLang="en-US" sz="1400" dirty="0"/>
              <a:t>계좌에 입금하기 전에는 총액이 </a:t>
            </a:r>
            <a:r>
              <a:rPr lang="ko-KR" altLang="en-US" sz="1400" dirty="0" smtClean="0"/>
              <a:t>일시적으로 </a:t>
            </a:r>
            <a:r>
              <a:rPr lang="en-US" altLang="ko-KR" sz="1400" dirty="0"/>
              <a:t>19</a:t>
            </a:r>
            <a:r>
              <a:rPr lang="ko-KR" altLang="en-US" sz="1400" dirty="0" smtClean="0"/>
              <a:t>만 </a:t>
            </a:r>
            <a:r>
              <a:rPr lang="ko-KR" altLang="en-US" sz="1400" dirty="0"/>
              <a:t>원으로 줄어드는 ‘일관성 없는 </a:t>
            </a:r>
            <a:r>
              <a:rPr lang="en-US" altLang="ko-KR" sz="1400" dirty="0"/>
              <a:t>inconsistent</a:t>
            </a:r>
            <a:r>
              <a:rPr lang="ko-KR" altLang="en-US" sz="1400" dirty="0"/>
              <a:t>’ 상태가 됨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ko-KR" altLang="en-US" sz="1400" dirty="0" smtClean="0"/>
              <a:t>트랜잭션이 </a:t>
            </a:r>
            <a:r>
              <a:rPr lang="ko-KR" altLang="en-US" sz="1400" dirty="0"/>
              <a:t>종료된 후에는 ‘</a:t>
            </a:r>
            <a:r>
              <a:rPr lang="en-US" altLang="ko-KR" sz="1400" dirty="0"/>
              <a:t>A </a:t>
            </a:r>
            <a:r>
              <a:rPr lang="ko-KR" altLang="en-US" sz="1400" dirty="0"/>
              <a:t>계좌 </a:t>
            </a:r>
            <a:r>
              <a:rPr lang="en-US" altLang="ko-KR" sz="1400" dirty="0" smtClean="0"/>
              <a:t>+ B </a:t>
            </a:r>
            <a:r>
              <a:rPr lang="ko-KR" altLang="en-US" sz="1400" dirty="0"/>
              <a:t>계좌 </a:t>
            </a:r>
            <a:r>
              <a:rPr lang="en-US" altLang="ko-KR" sz="1400" dirty="0"/>
              <a:t>= 20</a:t>
            </a:r>
            <a:r>
              <a:rPr lang="ko-KR" altLang="en-US" sz="1400" dirty="0"/>
              <a:t>만 원’이 됨</a:t>
            </a:r>
            <a:endParaRPr lang="ko-KR" altLang="en-US" sz="14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51911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6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smtClean="0"/>
              <a:t>고립성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여러 트랜잭션이 동시에 수행될 때 상호 </a:t>
            </a:r>
            <a:r>
              <a:rPr lang="ko-KR" altLang="en-US" dirty="0" smtClean="0"/>
              <a:t>간</a:t>
            </a:r>
            <a:r>
              <a:rPr lang="ko-KR" altLang="en-US" dirty="0"/>
              <a:t>섭이나 데이터 충돌이 일어나지 않는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고립성을 유지하려면 </a:t>
            </a:r>
            <a:r>
              <a:rPr lang="ko-KR" altLang="en-US" dirty="0"/>
              <a:t>변경 중인 임시 데이터를 다른 트랜잭션이 읽거나 쓰려고 할 때 제어하는 작업이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같은 시간대에 여러 트랜잭션이 같은 데이터를 다루고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같은 데이터를 </a:t>
            </a:r>
            <a:r>
              <a:rPr lang="ko-KR" altLang="en-US" dirty="0" smtClean="0"/>
              <a:t>동</a:t>
            </a:r>
            <a:r>
              <a:rPr lang="ko-KR" altLang="en-US" dirty="0"/>
              <a:t>시에 읽고 쓸 경우</a:t>
            </a:r>
            <a:r>
              <a:rPr lang="en-US" altLang="ko-KR" dirty="0"/>
              <a:t>, </a:t>
            </a:r>
            <a:r>
              <a:rPr lang="ko-KR" altLang="en-US" dirty="0"/>
              <a:t>변경 중인 데이터를 다른 트랜잭션이 </a:t>
            </a:r>
            <a:r>
              <a:rPr lang="ko-KR" altLang="en-US" dirty="0" smtClean="0"/>
              <a:t>사용하면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데이터의 </a:t>
            </a:r>
            <a:r>
              <a:rPr lang="ko-KR" altLang="en-US" dirty="0"/>
              <a:t>일관성이 </a:t>
            </a:r>
            <a:r>
              <a:rPr lang="ko-KR" altLang="en-US" dirty="0" smtClean="0"/>
              <a:t>훼손될 </a:t>
            </a:r>
            <a:r>
              <a:rPr lang="ko-KR" altLang="en-US" dirty="0"/>
              <a:t>수 있어 서로 충돌하지 않도록 제어하는 작업이 </a:t>
            </a:r>
            <a:r>
              <a:rPr lang="ko-KR" altLang="en-US" dirty="0" smtClean="0"/>
              <a:t>필요 </a:t>
            </a:r>
            <a:r>
              <a:rPr lang="en-US" altLang="ko-KR" dirty="0" smtClean="0"/>
              <a:t>= </a:t>
            </a:r>
            <a:r>
              <a:rPr lang="ko-KR" altLang="en-US" dirty="0"/>
              <a:t>동시성 제어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73016"/>
            <a:ext cx="4771159" cy="319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66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지속성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트랜잭션이 정상적으로 완료되거나 부분 완료된 </a:t>
            </a:r>
            <a:r>
              <a:rPr lang="ko-KR" altLang="en-US" dirty="0" smtClean="0"/>
              <a:t>데이터는 반드시 </a:t>
            </a:r>
            <a:r>
              <a:rPr lang="ko-KR" altLang="en-US" dirty="0"/>
              <a:t>데이터베이스에 </a:t>
            </a:r>
            <a:r>
              <a:rPr lang="ko-KR" altLang="en-US" dirty="0" smtClean="0"/>
              <a:t>기록되어야 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트랜잭션의 </a:t>
            </a:r>
            <a:r>
              <a:rPr lang="ko-KR" altLang="en-US" dirty="0" smtClean="0"/>
              <a:t>상태도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ko-KR" altLang="en-US" dirty="0" smtClean="0"/>
              <a:t>트랜잭션이 </a:t>
            </a:r>
            <a:r>
              <a:rPr lang="ko-KR" altLang="en-US" dirty="0"/>
              <a:t>수행을 완료하면 부분 완료 혹은 </a:t>
            </a:r>
            <a:r>
              <a:rPr lang="ko-KR" altLang="en-US" dirty="0" smtClean="0"/>
              <a:t>실패 </a:t>
            </a:r>
            <a:r>
              <a:rPr lang="ko-KR" altLang="en-US" dirty="0"/>
              <a:t>상태 중 하나가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는 부분 완료 상태에서는 작업한 내용을 데이터베이스에 </a:t>
            </a:r>
            <a:r>
              <a:rPr lang="ko-KR" altLang="en-US" dirty="0" smtClean="0"/>
              <a:t>반영하</a:t>
            </a:r>
            <a:r>
              <a:rPr lang="ko-KR" altLang="en-US" dirty="0"/>
              <a:t>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실패 </a:t>
            </a:r>
            <a:r>
              <a:rPr lang="ko-KR" altLang="en-US" dirty="0"/>
              <a:t>상태에서는 작업한 내용을 </a:t>
            </a:r>
            <a:r>
              <a:rPr lang="ko-KR" altLang="en-US" dirty="0" smtClean="0"/>
              <a:t>취소함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7818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72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트랜잭션과 </a:t>
            </a:r>
            <a:r>
              <a:rPr lang="en-US" altLang="ko-KR" dirty="0" smtClean="0"/>
              <a:t>DBMS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는 트랜잭션이 원자성</a:t>
            </a:r>
            <a:r>
              <a:rPr lang="en-US" altLang="ko-KR" dirty="0"/>
              <a:t>, </a:t>
            </a:r>
            <a:r>
              <a:rPr lang="ko-KR" altLang="en-US" dirty="0"/>
              <a:t>일관성</a:t>
            </a:r>
            <a:r>
              <a:rPr lang="en-US" altLang="ko-KR" dirty="0"/>
              <a:t>, </a:t>
            </a:r>
            <a:r>
              <a:rPr lang="ko-KR" altLang="en-US" dirty="0"/>
              <a:t>고립성</a:t>
            </a:r>
            <a:r>
              <a:rPr lang="en-US" altLang="ko-KR" dirty="0"/>
              <a:t>, </a:t>
            </a:r>
            <a:r>
              <a:rPr lang="ko-KR" altLang="en-US" dirty="0"/>
              <a:t>지속성을 유지할 수 있도록 </a:t>
            </a:r>
            <a:r>
              <a:rPr lang="ko-KR" altLang="en-US" dirty="0" smtClean="0"/>
              <a:t>지원함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원</a:t>
            </a:r>
            <a:r>
              <a:rPr lang="ko-KR" altLang="en-US" dirty="0"/>
              <a:t>자성과 지속성을 유지하기 위해 회복</a:t>
            </a:r>
            <a:r>
              <a:rPr lang="en-US" altLang="ko-KR" dirty="0"/>
              <a:t>(</a:t>
            </a:r>
            <a:r>
              <a:rPr lang="ko-KR" altLang="en-US" dirty="0"/>
              <a:t>복구</a:t>
            </a:r>
            <a:r>
              <a:rPr lang="en-US" altLang="ko-KR" dirty="0"/>
              <a:t>) </a:t>
            </a:r>
            <a:r>
              <a:rPr lang="ko-KR" altLang="en-US" dirty="0"/>
              <a:t>관리자 프로그램을 </a:t>
            </a:r>
            <a:r>
              <a:rPr lang="ko-KR" altLang="en-US" dirty="0" smtClean="0"/>
              <a:t>작동시킴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DBMS</a:t>
            </a:r>
            <a:r>
              <a:rPr lang="ko-KR" altLang="en-US" dirty="0"/>
              <a:t>는 일관성을 유지하기 위해 무결성 제약조건을 </a:t>
            </a:r>
            <a:r>
              <a:rPr lang="ko-KR" altLang="en-US" dirty="0" smtClean="0"/>
              <a:t>활용함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는 고립성을 유지하기 위해 일관성을 유지할 때와 마찬가지로 동시성 제어 </a:t>
            </a:r>
            <a:r>
              <a:rPr lang="ko-KR" altLang="en-US" dirty="0" smtClean="0"/>
              <a:t>알고리즘을 작동시킴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5"/>
            <a:ext cx="41338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57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3095719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동시성 제어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동시성 제어의 개념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갱신 손실 문제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락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동시성 제어의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한 개의 트랜잭션을 끝내고 다음 트랜잭션을 수행시키면 데이터베이스의 </a:t>
            </a:r>
            <a:r>
              <a:rPr lang="ko-KR" altLang="en-US" dirty="0" smtClean="0"/>
              <a:t>일관성</a:t>
            </a:r>
            <a:r>
              <a:rPr lang="ko-KR" altLang="en-US" dirty="0"/>
              <a:t>에 문제가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그</a:t>
            </a:r>
            <a:r>
              <a:rPr lang="ko-KR" altLang="en-US" dirty="0" smtClean="0"/>
              <a:t>러나 </a:t>
            </a:r>
            <a:r>
              <a:rPr lang="ko-KR" altLang="en-US" dirty="0"/>
              <a:t>데이터베이스는 공유를 목적으로 하므로 가능한 한 많은 </a:t>
            </a:r>
            <a:r>
              <a:rPr lang="ko-KR" altLang="en-US" dirty="0" smtClean="0"/>
              <a:t>트랜잭션을 </a:t>
            </a:r>
            <a:r>
              <a:rPr lang="ko-KR" altLang="en-US" dirty="0"/>
              <a:t>동시에 수행시켜야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트랜잭션이 동시에 </a:t>
            </a:r>
            <a:r>
              <a:rPr lang="ko-KR" altLang="en-US" dirty="0" smtClean="0"/>
              <a:t>수행될 </a:t>
            </a:r>
            <a:r>
              <a:rPr lang="ko-KR" altLang="en-US" dirty="0"/>
              <a:t>때</a:t>
            </a:r>
            <a:r>
              <a:rPr lang="en-US" altLang="ko-KR" dirty="0"/>
              <a:t>, </a:t>
            </a:r>
            <a:r>
              <a:rPr lang="ko-KR" altLang="en-US" dirty="0"/>
              <a:t>일관성을 해치지 않도록 트랜잭션의 데이터 접근을 제어하는 </a:t>
            </a:r>
            <a:r>
              <a:rPr lang="en-US" altLang="ko-KR" dirty="0"/>
              <a:t>DBMS</a:t>
            </a:r>
            <a:r>
              <a:rPr lang="ko-KR" altLang="en-US" dirty="0"/>
              <a:t>의 기능을 동시성 </a:t>
            </a:r>
            <a:r>
              <a:rPr lang="ko-KR" altLang="en-US" dirty="0" smtClean="0"/>
              <a:t>제어라고 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8-3]</a:t>
            </a:r>
            <a:r>
              <a:rPr lang="ko-KR" altLang="en-US" dirty="0"/>
              <a:t>은 두 개의 트랜잭션이 한 개의 데이터에 동시 접근할 때 발생할 수 있는 상황을 </a:t>
            </a:r>
            <a:r>
              <a:rPr lang="ko-KR" altLang="en-US" dirty="0" smtClean="0"/>
              <a:t>정리한 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826733"/>
            <a:ext cx="71818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1691680" y="508518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27784" y="508518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27784" y="4779740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2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1043608" y="1465809"/>
            <a:ext cx="7004930" cy="3926382"/>
            <a:chOff x="1023454" y="1707680"/>
            <a:chExt cx="7004930" cy="3926382"/>
          </a:xfrm>
        </p:grpSpPr>
        <p:grpSp>
          <p:nvGrpSpPr>
            <p:cNvPr id="25" name="그룹 24"/>
            <p:cNvGrpSpPr/>
            <p:nvPr/>
          </p:nvGrpSpPr>
          <p:grpSpPr>
            <a:xfrm>
              <a:off x="1023454" y="3845268"/>
              <a:ext cx="7004930" cy="720000"/>
              <a:chOff x="591406" y="3173386"/>
              <a:chExt cx="7004930" cy="720000"/>
            </a:xfrm>
          </p:grpSpPr>
          <p:sp>
            <p:nvSpPr>
              <p:cNvPr id="41" name="직사각형 32"/>
              <p:cNvSpPr/>
              <p:nvPr/>
            </p:nvSpPr>
            <p:spPr>
              <a:xfrm>
                <a:off x="591406" y="3225332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solidFill>
                  <a:srgbClr val="F2A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54595" y="3294665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03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직사각형 32"/>
              <p:cNvSpPr/>
              <p:nvPr/>
            </p:nvSpPr>
            <p:spPr>
              <a:xfrm>
                <a:off x="1358900" y="3173386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4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트랜잭션 고립 수준</a:t>
                </a:r>
                <a:endPara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075308" y="1707680"/>
              <a:ext cx="6953076" cy="720000"/>
              <a:chOff x="643260" y="980728"/>
              <a:chExt cx="6953076" cy="720000"/>
            </a:xfrm>
          </p:grpSpPr>
          <p:sp>
            <p:nvSpPr>
              <p:cNvPr id="37" name="직사각형 32"/>
              <p:cNvSpPr/>
              <p:nvPr/>
            </p:nvSpPr>
            <p:spPr>
              <a:xfrm>
                <a:off x="643260" y="1032546"/>
                <a:ext cx="72834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54594" y="1101879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01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직사각형 32"/>
              <p:cNvSpPr/>
              <p:nvPr/>
            </p:nvSpPr>
            <p:spPr>
              <a:xfrm>
                <a:off x="1358900" y="980728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0" name="직사각형 23"/>
              <p:cNvSpPr>
                <a:spLocks noChangeArrowheads="1"/>
              </p:cNvSpPr>
              <p:nvPr/>
            </p:nvSpPr>
            <p:spPr bwMode="auto">
              <a:xfrm>
                <a:off x="1496616" y="113506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트랜잭</a:t>
                </a:r>
                <a:r>
                  <a:rPr lang="ko-KR" altLang="en-US" sz="2000" b="1" spc="-100" dirty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션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1075308" y="2776474"/>
              <a:ext cx="6953076" cy="720000"/>
              <a:chOff x="643260" y="2077057"/>
              <a:chExt cx="6953076" cy="72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643260" y="2147989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754595" y="2217322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직사각형 32"/>
              <p:cNvSpPr/>
              <p:nvPr/>
            </p:nvSpPr>
            <p:spPr>
              <a:xfrm>
                <a:off x="1358900" y="2077057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6" name="직사각형 35"/>
              <p:cNvSpPr>
                <a:spLocks noChangeArrowheads="1"/>
              </p:cNvSpPr>
              <p:nvPr/>
            </p:nvSpPr>
            <p:spPr bwMode="auto">
              <a:xfrm>
                <a:off x="1496616" y="2227029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동시성 제어</a:t>
                </a:r>
                <a:endParaRPr lang="en-US" altLang="ko-KR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1023454" y="4914062"/>
              <a:ext cx="7004930" cy="720000"/>
              <a:chOff x="591406" y="3173386"/>
              <a:chExt cx="7004930" cy="720000"/>
            </a:xfrm>
          </p:grpSpPr>
          <p:sp>
            <p:nvSpPr>
              <p:cNvPr id="29" name="직사각형 32"/>
              <p:cNvSpPr/>
              <p:nvPr/>
            </p:nvSpPr>
            <p:spPr>
              <a:xfrm>
                <a:off x="591406" y="3225332"/>
                <a:ext cx="735960" cy="609600"/>
              </a:xfrm>
              <a:prstGeom prst="snipRoundRect">
                <a:avLst>
                  <a:gd name="adj1" fmla="val 29583"/>
                  <a:gd name="adj2" fmla="val 0"/>
                </a:avLst>
              </a:prstGeom>
              <a:solidFill>
                <a:srgbClr val="F0988C"/>
              </a:solidFill>
              <a:ln>
                <a:solidFill>
                  <a:srgbClr val="F2A6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54595" y="3294665"/>
                <a:ext cx="5405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 b="1" dirty="0" smtClean="0">
                    <a:gradFill flip="none" rotWithShape="1">
                      <a:gsLst>
                        <a:gs pos="0">
                          <a:schemeClr val="tx2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04</a:t>
                </a:r>
                <a:endParaRPr lang="en-US" altLang="ko-KR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직사각형 32"/>
              <p:cNvSpPr/>
              <p:nvPr/>
            </p:nvSpPr>
            <p:spPr>
              <a:xfrm>
                <a:off x="1358900" y="3173386"/>
                <a:ext cx="6237436" cy="720000"/>
              </a:xfrm>
              <a:prstGeom prst="roundRect">
                <a:avLst>
                  <a:gd name="adj" fmla="val 2291"/>
                </a:avLst>
              </a:prstGeom>
              <a:solidFill>
                <a:schemeClr val="bg1">
                  <a:lumMod val="95000"/>
                  <a:alpha val="32941"/>
                </a:schemeClr>
              </a:solidFill>
              <a:ln w="38100">
                <a:solidFill>
                  <a:srgbClr val="E4E4E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32" name="직사각형 23"/>
              <p:cNvSpPr>
                <a:spLocks noChangeArrowheads="1"/>
              </p:cNvSpPr>
              <p:nvPr/>
            </p:nvSpPr>
            <p:spPr bwMode="auto">
              <a:xfrm>
                <a:off x="1496616" y="3318602"/>
                <a:ext cx="4824536" cy="402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1800"/>
                  </a:spcBef>
                  <a:spcAft>
                    <a:spcPts val="300"/>
                  </a:spcAft>
                  <a:defRPr/>
                </a:pPr>
                <a:r>
                  <a:rPr lang="ko-KR" altLang="en-US" sz="2000" b="1" spc="-100" dirty="0" smtClean="0">
                    <a:solidFill>
                      <a:srgbClr val="393939"/>
                    </a:solidFill>
                    <a:ea typeface="맑은 고딕" panose="020B0503020000020004" pitchFamily="50" charset="-127"/>
                  </a:rPr>
                  <a:t>회복</a:t>
                </a:r>
                <a:endParaRPr lang="ko-KR" altLang="en-US" sz="2000" b="1" spc="-100" dirty="0">
                  <a:solidFill>
                    <a:srgbClr val="393939"/>
                  </a:solidFill>
                  <a:ea typeface="맑은 고딕" panose="020B0503020000020004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갱신 손실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b="1" dirty="0" smtClean="0"/>
              <a:t>갱신손실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3333FF"/>
                </a:solidFill>
              </a:rPr>
              <a:t>lost update</a:t>
            </a:r>
            <a:r>
              <a:rPr lang="en-US" altLang="ko-KR" b="1" dirty="0" smtClean="0"/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</a:t>
            </a:r>
            <a:r>
              <a:rPr lang="ko-KR" altLang="en-US" dirty="0"/>
              <a:t>개의 트랜잭션이 한 개의 데이터를 동시에 </a:t>
            </a:r>
            <a:r>
              <a:rPr lang="ko-KR" altLang="en-US" dirty="0" smtClean="0"/>
              <a:t>갱신할 </a:t>
            </a:r>
            <a:r>
              <a:rPr lang="ko-KR" altLang="en-US" dirty="0"/>
              <a:t>때 </a:t>
            </a:r>
            <a:r>
              <a:rPr lang="ko-KR" altLang="en-US" dirty="0" smtClean="0"/>
              <a:t>발생함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 </a:t>
            </a:r>
            <a:r>
              <a:rPr lang="ko-KR" altLang="en-US" dirty="0"/>
              <a:t>손실 문제는 데이터베이스에서 절대로 발생하면 안 되는 </a:t>
            </a:r>
            <a:r>
              <a:rPr lang="ko-KR" altLang="en-US" dirty="0" smtClean="0"/>
              <a:t>현상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하나의 데이터에 두 트랜잭션이 접근하여 갱신하는 </a:t>
            </a:r>
            <a:r>
              <a:rPr lang="ko-KR" altLang="en-US" dirty="0" smtClean="0"/>
              <a:t>작업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060848"/>
            <a:ext cx="7181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3" y="3284984"/>
            <a:ext cx="4337417" cy="174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84984"/>
            <a:ext cx="4235083" cy="2802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8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1421928"/>
          </a:xfrm>
        </p:spPr>
        <p:txBody>
          <a:bodyPr wrap="square">
            <a:spAutoFit/>
          </a:bodyPr>
          <a:lstStyle/>
          <a:p>
            <a:pPr latinLnBrk="0"/>
            <a:r>
              <a:rPr lang="ko-KR" altLang="en-US" dirty="0" err="1" smtClean="0"/>
              <a:t>락</a:t>
            </a:r>
            <a:r>
              <a:rPr lang="en-US" altLang="ko-KR" dirty="0" smtClean="0"/>
              <a:t>(lock)</a:t>
            </a:r>
            <a:r>
              <a:rPr lang="ko-KR" altLang="en-US" dirty="0" smtClean="0"/>
              <a:t>의 개념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트랜잭션이 </a:t>
            </a:r>
            <a:r>
              <a:rPr lang="ko-KR" altLang="en-US" dirty="0"/>
              <a:t>데이터를 </a:t>
            </a:r>
            <a:r>
              <a:rPr lang="ko-KR" altLang="en-US" dirty="0" smtClean="0"/>
              <a:t>읽거나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ko-KR" altLang="en-US" dirty="0"/>
              <a:t>수정할 때 데이터에 표시하는 </a:t>
            </a:r>
            <a:r>
              <a:rPr lang="ko-KR" altLang="en-US" dirty="0" smtClean="0"/>
              <a:t>잠금장치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락</a:t>
            </a:r>
            <a:r>
              <a:rPr lang="ko-KR" altLang="en-US" dirty="0"/>
              <a:t>을 사용해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8-8]</a:t>
            </a:r>
            <a:r>
              <a:rPr lang="ko-KR" altLang="en-US" dirty="0"/>
              <a:t>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</a:t>
            </a:r>
            <a:r>
              <a:rPr lang="ko-KR" altLang="en-US" dirty="0"/>
              <a:t>수정하면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8-9]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67571"/>
            <a:ext cx="3928795" cy="573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104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하나의 데이터에 두 트랜잭션이 접근하여 갱신하는 작업의 예로 각 </a:t>
            </a:r>
            <a:r>
              <a:rPr lang="ko-KR" altLang="en-US" dirty="0" smtClean="0"/>
              <a:t>트</a:t>
            </a:r>
            <a:r>
              <a:rPr lang="ko-KR" altLang="en-US" dirty="0"/>
              <a:t>랜잭션의 </a:t>
            </a:r>
            <a:r>
              <a:rPr lang="en-US" altLang="ko-KR" dirty="0"/>
              <a:t>SQL </a:t>
            </a:r>
            <a:r>
              <a:rPr lang="ko-KR" altLang="en-US" dirty="0"/>
              <a:t>문은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8-4]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700808"/>
            <a:ext cx="71913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50" y="2536865"/>
            <a:ext cx="6477000" cy="424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104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83568" y="1124744"/>
            <a:ext cx="7920880" cy="9315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2450" lvl="1" indent="-285750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v"/>
            </a:pPr>
            <a:r>
              <a:rPr lang="ko-KR" altLang="en-US" sz="1600" dirty="0">
                <a:latin typeface="+mn-lt"/>
                <a:ea typeface="+mn-ea"/>
              </a:rPr>
              <a:t>여기서 잠깐 </a:t>
            </a:r>
            <a:r>
              <a:rPr lang="en-US" altLang="ko-KR" sz="1600" dirty="0">
                <a:latin typeface="+mn-lt"/>
                <a:ea typeface="+mn-ea"/>
              </a:rPr>
              <a:t>: </a:t>
            </a:r>
            <a:r>
              <a:rPr lang="en-US" altLang="ko-KR" sz="1600" b="1" dirty="0">
                <a:solidFill>
                  <a:srgbClr val="3333FF"/>
                </a:solidFill>
                <a:latin typeface="+mn-lt"/>
                <a:ea typeface="+mn-ea"/>
              </a:rPr>
              <a:t>MySQL</a:t>
            </a:r>
            <a:r>
              <a:rPr lang="ko-KR" altLang="en-US" sz="1600" b="1" dirty="0">
                <a:solidFill>
                  <a:srgbClr val="3333FF"/>
                </a:solidFill>
                <a:latin typeface="+mn-lt"/>
                <a:ea typeface="+mn-ea"/>
              </a:rPr>
              <a:t>에서 두 트랜잭션을 동시에 실행시키는 </a:t>
            </a:r>
            <a:r>
              <a:rPr lang="ko-KR" altLang="en-US" sz="1600" b="1" dirty="0" smtClean="0">
                <a:solidFill>
                  <a:srgbClr val="3333FF"/>
                </a:solidFill>
                <a:latin typeface="+mn-lt"/>
                <a:ea typeface="+mn-ea"/>
              </a:rPr>
              <a:t>방법</a:t>
            </a:r>
            <a:endParaRPr lang="en-US" altLang="ko-KR" sz="1600" b="1" dirty="0">
              <a:solidFill>
                <a:srgbClr val="3333FF"/>
              </a:solidFill>
              <a:latin typeface="+mn-lt"/>
              <a:ea typeface="+mn-ea"/>
            </a:endParaRPr>
          </a:p>
          <a:p>
            <a:pPr marL="447675" lvl="1" indent="-18097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  <a:ea typeface="+mn-ea"/>
              </a:rPr>
              <a:t>트랜잭션 </a:t>
            </a:r>
            <a:r>
              <a:rPr lang="ko-KR" altLang="en-US" sz="1600" dirty="0">
                <a:latin typeface="+mn-lt"/>
                <a:ea typeface="+mn-ea"/>
              </a:rPr>
              <a:t>실습을 진행하기 위해서는 </a:t>
            </a:r>
            <a:r>
              <a:rPr lang="en-US" altLang="ko-KR" sz="1600" dirty="0">
                <a:latin typeface="+mn-lt"/>
                <a:ea typeface="+mn-ea"/>
              </a:rPr>
              <a:t>MySQL </a:t>
            </a:r>
            <a:r>
              <a:rPr lang="ko-KR" altLang="en-US" sz="1600" dirty="0">
                <a:latin typeface="+mn-lt"/>
                <a:ea typeface="+mn-ea"/>
              </a:rPr>
              <a:t>접속 </a:t>
            </a:r>
            <a:r>
              <a:rPr lang="ko-KR" altLang="en-US" sz="1600" dirty="0" smtClean="0">
                <a:latin typeface="+mn-lt"/>
                <a:ea typeface="+mn-ea"/>
              </a:rPr>
              <a:t>시</a:t>
            </a:r>
            <a:r>
              <a:rPr lang="en-US" altLang="ko-KR" sz="1600" dirty="0" smtClean="0">
                <a:latin typeface="+mn-lt"/>
                <a:ea typeface="+mn-ea"/>
              </a:rPr>
              <a:t/>
            </a:r>
            <a:br>
              <a:rPr lang="en-US" altLang="ko-KR" sz="1600" dirty="0" smtClean="0">
                <a:latin typeface="+mn-lt"/>
                <a:ea typeface="+mn-ea"/>
              </a:rPr>
            </a:br>
            <a:r>
              <a:rPr lang="ko-KR" altLang="en-US" sz="1600" dirty="0" smtClean="0">
                <a:latin typeface="+mn-lt"/>
                <a:ea typeface="+mn-ea"/>
              </a:rPr>
              <a:t>서로 </a:t>
            </a:r>
            <a:r>
              <a:rPr lang="ko-KR" altLang="en-US" sz="1600" dirty="0">
                <a:latin typeface="+mn-lt"/>
                <a:ea typeface="+mn-ea"/>
              </a:rPr>
              <a:t>다른 두 세션</a:t>
            </a:r>
            <a:r>
              <a:rPr lang="en-US" altLang="ko-KR" sz="1600" dirty="0">
                <a:latin typeface="+mn-lt"/>
                <a:ea typeface="+mn-ea"/>
              </a:rPr>
              <a:t>(</a:t>
            </a:r>
            <a:r>
              <a:rPr lang="ko-KR" altLang="en-US" sz="1600" dirty="0">
                <a:latin typeface="+mn-lt"/>
                <a:ea typeface="+mn-ea"/>
              </a:rPr>
              <a:t>세션은 데이터베이스 접속단위</a:t>
            </a:r>
            <a:r>
              <a:rPr lang="en-US" altLang="ko-KR" sz="1600" dirty="0">
                <a:latin typeface="+mn-lt"/>
                <a:ea typeface="+mn-ea"/>
              </a:rPr>
              <a:t>)</a:t>
            </a:r>
            <a:r>
              <a:rPr lang="ko-KR" altLang="en-US" sz="1600" dirty="0">
                <a:latin typeface="+mn-lt"/>
                <a:ea typeface="+mn-ea"/>
              </a:rPr>
              <a:t>에서 진행해야 한다</a:t>
            </a:r>
            <a:r>
              <a:rPr lang="en-US" altLang="ko-KR" sz="1600" dirty="0" smtClean="0">
                <a:latin typeface="+mn-lt"/>
                <a:ea typeface="+mn-ea"/>
              </a:rPr>
              <a:t>.</a:t>
            </a:r>
            <a:endParaRPr lang="en-US" altLang="ko-KR" sz="1600" dirty="0">
              <a:latin typeface="+mn-lt"/>
              <a:ea typeface="+mn-ea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258886"/>
            <a:ext cx="4332798" cy="244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32310"/>
            <a:ext cx="4378338" cy="183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78612" y="2204864"/>
            <a:ext cx="3384376" cy="2999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180975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+mn-lt"/>
                <a:ea typeface="+mn-ea"/>
              </a:rPr>
              <a:t>방법</a:t>
            </a:r>
            <a:endParaRPr lang="en-US" altLang="ko-KR" sz="1600" b="1" dirty="0">
              <a:latin typeface="+mn-lt"/>
              <a:ea typeface="+mn-ea"/>
            </a:endParaRPr>
          </a:p>
          <a:p>
            <a:pPr marL="266700" lvl="1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</a:pPr>
            <a:r>
              <a:rPr lang="ko-KR" altLang="en-US" sz="1600" dirty="0" smtClean="0">
                <a:latin typeface="+mn-lt"/>
                <a:ea typeface="+mn-ea"/>
              </a:rPr>
              <a:t>❶ </a:t>
            </a:r>
            <a:r>
              <a:rPr lang="ko-KR" altLang="en-US" sz="1600" dirty="0">
                <a:latin typeface="+mn-lt"/>
                <a:ea typeface="+mn-ea"/>
              </a:rPr>
              <a:t>두 번째 세션을 위해 </a:t>
            </a:r>
            <a:r>
              <a:rPr lang="en-US" altLang="ko-KR" sz="1600" dirty="0">
                <a:latin typeface="+mn-lt"/>
                <a:ea typeface="+mn-ea"/>
              </a:rPr>
              <a:t>Workbench </a:t>
            </a:r>
            <a:r>
              <a:rPr lang="ko-KR" altLang="en-US" sz="1600" dirty="0">
                <a:latin typeface="+mn-lt"/>
                <a:ea typeface="+mn-ea"/>
              </a:rPr>
              <a:t>초기화면에서 </a:t>
            </a:r>
            <a:r>
              <a:rPr lang="en-US" altLang="ko-KR" sz="1600" dirty="0">
                <a:latin typeface="+mn-lt"/>
                <a:ea typeface="+mn-ea"/>
              </a:rPr>
              <a:t>madang2 </a:t>
            </a:r>
            <a:r>
              <a:rPr lang="ko-KR" altLang="en-US" sz="1600" dirty="0">
                <a:latin typeface="+mn-lt"/>
                <a:ea typeface="+mn-ea"/>
              </a:rPr>
              <a:t>접속을 만든다</a:t>
            </a:r>
            <a:r>
              <a:rPr lang="en-US" altLang="ko-KR" sz="1600" dirty="0" smtClean="0">
                <a:latin typeface="+mn-lt"/>
                <a:ea typeface="+mn-ea"/>
              </a:rPr>
              <a:t>.</a:t>
            </a:r>
            <a:r>
              <a:rPr lang="en-US" altLang="ko-KR" sz="1600" dirty="0">
                <a:latin typeface="+mn-lt"/>
                <a:ea typeface="+mn-ea"/>
              </a:rPr>
              <a:t> </a:t>
            </a:r>
            <a:r>
              <a:rPr lang="en-US" altLang="ko-KR" sz="1600" dirty="0" smtClean="0">
                <a:latin typeface="+mn-lt"/>
                <a:ea typeface="+mn-ea"/>
              </a:rPr>
              <a:t>(</a:t>
            </a:r>
            <a:r>
              <a:rPr lang="en-US" altLang="ko-KR" sz="1600" dirty="0" err="1">
                <a:latin typeface="+mn-lt"/>
                <a:ea typeface="+mn-ea"/>
              </a:rPr>
              <a:t>madang</a:t>
            </a:r>
            <a:r>
              <a:rPr lang="ko-KR" altLang="en-US" sz="1600" dirty="0">
                <a:latin typeface="+mn-lt"/>
                <a:ea typeface="+mn-ea"/>
              </a:rPr>
              <a:t>과 동일한 내용으로 </a:t>
            </a:r>
            <a:r>
              <a:rPr lang="en-US" altLang="ko-KR" sz="1600" dirty="0">
                <a:latin typeface="+mn-lt"/>
                <a:ea typeface="+mn-ea"/>
              </a:rPr>
              <a:t>madang2</a:t>
            </a:r>
            <a:r>
              <a:rPr lang="ko-KR" altLang="en-US" sz="1600" dirty="0">
                <a:latin typeface="+mn-lt"/>
                <a:ea typeface="+mn-ea"/>
              </a:rPr>
              <a:t>를 만듦</a:t>
            </a:r>
            <a:r>
              <a:rPr lang="en-US" altLang="ko-KR" sz="1600" dirty="0" smtClean="0">
                <a:latin typeface="+mn-lt"/>
                <a:ea typeface="+mn-ea"/>
              </a:rPr>
              <a:t>).</a:t>
            </a:r>
          </a:p>
          <a:p>
            <a:pPr marL="266700" lvl="1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</a:pPr>
            <a:endParaRPr lang="en-US" altLang="ko-KR" sz="1600" dirty="0">
              <a:latin typeface="+mn-lt"/>
              <a:ea typeface="+mn-ea"/>
            </a:endParaRPr>
          </a:p>
          <a:p>
            <a:pPr marL="266700" lvl="1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</a:pPr>
            <a:endParaRPr lang="en-US" altLang="ko-KR" sz="1600" dirty="0" smtClean="0">
              <a:latin typeface="+mn-lt"/>
              <a:ea typeface="+mn-ea"/>
            </a:endParaRPr>
          </a:p>
          <a:p>
            <a:pPr marL="266700" lvl="1" eaLnBrk="0" latinLnBrk="0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</a:pPr>
            <a:r>
              <a:rPr lang="en-US" altLang="ko-KR" sz="500" dirty="0" smtClean="0">
                <a:latin typeface="+mn-lt"/>
                <a:ea typeface="+mn-ea"/>
              </a:rPr>
              <a:t/>
            </a:r>
            <a:br>
              <a:rPr lang="en-US" altLang="ko-KR" sz="500" dirty="0" smtClean="0">
                <a:latin typeface="+mn-lt"/>
                <a:ea typeface="+mn-ea"/>
              </a:rPr>
            </a:br>
            <a:r>
              <a:rPr lang="ko-KR" altLang="en-US" sz="1600" dirty="0" smtClean="0">
                <a:latin typeface="+mn-ea"/>
                <a:ea typeface="+mn-ea"/>
              </a:rPr>
              <a:t>❷ </a:t>
            </a:r>
            <a:r>
              <a:rPr lang="ko-KR" altLang="en-US" sz="1600" dirty="0">
                <a:latin typeface="+mn-ea"/>
                <a:ea typeface="+mn-ea"/>
              </a:rPr>
              <a:t>실습을 위해 </a:t>
            </a:r>
            <a:r>
              <a:rPr lang="en-US" altLang="ko-KR" sz="1600" dirty="0" err="1">
                <a:latin typeface="+mn-ea"/>
                <a:ea typeface="+mn-ea"/>
              </a:rPr>
              <a:t>madang</a:t>
            </a:r>
            <a:r>
              <a:rPr lang="en-US" altLang="ko-KR" sz="1600" dirty="0">
                <a:latin typeface="+mn-ea"/>
                <a:ea typeface="+mn-ea"/>
              </a:rPr>
              <a:t>, madang2 </a:t>
            </a:r>
            <a:r>
              <a:rPr lang="ko-KR" altLang="en-US" sz="1600" dirty="0" smtClean="0">
                <a:latin typeface="+mn-ea"/>
                <a:ea typeface="+mn-ea"/>
              </a:rPr>
              <a:t>접속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54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44" y="1096017"/>
            <a:ext cx="5919669" cy="543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433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99744" y="1340768"/>
            <a:ext cx="5888182" cy="3437756"/>
            <a:chOff x="1627909" y="1561688"/>
            <a:chExt cx="5888182" cy="343775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909" y="1858556"/>
              <a:ext cx="5888182" cy="3140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909" y="1561688"/>
              <a:ext cx="5888182" cy="314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643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algn="just" latinLnBrk="0"/>
            <a:r>
              <a:rPr lang="ko-KR" altLang="en-US" dirty="0" err="1"/>
              <a:t>락의</a:t>
            </a:r>
            <a:r>
              <a:rPr lang="ko-KR" altLang="en-US" dirty="0"/>
              <a:t> 유형</a:t>
            </a:r>
            <a:endParaRPr lang="en-US" altLang="ko-KR" dirty="0"/>
          </a:p>
          <a:p>
            <a:pPr lvl="1" latinLnBrk="0"/>
            <a:r>
              <a:rPr lang="ko-KR" altLang="en-US" b="1" dirty="0" err="1" smtClean="0"/>
              <a:t>공유락</a:t>
            </a:r>
            <a:r>
              <a:rPr lang="en-US" altLang="ko-KR" b="1" dirty="0" smtClean="0"/>
              <a:t>(LS, shared 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트랜잭션이 읽기를 할 때 사용하는 </a:t>
            </a: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 lvl="1" latinLnBrk="0"/>
            <a:r>
              <a:rPr lang="ko-KR" altLang="en-US" b="1" dirty="0" err="1" smtClean="0"/>
              <a:t>배타락</a:t>
            </a:r>
            <a:r>
              <a:rPr lang="en-US" altLang="ko-KR" b="1" dirty="0" smtClean="0"/>
              <a:t>(LX, exclusive lock)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읽고 쓰기를 할 때 사용하는 </a:t>
            </a:r>
            <a:r>
              <a:rPr lang="ko-KR" altLang="en-US" dirty="0" err="1" smtClean="0"/>
              <a:t>락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트랜잭션</a:t>
            </a:r>
            <a:r>
              <a:rPr lang="ko-KR" altLang="en-US" dirty="0"/>
              <a:t>이 데이터 </a:t>
            </a:r>
            <a:r>
              <a:rPr lang="en-US" altLang="ko-KR" dirty="0"/>
              <a:t>X</a:t>
            </a:r>
            <a:r>
              <a:rPr lang="ko-KR" altLang="en-US" dirty="0"/>
              <a:t>에 대한 공유락과 배타락을 사용하는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 latinLnBrk="0"/>
            <a:r>
              <a:rPr lang="ko-KR" altLang="en-US" sz="1400" dirty="0"/>
              <a:t>데이터에 락이 걸려 있지 않으면 트랜잭션은 데이터에 락을 걸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트랜잭션이 데이터 </a:t>
            </a:r>
            <a:r>
              <a:rPr lang="en-US" altLang="ko-KR" sz="1400" dirty="0"/>
              <a:t>X</a:t>
            </a:r>
            <a:r>
              <a:rPr lang="ko-KR" altLang="en-US" sz="1400" dirty="0"/>
              <a:t>를 읽기만 하면 </a:t>
            </a:r>
            <a:r>
              <a:rPr lang="en-US" altLang="ko-KR" sz="1400" dirty="0"/>
              <a:t>LS(X)</a:t>
            </a:r>
            <a:r>
              <a:rPr lang="ko-KR" altLang="en-US" sz="1400" dirty="0"/>
              <a:t>를 요청하고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읽고 쓰기를 하면 </a:t>
            </a:r>
            <a:r>
              <a:rPr lang="en-US" altLang="ko-KR" sz="1400" dirty="0"/>
              <a:t>LX(X)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요청함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트랜잭션 </a:t>
            </a:r>
            <a:r>
              <a:rPr lang="en-US" altLang="ko-KR" sz="1400" dirty="0"/>
              <a:t>T1</a:t>
            </a:r>
            <a:r>
              <a:rPr lang="ko-KR" altLang="en-US" sz="1400" dirty="0"/>
              <a:t>이 데이터에 </a:t>
            </a:r>
            <a:r>
              <a:rPr lang="en-US" altLang="ko-KR" sz="1400" dirty="0"/>
              <a:t>LS(X)</a:t>
            </a:r>
            <a:r>
              <a:rPr lang="ko-KR" altLang="en-US" sz="1400" dirty="0"/>
              <a:t>를 걸어두면</a:t>
            </a:r>
            <a:r>
              <a:rPr lang="en-US" altLang="ko-KR" sz="1400" dirty="0"/>
              <a:t>, </a:t>
            </a:r>
            <a:r>
              <a:rPr lang="ko-KR" altLang="en-US" sz="1400" dirty="0"/>
              <a:t>트랜잭션 </a:t>
            </a:r>
            <a:r>
              <a:rPr lang="en-US" altLang="ko-KR" sz="1400" dirty="0"/>
              <a:t>T2</a:t>
            </a:r>
            <a:r>
              <a:rPr lang="ko-KR" altLang="en-US" sz="1400" dirty="0"/>
              <a:t>의 </a:t>
            </a:r>
            <a:r>
              <a:rPr lang="en-US" altLang="ko-KR" sz="1400" dirty="0"/>
              <a:t>LS(X) </a:t>
            </a:r>
            <a:r>
              <a:rPr lang="ko-KR" altLang="en-US" sz="1400" dirty="0"/>
              <a:t>요청은 </a:t>
            </a:r>
            <a:r>
              <a:rPr lang="ko-KR" altLang="en-US" sz="1400" dirty="0" smtClean="0"/>
              <a:t>허용하고 </a:t>
            </a:r>
            <a:r>
              <a:rPr lang="en-US" altLang="ko-KR" sz="1400" dirty="0"/>
              <a:t>LX(X)</a:t>
            </a:r>
            <a:r>
              <a:rPr lang="ko-KR" altLang="en-US" sz="1400" dirty="0"/>
              <a:t>는 허용하지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트랜잭션 </a:t>
            </a:r>
            <a:r>
              <a:rPr lang="en-US" altLang="ko-KR" sz="1400" dirty="0"/>
              <a:t>T1</a:t>
            </a:r>
            <a:r>
              <a:rPr lang="ko-KR" altLang="en-US" sz="1400" dirty="0"/>
              <a:t>이 데이터에 </a:t>
            </a:r>
            <a:r>
              <a:rPr lang="en-US" altLang="ko-KR" sz="1400" dirty="0"/>
              <a:t>LX(X)</a:t>
            </a:r>
            <a:r>
              <a:rPr lang="ko-KR" altLang="en-US" sz="1400" dirty="0"/>
              <a:t>를 걸어두면</a:t>
            </a:r>
            <a:r>
              <a:rPr lang="en-US" altLang="ko-KR" sz="1400" dirty="0"/>
              <a:t>, </a:t>
            </a:r>
            <a:r>
              <a:rPr lang="ko-KR" altLang="en-US" sz="1400" dirty="0"/>
              <a:t>트랜잭션 </a:t>
            </a:r>
            <a:r>
              <a:rPr lang="en-US" altLang="ko-KR" sz="1400" dirty="0"/>
              <a:t>T2</a:t>
            </a:r>
            <a:r>
              <a:rPr lang="ko-KR" altLang="en-US" sz="1400" dirty="0"/>
              <a:t>의 </a:t>
            </a:r>
            <a:r>
              <a:rPr lang="en-US" altLang="ko-KR" sz="1400" dirty="0"/>
              <a:t>LS(X)</a:t>
            </a:r>
            <a:r>
              <a:rPr lang="ko-KR" altLang="en-US" sz="1400" dirty="0"/>
              <a:t>와 </a:t>
            </a:r>
            <a:r>
              <a:rPr lang="en-US" altLang="ko-KR" sz="1400" dirty="0"/>
              <a:t>LX(X) </a:t>
            </a:r>
            <a:r>
              <a:rPr lang="ko-KR" altLang="en-US" sz="1400" dirty="0"/>
              <a:t>모두 </a:t>
            </a:r>
            <a:r>
              <a:rPr lang="ko-KR" altLang="en-US" sz="1400" dirty="0" smtClean="0"/>
              <a:t>허용하</a:t>
            </a:r>
            <a:r>
              <a:rPr lang="ko-KR" altLang="en-US" sz="1400" dirty="0"/>
              <a:t>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트랜잭션이 락을 허용받지 못하면 대기 상태가 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32575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19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ko-KR" altLang="en-US" dirty="0" err="1" smtClean="0"/>
              <a:t>락킹</a:t>
            </a:r>
            <a:r>
              <a:rPr lang="en-US" altLang="ko-KR" dirty="0" smtClean="0"/>
              <a:t>(2 phase</a:t>
            </a:r>
            <a:r>
              <a:rPr lang="ko-KR" altLang="en-US" dirty="0"/>
              <a:t> </a:t>
            </a:r>
            <a:r>
              <a:rPr lang="en-US" altLang="ko-KR" dirty="0" smtClean="0"/>
              <a:t>locking protocol) </a:t>
            </a:r>
            <a:br>
              <a:rPr lang="en-US" altLang="ko-KR" dirty="0" smtClean="0"/>
            </a:br>
            <a:r>
              <a:rPr lang="ko-KR" altLang="en-US" sz="1600" dirty="0" err="1" smtClean="0"/>
              <a:t>락을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걸고 해제하는 시점에 제한을 두지 않으면 두 개의 트랜잭션이 동시에 실행될 때 데이터의 일관성이 깨질 수 있어 이를 방지하는 방법</a:t>
            </a:r>
            <a:endParaRPr lang="en-US" altLang="ko-KR" sz="1600" dirty="0"/>
          </a:p>
          <a:p>
            <a:pPr algn="just" latinLnBrk="0"/>
            <a:endParaRPr lang="en-US" altLang="ko-KR" sz="600" dirty="0"/>
          </a:p>
          <a:p>
            <a:pPr lvl="1" algn="just" latinLnBrk="0"/>
            <a:r>
              <a:rPr lang="ko-KR" altLang="en-US" dirty="0"/>
              <a:t>확장단계</a:t>
            </a:r>
            <a:r>
              <a:rPr lang="en-US" altLang="ko-KR" dirty="0"/>
              <a:t>(Growing phase, Expanding phase) : </a:t>
            </a:r>
            <a:r>
              <a:rPr lang="ko-KR" altLang="en-US" dirty="0"/>
              <a:t>트랜잭션이 필요한 </a:t>
            </a:r>
            <a:r>
              <a:rPr lang="ko-KR" altLang="en-US" dirty="0" err="1"/>
              <a:t>락을</a:t>
            </a:r>
            <a:r>
              <a:rPr lang="ko-KR" altLang="en-US" dirty="0"/>
              <a:t> 획득하는 단계로</a:t>
            </a:r>
            <a:r>
              <a:rPr lang="en-US" altLang="ko-KR" dirty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단계에서는 이미 획득한 </a:t>
            </a:r>
            <a:r>
              <a:rPr lang="ko-KR" altLang="en-US" dirty="0" err="1"/>
              <a:t>락을</a:t>
            </a:r>
            <a:r>
              <a:rPr lang="ko-KR" altLang="en-US" dirty="0"/>
              <a:t> 해제하지 않음</a:t>
            </a:r>
            <a:endParaRPr lang="en-US" altLang="ko-KR" dirty="0"/>
          </a:p>
          <a:p>
            <a:pPr lvl="1" algn="just" latinLnBrk="0"/>
            <a:r>
              <a:rPr lang="ko-KR" altLang="en-US" dirty="0"/>
              <a:t>수축단계</a:t>
            </a:r>
            <a:r>
              <a:rPr lang="en-US" altLang="ko-KR" dirty="0"/>
              <a:t>(Shrinking phase) : </a:t>
            </a:r>
            <a:r>
              <a:rPr lang="ko-KR" altLang="en-US" dirty="0"/>
              <a:t>트랜잭션이 </a:t>
            </a:r>
            <a:r>
              <a:rPr lang="ko-KR" altLang="en-US" dirty="0" err="1"/>
              <a:t>락을</a:t>
            </a:r>
            <a:r>
              <a:rPr lang="ko-KR" altLang="en-US" dirty="0"/>
              <a:t> 해제하는 단계로</a:t>
            </a:r>
            <a:r>
              <a:rPr lang="en-US" altLang="ko-KR" dirty="0"/>
              <a:t>, </a:t>
            </a:r>
            <a:r>
              <a:rPr lang="ko-KR" altLang="en-US" dirty="0"/>
              <a:t>이 단계에서는 새로운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획득하지 </a:t>
            </a:r>
            <a:r>
              <a:rPr lang="ko-KR" altLang="en-US" dirty="0"/>
              <a:t>않음</a:t>
            </a:r>
            <a:r>
              <a:rPr lang="en-US" altLang="ko-KR" dirty="0" smtClean="0"/>
              <a:t>.</a:t>
            </a:r>
          </a:p>
          <a:p>
            <a:pPr lvl="1" algn="just" latinLnBrk="0"/>
            <a:endParaRPr lang="en-US" altLang="ko-KR" dirty="0" smtClean="0"/>
          </a:p>
          <a:p>
            <a:pPr lvl="1" latinLnBrk="0"/>
            <a:r>
              <a:rPr lang="en-US" altLang="ko-KR" dirty="0"/>
              <a:t>2</a:t>
            </a:r>
            <a:r>
              <a:rPr lang="ko-KR" altLang="en-US" dirty="0"/>
              <a:t>단계 락킹 기법이 어떻게 운용되는지 </a:t>
            </a:r>
            <a:r>
              <a:rPr lang="ko-KR" altLang="en-US" dirty="0" smtClean="0"/>
              <a:t>예</a:t>
            </a:r>
            <a:r>
              <a:rPr lang="ko-KR" altLang="en-US" dirty="0"/>
              <a:t>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38638"/>
            <a:ext cx="7181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19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8-7]</a:t>
            </a:r>
            <a:r>
              <a:rPr lang="ko-KR" altLang="en-US" dirty="0"/>
              <a:t>은 </a:t>
            </a:r>
            <a:r>
              <a:rPr lang="en-US" altLang="ko-KR" dirty="0"/>
              <a:t>T1</a:t>
            </a:r>
            <a:r>
              <a:rPr lang="ko-KR" altLang="en-US" dirty="0"/>
              <a:t>과 </a:t>
            </a:r>
            <a:r>
              <a:rPr lang="en-US" altLang="ko-KR" dirty="0"/>
              <a:t>T2</a:t>
            </a:r>
            <a:r>
              <a:rPr lang="ko-KR" altLang="en-US" dirty="0"/>
              <a:t>를 동시에 실행했을 때 락을 사용했는데도 일관성이 깨지는 이상한 </a:t>
            </a:r>
            <a:r>
              <a:rPr lang="ko-KR" altLang="en-US" dirty="0" smtClean="0"/>
              <a:t>결과가 나오는 예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903925" cy="474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81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확장 단계에서는 락을 걸기만 하고 수축단계에서는 </a:t>
            </a:r>
            <a:r>
              <a:rPr lang="ko-KR" altLang="en-US" dirty="0" smtClean="0"/>
              <a:t>락을 </a:t>
            </a:r>
            <a:r>
              <a:rPr lang="ko-KR" altLang="en-US" dirty="0"/>
              <a:t>해지하기만 하여 일관성이 깨지는 문제를 </a:t>
            </a:r>
            <a:r>
              <a:rPr lang="ko-KR" altLang="en-US" dirty="0" smtClean="0"/>
              <a:t>해결함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6" y="1631058"/>
            <a:ext cx="5911797" cy="522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4690515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트랜잭션의 개념을 이해하고 데이터베이스에서 이 개념이 왜 중요한지 </a:t>
            </a:r>
            <a:r>
              <a:rPr lang="ko-KR" altLang="en-US" sz="1800" b="1" dirty="0" smtClean="0">
                <a:solidFill>
                  <a:srgbClr val="393939"/>
                </a:solidFill>
              </a:rPr>
              <a:t>알아본다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트랜잭션 실행 시 동시성 제어가 필요한 이유를 알아보고</a:t>
            </a:r>
            <a:r>
              <a:rPr lang="en-US" altLang="ko-KR" sz="1800" b="1" dirty="0">
                <a:solidFill>
                  <a:srgbClr val="393939"/>
                </a:solidFill>
              </a:rPr>
              <a:t>, </a:t>
            </a:r>
            <a:r>
              <a:rPr lang="ko-KR" altLang="en-US" sz="1800" b="1" dirty="0">
                <a:solidFill>
                  <a:srgbClr val="393939"/>
                </a:solidFill>
              </a:rPr>
              <a:t>락킹을 이용한 동시성 제어 기법을 </a:t>
            </a:r>
            <a:r>
              <a:rPr lang="ko-KR" altLang="en-US" sz="1800" b="1" dirty="0" smtClean="0">
                <a:solidFill>
                  <a:srgbClr val="393939"/>
                </a:solidFill>
              </a:rPr>
              <a:t>살펴본다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락킹보다 완화된 방법으로 트랜잭션의 동시성을 높이는 트랜잭션 고립 수준에 대해 알아본다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데이터베이스 시스템에 문제가 생겼을 때 쓸 수 있는 복구 방법을 알아본다</a:t>
            </a:r>
            <a:r>
              <a:rPr lang="en-US" altLang="ko-KR" sz="1800" b="1" dirty="0">
                <a:solidFill>
                  <a:srgbClr val="393939"/>
                </a:solidFill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데드락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교착상태</a:t>
            </a:r>
            <a:r>
              <a:rPr lang="en-US" altLang="ko-KR" dirty="0" smtClean="0"/>
              <a:t>, deadlock)</a:t>
            </a:r>
          </a:p>
          <a:p>
            <a:pPr lvl="1" latinLnBrk="0"/>
            <a:r>
              <a:rPr lang="ko-KR" altLang="en-US" dirty="0"/>
              <a:t>두 개 이상의 </a:t>
            </a:r>
            <a:r>
              <a:rPr lang="ko-KR" altLang="en-US" dirty="0" smtClean="0"/>
              <a:t>트랜</a:t>
            </a:r>
            <a:r>
              <a:rPr lang="ko-KR" altLang="en-US" dirty="0"/>
              <a:t>잭션이 각각 자신의 데이터에 대하여 락을 획득하고 상대방 데이터에 대하여 락을 </a:t>
            </a:r>
            <a:r>
              <a:rPr lang="ko-KR" altLang="en-US" dirty="0" smtClean="0"/>
              <a:t>요청하면 무한 대기 상태에 빠질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현상을 말함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err="1" smtClean="0"/>
              <a:t>데드락이</a:t>
            </a:r>
            <a:r>
              <a:rPr lang="ko-KR" altLang="en-US" dirty="0" smtClean="0"/>
              <a:t> </a:t>
            </a:r>
            <a:r>
              <a:rPr lang="ko-KR" altLang="en-US" dirty="0"/>
              <a:t>어떻게 발생하는지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 latinLnBrk="0"/>
            <a:endParaRPr lang="en-US" altLang="ko-KR" sz="500" dirty="0" smtClean="0"/>
          </a:p>
          <a:p>
            <a:pPr lvl="1" latinLnBrk="0"/>
            <a:endParaRPr lang="en-US" altLang="ko-KR" dirty="0"/>
          </a:p>
          <a:p>
            <a:pPr marL="447675" lvl="2" indent="0" latinLnBrk="0">
              <a:buNone/>
            </a:pPr>
            <a:endParaRPr lang="en-US" altLang="ko-KR" dirty="0" smtClean="0"/>
          </a:p>
          <a:p>
            <a:pPr lvl="2" latinLnBrk="0"/>
            <a:r>
              <a:rPr lang="en-US" altLang="ko-KR" dirty="0" smtClean="0"/>
              <a:t>Workbench</a:t>
            </a:r>
            <a:r>
              <a:rPr lang="ko-KR" altLang="en-US" dirty="0"/>
              <a:t>에서 </a:t>
            </a:r>
            <a:r>
              <a:rPr lang="en-US" altLang="ko-KR" dirty="0"/>
              <a:t>T1, T2</a:t>
            </a:r>
            <a:r>
              <a:rPr lang="ko-KR" altLang="en-US" dirty="0"/>
              <a:t>에 대하여 두 개의 쿼리 창을 만든 후 번갈아 </a:t>
            </a:r>
            <a:r>
              <a:rPr lang="ko-KR" altLang="en-US" dirty="0" smtClean="0"/>
              <a:t>가</a:t>
            </a:r>
            <a:r>
              <a:rPr lang="ko-KR" altLang="en-US" dirty="0"/>
              <a:t>면서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8-9]</a:t>
            </a:r>
            <a:r>
              <a:rPr lang="ko-KR" altLang="en-US" dirty="0"/>
              <a:t>와 같은 순서로 실행해 보면 데드락이 발생하는 것을 관찰할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068960"/>
            <a:ext cx="71818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745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196752"/>
            <a:ext cx="71532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518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대기 </a:t>
            </a:r>
            <a:r>
              <a:rPr lang="ko-KR" altLang="en-US" dirty="0" smtClean="0"/>
              <a:t>그래프를 </a:t>
            </a:r>
            <a:r>
              <a:rPr lang="ko-KR" altLang="en-US" dirty="0"/>
              <a:t>그려보면 데드락의 발생 여부를 판단할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대기 그래프에서 사이클이 존재하면 </a:t>
            </a:r>
            <a:r>
              <a:rPr lang="ko-KR" altLang="en-US" dirty="0" smtClean="0"/>
              <a:t>데</a:t>
            </a:r>
            <a:r>
              <a:rPr lang="ko-KR" altLang="en-US" dirty="0"/>
              <a:t>드락이 발생한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05" y="1844824"/>
            <a:ext cx="36099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51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4445448" cy="66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트랜잭션 고립 수준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 동시 실행 문제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 고립 수준 명령어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atinLnBrk="0"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트랜잭션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36736"/>
          </a:xfrm>
        </p:spPr>
        <p:txBody>
          <a:bodyPr>
            <a:spAutoFit/>
          </a:bodyPr>
          <a:lstStyle/>
          <a:p>
            <a:pPr lvl="1" latinLnBrk="0"/>
            <a:r>
              <a:rPr lang="ko-KR" altLang="en-US" b="0" dirty="0"/>
              <a:t>지금까지 설명한 락은 </a:t>
            </a:r>
            <a:r>
              <a:rPr lang="en-US" altLang="ko-KR" b="0" dirty="0"/>
              <a:t>458</a:t>
            </a:r>
            <a:r>
              <a:rPr lang="ko-KR" altLang="en-US" b="0" dirty="0"/>
              <a:t>쪽 </a:t>
            </a:r>
            <a:r>
              <a:rPr lang="en-US" altLang="ko-KR" b="0" dirty="0"/>
              <a:t>[</a:t>
            </a:r>
            <a:r>
              <a:rPr lang="ko-KR" altLang="en-US" b="0" dirty="0"/>
              <a:t>표 </a:t>
            </a:r>
            <a:r>
              <a:rPr lang="en-US" altLang="ko-KR" b="0" dirty="0"/>
              <a:t>8-3]</a:t>
            </a:r>
            <a:r>
              <a:rPr lang="ko-KR" altLang="en-US" b="0" dirty="0"/>
              <a:t>의 </a:t>
            </a:r>
            <a:r>
              <a:rPr lang="en-US" altLang="ko-KR" b="0" dirty="0">
                <a:solidFill>
                  <a:srgbClr val="3333FF"/>
                </a:solidFill>
              </a:rPr>
              <a:t>[</a:t>
            </a:r>
            <a:r>
              <a:rPr lang="ko-KR" altLang="en-US" b="0" dirty="0">
                <a:solidFill>
                  <a:srgbClr val="3333FF"/>
                </a:solidFill>
              </a:rPr>
              <a:t>상황 </a:t>
            </a:r>
            <a:r>
              <a:rPr lang="en-US" altLang="ko-KR" b="0" dirty="0">
                <a:solidFill>
                  <a:srgbClr val="3333FF"/>
                </a:solidFill>
              </a:rPr>
              <a:t>3]</a:t>
            </a:r>
            <a:r>
              <a:rPr lang="ko-KR" altLang="en-US" b="0" dirty="0"/>
              <a:t>인 두 트랜잭션이 </a:t>
            </a:r>
            <a:r>
              <a:rPr lang="en-US" altLang="ko-KR" b="0" dirty="0"/>
              <a:t>(</a:t>
            </a:r>
            <a:r>
              <a:rPr lang="ko-KR" altLang="en-US" b="0" dirty="0"/>
              <a:t>쓰기</a:t>
            </a:r>
            <a:r>
              <a:rPr lang="en-US" altLang="ko-KR" b="0" dirty="0"/>
              <a:t>, </a:t>
            </a:r>
            <a:r>
              <a:rPr lang="ko-KR" altLang="en-US" b="0" dirty="0"/>
              <a:t>쓰기</a:t>
            </a:r>
            <a:r>
              <a:rPr lang="en-US" altLang="ko-KR" b="0" dirty="0"/>
              <a:t>)</a:t>
            </a:r>
            <a:r>
              <a:rPr lang="ko-KR" altLang="en-US" b="0" dirty="0"/>
              <a:t>인 상황을 </a:t>
            </a:r>
            <a:r>
              <a:rPr lang="ko-KR" altLang="en-US" b="0" dirty="0" smtClean="0"/>
              <a:t>해결하기 위한 것</a:t>
            </a:r>
            <a:endParaRPr lang="en-US" altLang="ko-KR" b="0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b="0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b="0" dirty="0" smtClean="0"/>
          </a:p>
          <a:p>
            <a:pPr lvl="1" latinLnBrk="0"/>
            <a:endParaRPr lang="en-US" altLang="ko-KR" sz="500" b="0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8-3]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3333FF"/>
                </a:solidFill>
              </a:rPr>
              <a:t>[</a:t>
            </a:r>
            <a:r>
              <a:rPr lang="ko-KR" altLang="en-US" dirty="0">
                <a:solidFill>
                  <a:srgbClr val="3333FF"/>
                </a:solidFill>
              </a:rPr>
              <a:t>상황 </a:t>
            </a:r>
            <a:r>
              <a:rPr lang="en-US" altLang="ko-KR" dirty="0">
                <a:solidFill>
                  <a:srgbClr val="3333FF"/>
                </a:solidFill>
              </a:rPr>
              <a:t>2]</a:t>
            </a:r>
            <a:r>
              <a:rPr lang="ko-KR" altLang="en-US" dirty="0"/>
              <a:t>인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쓰기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개의 트랜잭션에</a:t>
            </a:r>
            <a:r>
              <a:rPr lang="ko-KR" altLang="en-US" dirty="0"/>
              <a:t>서 트랜잭션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트랜잭션 </a:t>
            </a:r>
            <a:r>
              <a:rPr lang="en-US" altLang="ko-KR" dirty="0"/>
              <a:t>2</a:t>
            </a:r>
            <a:r>
              <a:rPr lang="ko-KR" altLang="en-US" dirty="0"/>
              <a:t>는 쓰기 작업을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2]</a:t>
            </a:r>
            <a:r>
              <a:rPr lang="ko-KR" altLang="en-US" sz="1400" dirty="0"/>
              <a:t>에서도 락을 </a:t>
            </a:r>
            <a:r>
              <a:rPr lang="ko-KR" altLang="en-US" sz="1400" dirty="0" smtClean="0"/>
              <a:t>사용</a:t>
            </a:r>
            <a:r>
              <a:rPr lang="ko-KR" altLang="en-US" sz="1400" dirty="0"/>
              <a:t>하여 두 트랜잭션을 동시에 실행시킬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그러나 </a:t>
            </a:r>
            <a:r>
              <a:rPr lang="en-US" altLang="ko-KR" sz="1400" dirty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2]</a:t>
            </a:r>
            <a:r>
              <a:rPr lang="ko-KR" altLang="en-US" sz="1400" dirty="0"/>
              <a:t>는 </a:t>
            </a:r>
            <a:r>
              <a:rPr lang="en-US" altLang="ko-KR" sz="1400" dirty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3]</a:t>
            </a:r>
            <a:r>
              <a:rPr lang="ko-KR" altLang="en-US" sz="1400" dirty="0"/>
              <a:t>과 같이 </a:t>
            </a:r>
            <a:r>
              <a:rPr lang="ko-KR" altLang="en-US" sz="1400" dirty="0" smtClean="0"/>
              <a:t>처리하기에</a:t>
            </a:r>
            <a:r>
              <a:rPr lang="ko-KR" altLang="en-US" sz="1400" dirty="0"/>
              <a:t>는 아쉬운 점이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2]</a:t>
            </a:r>
            <a:r>
              <a:rPr lang="ko-KR" altLang="en-US" sz="1400" dirty="0"/>
              <a:t>를 락으로 해결하면 두 트랜잭션의 동시 진행 정도를 </a:t>
            </a:r>
            <a:r>
              <a:rPr lang="ko-KR" altLang="en-US" sz="1400" dirty="0" smtClean="0"/>
              <a:t>과도하게 </a:t>
            </a:r>
            <a:r>
              <a:rPr lang="ko-KR" altLang="en-US" sz="1400" dirty="0"/>
              <a:t>막기 </a:t>
            </a:r>
            <a:r>
              <a:rPr lang="ko-KR" altLang="en-US" sz="1400" dirty="0" smtClean="0"/>
              <a:t>때문</a:t>
            </a:r>
            <a:r>
              <a:rPr lang="en-US" altLang="ko-KR" sz="1400" dirty="0" smtClean="0"/>
              <a:t> </a:t>
            </a:r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 smtClean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2]</a:t>
            </a:r>
            <a:r>
              <a:rPr lang="ko-KR" altLang="en-US" sz="1400" dirty="0"/>
              <a:t>에서 트랜잭션의 동시성을 높이려면 좀 더 완화된 방법을 </a:t>
            </a:r>
            <a:r>
              <a:rPr lang="ko-KR" altLang="en-US" sz="1400" dirty="0" smtClean="0"/>
              <a:t>사용해야 함</a:t>
            </a:r>
            <a:endParaRPr lang="en-US" altLang="ko-KR" sz="1400" dirty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en-US" altLang="ko-KR" sz="1400" dirty="0"/>
              <a:t>[</a:t>
            </a:r>
            <a:r>
              <a:rPr lang="ko-KR" altLang="en-US" sz="1400" dirty="0"/>
              <a:t>상황 </a:t>
            </a:r>
            <a:r>
              <a:rPr lang="en-US" altLang="ko-KR" sz="1400" dirty="0"/>
              <a:t>2]</a:t>
            </a:r>
            <a:r>
              <a:rPr lang="ko-KR" altLang="en-US" sz="1400" dirty="0"/>
              <a:t>의 트랜잭션 </a:t>
            </a:r>
            <a:r>
              <a:rPr lang="en-US" altLang="ko-KR" sz="1400" dirty="0"/>
              <a:t>1</a:t>
            </a:r>
            <a:r>
              <a:rPr lang="ko-KR" altLang="en-US" sz="1400" dirty="0"/>
              <a:t>은 읽기만 하므로 갱신 손실 같은 심각한 문제가 발생하지 </a:t>
            </a:r>
            <a:r>
              <a:rPr lang="ko-KR" altLang="en-US" sz="1400" dirty="0" smtClean="0"/>
              <a:t>않음</a:t>
            </a:r>
            <a:endParaRPr lang="en-US" altLang="ko-KR" sz="1400" dirty="0" smtClean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ko-KR" altLang="en-US" sz="1400" dirty="0" smtClean="0"/>
              <a:t>그러</a:t>
            </a:r>
            <a:r>
              <a:rPr lang="ko-KR" altLang="en-US" sz="1400" dirty="0"/>
              <a:t>나 트랜잭션 </a:t>
            </a:r>
            <a:r>
              <a:rPr lang="en-US" altLang="ko-KR" sz="1400" dirty="0"/>
              <a:t>1</a:t>
            </a:r>
            <a:r>
              <a:rPr lang="ko-KR" altLang="en-US" sz="1400" dirty="0"/>
              <a:t>에서 오손 </a:t>
            </a:r>
            <a:r>
              <a:rPr lang="ko-KR" altLang="en-US" sz="1400" dirty="0" smtClean="0"/>
              <a:t>읽기 문제</a:t>
            </a:r>
            <a:r>
              <a:rPr lang="en-US" altLang="ko-KR" sz="1400" dirty="0"/>
              <a:t>, </a:t>
            </a:r>
            <a:r>
              <a:rPr lang="ko-KR" altLang="en-US" sz="1400" dirty="0"/>
              <a:t>반복불가능 읽기 </a:t>
            </a:r>
            <a:r>
              <a:rPr lang="ko-KR" altLang="en-US" sz="1400" dirty="0" smtClean="0"/>
              <a:t>문제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유령데이터 읽기 문제 등이 발생할 수 있음</a:t>
            </a:r>
            <a:endParaRPr lang="en-US" altLang="ko-KR" sz="1400" dirty="0" smtClean="0"/>
          </a:p>
          <a:p>
            <a:pPr lvl="1" latinLnBrk="0">
              <a:buFont typeface="Wingdings" panose="05000000000000000000" pitchFamily="2" charset="2"/>
              <a:buChar char="ü"/>
            </a:pPr>
            <a:r>
              <a:rPr lang="ko-KR" altLang="en-US" sz="1400" dirty="0"/>
              <a:t>읽기만 하는 트랜잭션이 쓰기 </a:t>
            </a:r>
            <a:r>
              <a:rPr lang="ko-KR" altLang="en-US" sz="1400" dirty="0" smtClean="0"/>
              <a:t>트랜잭션에서 </a:t>
            </a:r>
            <a:r>
              <a:rPr lang="ko-KR" altLang="en-US" sz="1400" dirty="0"/>
              <a:t>작업한 중간 데이터를 읽기 때문에 발생하는 </a:t>
            </a:r>
            <a:r>
              <a:rPr lang="ko-KR" altLang="en-US" sz="1400" dirty="0" smtClean="0"/>
              <a:t>문제들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145689"/>
              </p:ext>
            </p:extLst>
          </p:nvPr>
        </p:nvGraphicFramePr>
        <p:xfrm>
          <a:off x="647663" y="1556792"/>
          <a:ext cx="7848674" cy="138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7451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발생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동시접근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읽음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읽기만 하면 아무 문제가 없음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허용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>
                          <a:solidFill>
                            <a:srgbClr val="0000CC"/>
                          </a:solidFill>
                          <a:latin typeface="+mn-ea"/>
                          <a:ea typeface="+mn-ea"/>
                        </a:rPr>
                        <a:t>2]</a:t>
                      </a:r>
                      <a:endParaRPr lang="ko-KR" altLang="en-US" sz="1200" b="1" dirty="0">
                        <a:solidFill>
                          <a:srgbClr val="0000CC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오손 읽기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반복불가능 읽기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유령 데이터 읽기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허용 혹은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4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갱신손실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절대 허용하면 안 됨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허용불가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(LOCK</a:t>
                      </a: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을 이용</a:t>
                      </a:r>
                      <a:r>
                        <a:rPr lang="en-US" altLang="ko-KR" sz="1200" b="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226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오손 읽기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읽기 작업을 하는 트랜잭션 </a:t>
            </a:r>
            <a:r>
              <a:rPr lang="en-US" altLang="ko-KR" dirty="0"/>
              <a:t>1</a:t>
            </a:r>
            <a:r>
              <a:rPr lang="ko-KR" altLang="en-US" dirty="0"/>
              <a:t>이 쓰기 작업을 하는 트랜잭션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ko-KR" altLang="en-US" dirty="0" smtClean="0"/>
              <a:t>작업한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중간 </a:t>
            </a:r>
            <a:r>
              <a:rPr lang="ko-KR" altLang="en-US" dirty="0"/>
              <a:t>데이터를 읽기 때문에 생기는 </a:t>
            </a:r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2125919"/>
            <a:ext cx="6485659" cy="4684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27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90" y="2349402"/>
            <a:ext cx="6494318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다음과 같이 두 트랜잭션이 동시에 실행되는 상황을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63888" y="5204620"/>
            <a:ext cx="1656184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dirty="0" smtClean="0">
                <a:solidFill>
                  <a:srgbClr val="3333FF"/>
                </a:solidFill>
              </a:rPr>
              <a:t>30</a:t>
            </a:r>
            <a:endParaRPr lang="ko-KR" altLang="en-US" sz="1200" dirty="0">
              <a:solidFill>
                <a:srgbClr val="3333FF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2776"/>
            <a:ext cx="71628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168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021290" y="980728"/>
            <a:ext cx="6494318" cy="5628679"/>
            <a:chOff x="1324841" y="1008437"/>
            <a:chExt cx="6494318" cy="562867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4841" y="1008437"/>
              <a:ext cx="6494318" cy="554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8605" y="1554230"/>
              <a:ext cx="6459682" cy="5082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979712" y="4489435"/>
            <a:ext cx="2160240" cy="24801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dirty="0" smtClean="0">
                <a:solidFill>
                  <a:srgbClr val="3333FF"/>
                </a:solidFill>
              </a:rPr>
              <a:t>21</a:t>
            </a:r>
            <a:r>
              <a:rPr lang="ko-KR" altLang="en-US" sz="1200" dirty="0" smtClean="0">
                <a:solidFill>
                  <a:srgbClr val="3333FF"/>
                </a:solidFill>
              </a:rPr>
              <a:t>로 바뀜</a:t>
            </a:r>
            <a:endParaRPr lang="ko-KR" altLang="en-US" sz="1200" dirty="0">
              <a:solidFill>
                <a:srgbClr val="3333FF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59708" y="5871736"/>
            <a:ext cx="2664296" cy="2978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smtClean="0">
                <a:solidFill>
                  <a:srgbClr val="3333FF"/>
                </a:solidFill>
              </a:rPr>
              <a:t>30</a:t>
            </a:r>
            <a:r>
              <a:rPr lang="ko-KR" altLang="en-US" sz="1200" smtClean="0">
                <a:solidFill>
                  <a:srgbClr val="3333FF"/>
                </a:solidFill>
              </a:rPr>
              <a:t>으로 다시 바뀜</a:t>
            </a:r>
            <a:endParaRPr lang="ko-KR" altLang="en-US" sz="120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3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65654"/>
            <a:ext cx="5352893" cy="2604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반복불가능 읽기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데이터를 읽고 트랜잭션 </a:t>
            </a:r>
            <a:r>
              <a:rPr lang="en-US" altLang="ko-KR" dirty="0"/>
              <a:t>2</a:t>
            </a:r>
            <a:r>
              <a:rPr lang="ko-KR" altLang="en-US" dirty="0"/>
              <a:t>가 데이터를 </a:t>
            </a:r>
            <a:r>
              <a:rPr lang="ko-KR" altLang="en-US" dirty="0" smtClean="0"/>
              <a:t>쓰</a:t>
            </a:r>
            <a:r>
              <a:rPr lang="ko-KR" altLang="en-US" dirty="0"/>
              <a:t>고</a:t>
            </a:r>
            <a:r>
              <a:rPr lang="en-US" altLang="ko-KR" dirty="0"/>
              <a:t>(</a:t>
            </a:r>
            <a:r>
              <a:rPr lang="ko-KR" altLang="en-US" dirty="0"/>
              <a:t>갱신</a:t>
            </a:r>
            <a:r>
              <a:rPr lang="en-US" altLang="ko-KR" dirty="0"/>
              <a:t>, UPDATE) </a:t>
            </a:r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다시 한번 데이터를 읽을 때 생기는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다음과 같이 두 트랜잭션이 동시에 실행되는 상황을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131840" y="5656630"/>
            <a:ext cx="1656184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smtClean="0">
                <a:solidFill>
                  <a:srgbClr val="3333FF"/>
                </a:solidFill>
              </a:rPr>
              <a:t>30</a:t>
            </a:r>
            <a:endParaRPr lang="ko-KR" altLang="en-US" sz="1200">
              <a:solidFill>
                <a:srgbClr val="3333FF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492896"/>
            <a:ext cx="71532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4701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43608" y="1003271"/>
            <a:ext cx="5369352" cy="5658146"/>
            <a:chOff x="1309821" y="1003271"/>
            <a:chExt cx="5369352" cy="565814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9821" y="1003271"/>
              <a:ext cx="5324268" cy="4508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1968" y="1437338"/>
              <a:ext cx="5367205" cy="52240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4041757"/>
            <a:ext cx="2664296" cy="288032"/>
          </a:xfrm>
          <a:prstGeom prst="roundRect">
            <a:avLst/>
          </a:prstGeom>
          <a:noFill/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smtClean="0">
                <a:solidFill>
                  <a:srgbClr val="3333FF"/>
                </a:solidFill>
              </a:rPr>
              <a:t>21, </a:t>
            </a:r>
            <a:r>
              <a:rPr lang="ko-KR" altLang="en-US" sz="1200" smtClean="0">
                <a:solidFill>
                  <a:srgbClr val="3333FF"/>
                </a:solidFill>
              </a:rPr>
              <a:t>처음과 다른 값</a:t>
            </a:r>
            <a:endParaRPr lang="ko-KR" altLang="en-US" sz="120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0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2563522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트랜잭션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트랜잭션의 개념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트랜잭션의 성질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트랜잭션과 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DBMS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929653"/>
            <a:ext cx="5927541" cy="292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/>
              <a:t>유령데이터 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데이터를 읽고 트랜잭션 </a:t>
            </a:r>
            <a:r>
              <a:rPr lang="en-US" altLang="ko-KR" dirty="0"/>
              <a:t>2</a:t>
            </a:r>
            <a:r>
              <a:rPr lang="ko-KR" altLang="en-US" dirty="0"/>
              <a:t>가 데이터를 쓰고</a:t>
            </a:r>
            <a:r>
              <a:rPr lang="en-US" altLang="ko-KR" dirty="0"/>
              <a:t>(</a:t>
            </a:r>
            <a:r>
              <a:rPr lang="ko-KR" altLang="en-US" dirty="0" smtClean="0"/>
              <a:t>삽</a:t>
            </a:r>
            <a:r>
              <a:rPr lang="ko-KR" altLang="en-US" dirty="0"/>
              <a:t>입</a:t>
            </a:r>
            <a:r>
              <a:rPr lang="en-US" altLang="ko-KR" dirty="0"/>
              <a:t>, INSERT) </a:t>
            </a:r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다시 한번 데이터를 읽을 때 생기는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트랜잭션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smtClean="0"/>
              <a:t>읽기 작업을 </a:t>
            </a:r>
            <a:r>
              <a:rPr lang="ko-KR" altLang="en-US" dirty="0"/>
              <a:t>다시 한번 반복할 경우 이전에 </a:t>
            </a:r>
            <a:r>
              <a:rPr lang="ko-KR" altLang="en-US" dirty="0" smtClean="0"/>
              <a:t>없던 데이터</a:t>
            </a:r>
            <a:r>
              <a:rPr lang="en-US" altLang="ko-KR" dirty="0"/>
              <a:t>(</a:t>
            </a:r>
            <a:r>
              <a:rPr lang="ko-KR" altLang="en-US" dirty="0"/>
              <a:t>유령데이터</a:t>
            </a:r>
            <a:r>
              <a:rPr lang="en-US" altLang="ko-KR" dirty="0"/>
              <a:t>)</a:t>
            </a:r>
            <a:r>
              <a:rPr lang="ko-KR" altLang="en-US" dirty="0"/>
              <a:t>가 보이는 현상을 </a:t>
            </a:r>
            <a:r>
              <a:rPr lang="ko-KR" altLang="en-US" dirty="0" smtClean="0"/>
              <a:t>유령데이터 </a:t>
            </a:r>
            <a:r>
              <a:rPr lang="ko-KR" altLang="en-US" dirty="0"/>
              <a:t>읽기라고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다음과 같이 두 트랜잭션이 동시에 실행되는 상황을 </a:t>
            </a:r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275856" y="6468848"/>
            <a:ext cx="1656184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3333FF"/>
                </a:solidFill>
              </a:rPr>
              <a:t>홍길동의 나이는 </a:t>
            </a:r>
            <a:r>
              <a:rPr lang="en-US" altLang="ko-KR" sz="1200" dirty="0" smtClean="0">
                <a:solidFill>
                  <a:srgbClr val="3333FF"/>
                </a:solidFill>
              </a:rPr>
              <a:t>30</a:t>
            </a:r>
            <a:endParaRPr lang="ko-KR" altLang="en-US" sz="1200" dirty="0">
              <a:solidFill>
                <a:srgbClr val="3333FF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068960"/>
            <a:ext cx="71437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16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1600" y="943617"/>
            <a:ext cx="5888182" cy="5872438"/>
            <a:chOff x="1627909" y="3188907"/>
            <a:chExt cx="5888182" cy="5872438"/>
          </a:xfrm>
        </p:grpSpPr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909" y="3188907"/>
              <a:ext cx="5888182" cy="480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9717" y="3669093"/>
              <a:ext cx="5864566" cy="5392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203848" y="5517232"/>
            <a:ext cx="1656184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3333FF"/>
                </a:solidFill>
              </a:rPr>
              <a:t>Bob</a:t>
            </a:r>
            <a:r>
              <a:rPr lang="ko-KR" altLang="en-US" sz="1200" dirty="0" smtClean="0">
                <a:solidFill>
                  <a:srgbClr val="3333FF"/>
                </a:solidFill>
              </a:rPr>
              <a:t>은</a:t>
            </a:r>
            <a:r>
              <a:rPr lang="en-US" altLang="ko-KR" sz="1200" dirty="0" smtClean="0">
                <a:solidFill>
                  <a:srgbClr val="3333FF"/>
                </a:solidFill>
              </a:rPr>
              <a:t> </a:t>
            </a:r>
            <a:r>
              <a:rPr lang="ko-KR" altLang="en-US" sz="1200" dirty="0" smtClean="0">
                <a:solidFill>
                  <a:srgbClr val="3333FF"/>
                </a:solidFill>
              </a:rPr>
              <a:t>없던 데이터</a:t>
            </a:r>
            <a:endParaRPr lang="ko-KR" altLang="en-US" sz="1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33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 동시 실행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 smtClean="0"/>
              <a:t>MySQL</a:t>
            </a:r>
            <a:r>
              <a:rPr lang="ko-KR" altLang="en-US" dirty="0"/>
              <a:t>에서는 유령데이터 읽기가 발생하지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MySQL</a:t>
            </a:r>
            <a:r>
              <a:rPr lang="ko-KR" altLang="en-US" dirty="0"/>
              <a:t>의 </a:t>
            </a:r>
            <a:r>
              <a:rPr lang="en-US" altLang="ko-KR" dirty="0"/>
              <a:t>REPEATABLE READ </a:t>
            </a:r>
            <a:r>
              <a:rPr lang="ko-KR" altLang="en-US" dirty="0" smtClean="0"/>
              <a:t>모드</a:t>
            </a:r>
            <a:r>
              <a:rPr lang="ko-KR" altLang="en-US" dirty="0"/>
              <a:t>에서는 트랜잭션이 처음 데이터를 읽어 올 때 </a:t>
            </a:r>
            <a:r>
              <a:rPr lang="en-US" altLang="ko-KR" dirty="0"/>
              <a:t>SNAPSHOT</a:t>
            </a:r>
            <a:r>
              <a:rPr lang="ko-KR" altLang="en-US" dirty="0"/>
              <a:t>을 구축하여 자료를 </a:t>
            </a:r>
            <a:r>
              <a:rPr lang="ko-KR" altLang="en-US" dirty="0" smtClean="0"/>
              <a:t>가져옴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그</a:t>
            </a:r>
            <a:r>
              <a:rPr lang="ko-KR" altLang="en-US" dirty="0"/>
              <a:t>에 따라 다른 세션의 자료가 변경되더라도 동일한 결과를 보여주게 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420888"/>
            <a:ext cx="71342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533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오손 읽기</a:t>
            </a:r>
            <a:r>
              <a:rPr lang="en-US" altLang="ko-KR" dirty="0"/>
              <a:t>, </a:t>
            </a:r>
            <a:r>
              <a:rPr lang="ko-KR" altLang="en-US" dirty="0"/>
              <a:t>반복불가능 읽기</a:t>
            </a:r>
            <a:r>
              <a:rPr lang="en-US" altLang="ko-KR" dirty="0"/>
              <a:t>, </a:t>
            </a:r>
            <a:r>
              <a:rPr lang="ko-KR" altLang="en-US" dirty="0"/>
              <a:t>유령데이터 읽기의 세 가지 문제를 해결하려면 </a:t>
            </a:r>
            <a:r>
              <a:rPr lang="ko-KR" altLang="en-US" dirty="0" smtClean="0"/>
              <a:t>트랜잭션 수행 </a:t>
            </a:r>
            <a:r>
              <a:rPr lang="ko-KR" altLang="en-US" dirty="0"/>
              <a:t>시 락을 사용하여 다른 트랜잭션의 간섭을 최소화해야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하지만 </a:t>
            </a:r>
            <a:r>
              <a:rPr lang="ko-KR" altLang="en-US" dirty="0"/>
              <a:t>여기서 락을 </a:t>
            </a:r>
            <a:r>
              <a:rPr lang="ko-KR" altLang="en-US" dirty="0" smtClean="0"/>
              <a:t>사용하</a:t>
            </a:r>
            <a:r>
              <a:rPr lang="ko-KR" altLang="en-US" dirty="0"/>
              <a:t>면 트랜잭션의 동시성이 과하게 제한될 수 있으므로 </a:t>
            </a:r>
            <a:r>
              <a:rPr lang="en-US" altLang="ko-KR" dirty="0"/>
              <a:t>DBMS</a:t>
            </a:r>
            <a:r>
              <a:rPr lang="ko-KR" altLang="en-US" dirty="0"/>
              <a:t>는 동시성을 높이는 선택을 할 </a:t>
            </a:r>
            <a:r>
              <a:rPr lang="ko-KR" altLang="en-US" dirty="0" smtClean="0"/>
              <a:t>수 </a:t>
            </a:r>
            <a:r>
              <a:rPr lang="ko-KR" altLang="en-US" dirty="0"/>
              <a:t>있는 명령어</a:t>
            </a:r>
            <a:r>
              <a:rPr lang="en-US" altLang="ko-KR" dirty="0"/>
              <a:t>, </a:t>
            </a:r>
            <a:r>
              <a:rPr lang="ko-KR" altLang="en-US" dirty="0"/>
              <a:t>즉 트랜잭션 고립 수준 </a:t>
            </a:r>
            <a:r>
              <a:rPr lang="ko-KR" altLang="en-US" dirty="0" smtClean="0"/>
              <a:t>명령어를 </a:t>
            </a:r>
            <a:r>
              <a:rPr lang="ko-KR" altLang="en-US" dirty="0"/>
              <a:t>제공하여 </a:t>
            </a:r>
            <a:r>
              <a:rPr lang="ko-KR" altLang="en-US" dirty="0" err="1" smtClean="0"/>
              <a:t>락을</a:t>
            </a:r>
            <a:r>
              <a:rPr lang="ko-KR" altLang="en-US" dirty="0" smtClean="0"/>
              <a:t> 완화함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783525"/>
              </p:ext>
            </p:extLst>
          </p:nvPr>
        </p:nvGraphicFramePr>
        <p:xfrm>
          <a:off x="614775" y="3140968"/>
          <a:ext cx="7848674" cy="20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문제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고립 수준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오손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반복불가능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유령데이터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UNCOMMITTED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READ COMMITTED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REPEATABLE READ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3333FF"/>
                          </a:solidFill>
                          <a:latin typeface="+mn-ea"/>
                          <a:ea typeface="+mn-ea"/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40000"/>
                        </a:lnSpc>
                      </a:pPr>
                      <a:r>
                        <a:rPr lang="en-US" altLang="ko-KR" sz="1200" b="1" kern="1200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SERIALIZABLE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latin typeface="+mn-ea"/>
                          <a:ea typeface="+mn-ea"/>
                        </a:rPr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0837" y="2773494"/>
            <a:ext cx="406072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표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ea typeface="맑은 고딕" panose="020B0503020000020004" pitchFamily="50" charset="-127"/>
              </a:rPr>
              <a:t>8-13 </a:t>
            </a:r>
            <a:r>
              <a:rPr lang="ko-KR" altLang="en-US" sz="1400" b="1" dirty="0">
                <a:ea typeface="맑은 고딕" panose="020B0503020000020004" pitchFamily="50" charset="-127"/>
              </a:rPr>
              <a:t>트랜잭션 고립 수준 명령어와 발생 현상</a:t>
            </a:r>
          </a:p>
        </p:txBody>
      </p:sp>
    </p:spTree>
    <p:extLst>
      <p:ext uri="{BB962C8B-B14F-4D97-AF65-F5344CB8AC3E}">
        <p14:creationId xmlns:p14="http://schemas.microsoft.com/office/powerpoint/2010/main" val="2091049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3293209"/>
          </a:xfrm>
        </p:spPr>
        <p:txBody>
          <a:bodyPr>
            <a:spAutoFit/>
          </a:bodyPr>
          <a:lstStyle/>
          <a:p>
            <a:r>
              <a:rPr lang="en-US" altLang="ko-KR" dirty="0"/>
              <a:t>READ UNCOMMITTED(Level = 0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READ </a:t>
            </a:r>
            <a:r>
              <a:rPr lang="en-US" altLang="ko-KR" dirty="0"/>
              <a:t>COMMITTED(Level = 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22" y="1484784"/>
            <a:ext cx="578167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42" y="4293096"/>
            <a:ext cx="5762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10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트랜잭션 고립 수준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3293209"/>
          </a:xfrm>
        </p:spPr>
        <p:txBody>
          <a:bodyPr>
            <a:spAutoFit/>
          </a:bodyPr>
          <a:lstStyle/>
          <a:p>
            <a:pPr latinLnBrk="0"/>
            <a:r>
              <a:rPr lang="en-US" altLang="ko-KR" dirty="0"/>
              <a:t>REPEATABLE READ(Level = 2</a:t>
            </a:r>
            <a:r>
              <a:rPr lang="en-US" altLang="ko-KR" dirty="0" smtClean="0"/>
              <a:t>)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 smtClean="0"/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SERIALIZABLE(Level = 3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1336"/>
            <a:ext cx="5781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57340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710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MySQL</a:t>
            </a:r>
            <a:r>
              <a:rPr lang="ko-KR" altLang="en-US" dirty="0" smtClean="0"/>
              <a:t>의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트랜잭션과 자동 커밋</a:t>
            </a:r>
            <a:endParaRPr lang="en-US" altLang="ko-KR" dirty="0" smtClean="0"/>
          </a:p>
          <a:p>
            <a:pPr lvl="1"/>
            <a:r>
              <a:rPr lang="ko-KR" altLang="en-US" dirty="0"/>
              <a:t>다음과 같은 </a:t>
            </a:r>
            <a:r>
              <a:rPr lang="en-US" altLang="ko-KR" dirty="0"/>
              <a:t>SQL </a:t>
            </a:r>
            <a:r>
              <a:rPr lang="ko-KR" altLang="en-US" dirty="0"/>
              <a:t>문을 실행하면 자동 커밋이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자동 커밋을 비활성화하려면 </a:t>
            </a:r>
            <a:r>
              <a:rPr lang="ko-KR" altLang="en-US" dirty="0" smtClean="0"/>
              <a:t>다음</a:t>
            </a:r>
            <a:r>
              <a:rPr lang="ko-KR" altLang="en-US" dirty="0"/>
              <a:t>과 같이 </a:t>
            </a:r>
            <a:r>
              <a:rPr lang="ko-KR" altLang="en-US" dirty="0" smtClean="0"/>
              <a:t>설정함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다음과 같이 트랜잭션의 </a:t>
            </a:r>
            <a:r>
              <a:rPr lang="ko-KR" altLang="en-US" dirty="0" smtClean="0"/>
              <a:t>시작</a:t>
            </a:r>
            <a:r>
              <a:rPr lang="ko-KR" altLang="en-US" dirty="0"/>
              <a:t>과 끝을 </a:t>
            </a:r>
            <a:r>
              <a:rPr lang="en-US" altLang="ko-KR" dirty="0"/>
              <a:t>SQL </a:t>
            </a:r>
            <a:r>
              <a:rPr lang="ko-KR" altLang="en-US" dirty="0"/>
              <a:t>쿼리문 앞과 뒤에 선언하면 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16832"/>
            <a:ext cx="7143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3284984"/>
            <a:ext cx="7153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653136"/>
            <a:ext cx="71532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3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다음 예를 통하여 트랜잭션의 시작과 끝이 어디에 있는지 </a:t>
            </a:r>
            <a:r>
              <a:rPr lang="ko-KR" altLang="en-US" dirty="0" smtClean="0"/>
              <a:t>살펴보기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MySQL</a:t>
            </a:r>
            <a:r>
              <a:rPr lang="ko-KR" altLang="en-US" dirty="0" smtClean="0"/>
              <a:t>은 자동 </a:t>
            </a:r>
            <a:r>
              <a:rPr lang="ko-KR" altLang="en-US" dirty="0" err="1"/>
              <a:t>커밋을</a:t>
            </a:r>
            <a:r>
              <a:rPr lang="ko-KR" altLang="en-US" dirty="0"/>
              <a:t> </a:t>
            </a:r>
            <a:r>
              <a:rPr lang="ko-KR" altLang="en-US" dirty="0" smtClean="0"/>
              <a:t>기본값으로 활성화되어 시작함</a:t>
            </a:r>
            <a:r>
              <a:rPr lang="en-US" altLang="ko-KR" dirty="0" smtClean="0"/>
              <a:t>, SQL </a:t>
            </a:r>
            <a:r>
              <a:rPr lang="ko-KR" altLang="en-US" dirty="0" smtClean="0"/>
              <a:t>문이 개별적인 트랜잭션으로 간주됨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16832"/>
            <a:ext cx="71247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093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의도 </a:t>
            </a:r>
            <a:r>
              <a:rPr lang="ko-KR" altLang="en-US" dirty="0" err="1" smtClean="0"/>
              <a:t>락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98408"/>
            <a:ext cx="71437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98508"/>
            <a:ext cx="6511636" cy="427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720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MySQL READ UNCOMMITTED </a:t>
            </a:r>
            <a:r>
              <a:rPr lang="ko-KR" altLang="en-US" dirty="0"/>
              <a:t>고립 수준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두 개의 트랜잭션 </a:t>
            </a:r>
            <a:r>
              <a:rPr lang="en-US" altLang="ko-KR" dirty="0"/>
              <a:t>T1</a:t>
            </a:r>
            <a:r>
              <a:rPr lang="ko-KR" altLang="en-US" dirty="0"/>
              <a:t>과 </a:t>
            </a:r>
            <a:r>
              <a:rPr lang="en-US" altLang="ko-KR" dirty="0"/>
              <a:t>T2</a:t>
            </a:r>
            <a:r>
              <a:rPr lang="ko-KR" altLang="en-US" dirty="0"/>
              <a:t>에 대하여 고립 수준을 완화하여 </a:t>
            </a:r>
            <a:r>
              <a:rPr lang="en-US" altLang="ko-KR" dirty="0">
                <a:solidFill>
                  <a:srgbClr val="3333FF"/>
                </a:solidFill>
              </a:rPr>
              <a:t>READ COMMITTED </a:t>
            </a:r>
            <a:r>
              <a:rPr lang="ko-KR" altLang="en-US" dirty="0"/>
              <a:t>모드로 </a:t>
            </a:r>
            <a:r>
              <a:rPr lang="ko-KR" altLang="en-US" dirty="0" smtClean="0"/>
              <a:t>실</a:t>
            </a:r>
            <a:r>
              <a:rPr lang="ko-KR" altLang="en-US" dirty="0"/>
              <a:t>행할 경우 반복불가능 읽기 문제가 나타나는 상황을 마당서점 데이터베이스에서 </a:t>
            </a:r>
            <a:r>
              <a:rPr lang="ko-KR" altLang="en-US" dirty="0" smtClean="0"/>
              <a:t>실습해보기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8-18]</a:t>
            </a:r>
            <a:r>
              <a:rPr lang="ko-KR" altLang="en-US" dirty="0"/>
              <a:t>에서 트랜잭션 </a:t>
            </a:r>
            <a:r>
              <a:rPr lang="en-US" altLang="ko-KR" dirty="0"/>
              <a:t>T1</a:t>
            </a:r>
            <a:r>
              <a:rPr lang="ko-KR" altLang="en-US" dirty="0"/>
              <a:t>은 </a:t>
            </a:r>
            <a:r>
              <a:rPr lang="en-US" altLang="ko-KR" dirty="0"/>
              <a:t>Book </a:t>
            </a:r>
            <a:r>
              <a:rPr lang="ko-KR" altLang="en-US" dirty="0"/>
              <a:t>테이블에 저장된 도서 가격의 총액을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5360049" cy="266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72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트랜잭션의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트랜잭션</a:t>
            </a:r>
            <a:endParaRPr lang="en-US" altLang="ko-KR" dirty="0" smtClean="0"/>
          </a:p>
          <a:p>
            <a:pPr lvl="1" latinLnBrk="0"/>
            <a:r>
              <a:rPr lang="en-US" altLang="ko-KR" b="0" dirty="0" smtClean="0"/>
              <a:t>DBMS</a:t>
            </a:r>
            <a:r>
              <a:rPr lang="ko-KR" altLang="en-US" b="0" dirty="0"/>
              <a:t>에서 데이터를 다루는 논리적인 작업의 </a:t>
            </a:r>
            <a:r>
              <a:rPr lang="ko-KR" altLang="en-US" b="0" dirty="0" smtClean="0"/>
              <a:t>단위</a:t>
            </a:r>
            <a:endParaRPr lang="en-US" altLang="ko-KR" b="0" dirty="0" smtClean="0"/>
          </a:p>
          <a:p>
            <a:pPr latinLnBrk="0"/>
            <a:endParaRPr lang="en-US" altLang="ko-KR" dirty="0" smtClean="0"/>
          </a:p>
          <a:p>
            <a:pPr latinLnBrk="0"/>
            <a:r>
              <a:rPr lang="ko-KR" altLang="en-US" dirty="0" smtClean="0"/>
              <a:t>트랜잭션을 정의하는 이유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데이터베이스에서 데이터를 다룰 때 장애가 일어나는 경우가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트랜잭션은 </a:t>
            </a:r>
            <a:r>
              <a:rPr lang="ko-KR" altLang="en-US" dirty="0"/>
              <a:t>장애 시 </a:t>
            </a:r>
            <a:r>
              <a:rPr lang="ko-KR" altLang="en-US" dirty="0" smtClean="0"/>
              <a:t>데</a:t>
            </a:r>
            <a:r>
              <a:rPr lang="ko-KR" altLang="en-US" dirty="0"/>
              <a:t>이터를 복구하는 작업의 단위가 된다</a:t>
            </a:r>
            <a:r>
              <a:rPr lang="en-US" altLang="ko-KR" dirty="0" smtClean="0"/>
              <a:t>.</a:t>
            </a:r>
          </a:p>
          <a:p>
            <a:pPr lvl="1" latinLnBrk="0"/>
            <a:r>
              <a:rPr lang="ko-KR" altLang="en-US" dirty="0"/>
              <a:t>데이터베이스에서 여러 작업이 동시에 같은 데이터를 다룰 때가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트랜잭션은 </a:t>
            </a:r>
            <a:r>
              <a:rPr lang="ko-KR" altLang="en-US" dirty="0"/>
              <a:t>이 </a:t>
            </a:r>
            <a:r>
              <a:rPr lang="ko-KR" altLang="en-US" dirty="0" smtClean="0"/>
              <a:t>작업</a:t>
            </a:r>
            <a:r>
              <a:rPr lang="ko-KR" altLang="en-US" dirty="0"/>
              <a:t>을 서로 분리하는 단위가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A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박지성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계좌</a:t>
            </a:r>
            <a:r>
              <a:rPr lang="en-US" altLang="ko-KR" dirty="0"/>
              <a:t>(</a:t>
            </a:r>
            <a:r>
              <a:rPr lang="ko-KR" altLang="en-US" dirty="0"/>
              <a:t>김연아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10,000</a:t>
            </a:r>
            <a:r>
              <a:rPr lang="ko-KR" altLang="en-US" dirty="0"/>
              <a:t>원을 이체할 경우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725144"/>
            <a:ext cx="71437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79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043608" y="1052736"/>
            <a:ext cx="5381517" cy="5481706"/>
            <a:chOff x="1882513" y="1124982"/>
            <a:chExt cx="5381517" cy="548170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5554" y="1124982"/>
              <a:ext cx="5352893" cy="436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513" y="1561515"/>
              <a:ext cx="5381517" cy="5045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391408" y="4581128"/>
            <a:ext cx="2232248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3333FF"/>
                </a:solidFill>
              </a:rPr>
              <a:t>반복불가능 읽기 문제 발생</a:t>
            </a:r>
            <a:endParaRPr lang="ko-KR" altLang="en-US" sz="120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804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 smtClean="0"/>
              <a:t>반복불가능 </a:t>
            </a:r>
            <a:r>
              <a:rPr lang="ko-KR" altLang="en-US" dirty="0"/>
              <a:t>읽기 문제를 방지하려면 트랜잭션 </a:t>
            </a:r>
            <a:r>
              <a:rPr lang="en-US" altLang="ko-KR" dirty="0"/>
              <a:t>T1</a:t>
            </a:r>
            <a:r>
              <a:rPr lang="ko-KR" altLang="en-US" dirty="0"/>
              <a:t>의 고립 </a:t>
            </a:r>
            <a:r>
              <a:rPr lang="ko-KR" altLang="en-US" dirty="0" smtClean="0"/>
              <a:t>수준을 </a:t>
            </a:r>
            <a:r>
              <a:rPr lang="en-US" altLang="ko-KR" dirty="0" smtClean="0">
                <a:solidFill>
                  <a:srgbClr val="3333FF"/>
                </a:solidFill>
              </a:rPr>
              <a:t>REPEATABLE </a:t>
            </a:r>
            <a:r>
              <a:rPr lang="en-US" altLang="ko-KR" dirty="0">
                <a:solidFill>
                  <a:srgbClr val="3333FF"/>
                </a:solidFill>
              </a:rPr>
              <a:t>READ </a:t>
            </a:r>
            <a:r>
              <a:rPr lang="ko-KR" altLang="en-US" dirty="0" smtClean="0"/>
              <a:t>모</a:t>
            </a:r>
            <a:r>
              <a:rPr lang="ko-KR" altLang="en-US" dirty="0"/>
              <a:t>드로 상향하면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고립 </a:t>
            </a:r>
            <a:r>
              <a:rPr lang="ko-KR" altLang="en-US" dirty="0"/>
              <a:t>수준을 상향하면 </a:t>
            </a:r>
            <a:r>
              <a:rPr lang="en-US" altLang="ko-KR" dirty="0"/>
              <a:t>T1</a:t>
            </a:r>
            <a:r>
              <a:rPr lang="ko-KR" altLang="en-US" dirty="0"/>
              <a:t>은 락을 해지하지 않기 때문에 </a:t>
            </a:r>
            <a:r>
              <a:rPr lang="en-US" altLang="ko-KR" dirty="0"/>
              <a:t>T2</a:t>
            </a:r>
            <a:r>
              <a:rPr lang="ko-KR" altLang="en-US" dirty="0"/>
              <a:t>가 </a:t>
            </a:r>
            <a:r>
              <a:rPr lang="ko-KR" altLang="en-US" dirty="0" smtClean="0"/>
              <a:t>데이터를 </a:t>
            </a:r>
            <a:r>
              <a:rPr lang="en-US" altLang="ko-KR" dirty="0"/>
              <a:t>UPDATE</a:t>
            </a:r>
            <a:r>
              <a:rPr lang="ko-KR" altLang="en-US" dirty="0"/>
              <a:t>하는 것을 막을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T2</a:t>
            </a:r>
            <a:r>
              <a:rPr lang="ko-KR" altLang="en-US" dirty="0"/>
              <a:t>가 </a:t>
            </a:r>
            <a:r>
              <a:rPr lang="en-US" altLang="ko-KR" dirty="0"/>
              <a:t>UPDATE </a:t>
            </a:r>
            <a:r>
              <a:rPr lang="ko-KR" altLang="en-US" dirty="0"/>
              <a:t>문을 실행하려는 순간 대기 상태가 되고</a:t>
            </a:r>
            <a:r>
              <a:rPr lang="en-US" altLang="ko-KR" dirty="0" smtClean="0"/>
              <a:t>, </a:t>
            </a:r>
            <a:r>
              <a:rPr lang="en-US" altLang="ko-KR" dirty="0"/>
              <a:t>TI</a:t>
            </a:r>
            <a:r>
              <a:rPr lang="ko-KR" altLang="en-US" dirty="0"/>
              <a:t>의 트랜잭션이 커밋되기 전까지 최초 </a:t>
            </a:r>
            <a:r>
              <a:rPr lang="en-US" altLang="ko-KR" dirty="0"/>
              <a:t>SNAPSHOT</a:t>
            </a:r>
            <a:r>
              <a:rPr lang="ko-KR" altLang="en-US" dirty="0"/>
              <a:t>으로 </a:t>
            </a:r>
            <a:r>
              <a:rPr lang="en-US" altLang="ko-KR" dirty="0"/>
              <a:t>SELECT</a:t>
            </a:r>
            <a:r>
              <a:rPr lang="ko-KR" altLang="en-US" dirty="0"/>
              <a:t>를 수행하며 동일한 </a:t>
            </a:r>
            <a:r>
              <a:rPr lang="ko-KR" altLang="en-US" dirty="0" smtClean="0"/>
              <a:t>결과를 유지함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5896054" cy="267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04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12121" y="1019999"/>
            <a:ext cx="5927541" cy="5266302"/>
            <a:chOff x="1012121" y="3653150"/>
            <a:chExt cx="5927541" cy="5266302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224" y="3653150"/>
              <a:ext cx="5872438" cy="495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21" y="4149080"/>
              <a:ext cx="5927541" cy="4770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MySQL</a:t>
            </a:r>
            <a:r>
              <a:rPr lang="ko-KR" altLang="en-US" dirty="0"/>
              <a:t>의 트랜잭션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5661248"/>
            <a:ext cx="2232248" cy="28803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3333FF"/>
                </a:solidFill>
              </a:rPr>
              <a:t>반복불가능 읽기 문제 없음</a:t>
            </a:r>
            <a:endParaRPr lang="ko-KR" altLang="en-US" sz="1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43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1745991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회복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212365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회복의 개념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회복과 트랜잭션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파일과 회복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체크포인트와 회복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1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회복의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smtClean="0"/>
              <a:t>회복</a:t>
            </a:r>
            <a:endParaRPr lang="en-US" altLang="ko-KR" dirty="0" smtClean="0"/>
          </a:p>
          <a:p>
            <a:pPr lvl="1" latinLnBrk="0"/>
            <a:r>
              <a:rPr lang="ko-KR" altLang="en-US" b="0" dirty="0" smtClean="0"/>
              <a:t>데이터베이스에 </a:t>
            </a:r>
            <a:r>
              <a:rPr lang="ko-KR" altLang="en-US" b="0" dirty="0"/>
              <a:t>장애가 발생했을 때 데이터베이스를 일관성 있는 상태로 </a:t>
            </a:r>
            <a:r>
              <a:rPr lang="ko-KR" altLang="en-US" b="0" dirty="0" smtClean="0"/>
              <a:t>되돌리</a:t>
            </a:r>
            <a:r>
              <a:rPr lang="ko-KR" altLang="en-US" dirty="0"/>
              <a:t>는 </a:t>
            </a:r>
            <a:r>
              <a:rPr lang="en-US" altLang="ko-KR" dirty="0"/>
              <a:t>DBMS</a:t>
            </a:r>
            <a:r>
              <a:rPr lang="ko-KR" altLang="en-US" dirty="0"/>
              <a:t>의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atinLnBrk="0"/>
            <a:r>
              <a:rPr lang="ko-KR" altLang="en-US" dirty="0" smtClean="0"/>
              <a:t>데이터베이스 </a:t>
            </a:r>
            <a:r>
              <a:rPr lang="ko-KR" altLang="en-US" dirty="0"/>
              <a:t>시스템에서 발생할 수 있는 장애의 </a:t>
            </a:r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시스템 </a:t>
            </a:r>
            <a:r>
              <a:rPr lang="ko-KR" altLang="en-US" dirty="0" smtClean="0"/>
              <a:t>충돌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미디어 </a:t>
            </a:r>
            <a:r>
              <a:rPr lang="ko-KR" altLang="en-US" dirty="0" smtClean="0"/>
              <a:t>장애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응용 소프트웨어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자연재해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부주의 혹은 태업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/>
              <a:t>데이터베이스 시스템에서 회복에 중점을 두는 유형은 시스템 충돌</a:t>
            </a:r>
            <a:r>
              <a:rPr lang="en-US" altLang="ko-KR" dirty="0"/>
              <a:t>, </a:t>
            </a:r>
            <a:r>
              <a:rPr lang="ko-KR" altLang="en-US" dirty="0"/>
              <a:t>미디어 장애</a:t>
            </a:r>
            <a:r>
              <a:rPr lang="en-US" altLang="ko-KR" dirty="0" smtClean="0"/>
              <a:t>, </a:t>
            </a:r>
            <a:r>
              <a:rPr lang="ko-KR" altLang="en-US" dirty="0"/>
              <a:t>응용 소프트웨어 </a:t>
            </a:r>
            <a:r>
              <a:rPr lang="ko-KR" altLang="en-US" dirty="0" smtClean="0"/>
              <a:t>오류임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이러한 </a:t>
            </a:r>
            <a:r>
              <a:rPr lang="ko-KR" altLang="en-US" dirty="0" smtClean="0"/>
              <a:t>장애는 </a:t>
            </a:r>
            <a:r>
              <a:rPr lang="ko-KR" altLang="en-US" dirty="0"/>
              <a:t>두 가지 결과를 </a:t>
            </a:r>
            <a:r>
              <a:rPr lang="ko-KR" altLang="en-US" dirty="0" smtClean="0"/>
              <a:t>초래함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</a:t>
            </a:r>
            <a:r>
              <a:rPr lang="ko-KR" altLang="en-US" dirty="0"/>
              <a:t>가지 장애로부터 데이터를 복구하는 </a:t>
            </a:r>
            <a:r>
              <a:rPr lang="ko-KR" altLang="en-US" dirty="0" smtClean="0"/>
              <a:t>방</a:t>
            </a:r>
            <a:r>
              <a:rPr lang="ko-KR" altLang="en-US" dirty="0"/>
              <a:t>법을 </a:t>
            </a:r>
            <a:r>
              <a:rPr lang="ko-KR" altLang="en-US" dirty="0" smtClean="0"/>
              <a:t>살펴보기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261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92881"/>
            <a:ext cx="5455227" cy="399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회복과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트랜잭션은 데이터베이스 회복의 </a:t>
            </a:r>
            <a:r>
              <a:rPr lang="ko-KR" altLang="en-US" dirty="0" smtClean="0"/>
              <a:t>단위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장애가 발생하면 로그 내용을 참조하여 트랜잭션의 변경 내용을 모두 반영하거나 아예 </a:t>
            </a:r>
            <a:r>
              <a:rPr lang="ko-KR" altLang="en-US" dirty="0" smtClean="0"/>
              <a:t>반영</a:t>
            </a:r>
            <a:r>
              <a:rPr lang="ko-KR" altLang="en-US" dirty="0"/>
              <a:t>하지 않는 방법으로 원자성을 </a:t>
            </a:r>
            <a:r>
              <a:rPr lang="ko-KR" altLang="en-US" dirty="0" smtClean="0"/>
              <a:t>보장함</a:t>
            </a:r>
            <a:r>
              <a:rPr lang="en-US" altLang="ko-KR" dirty="0" smtClean="0"/>
              <a:t>. </a:t>
            </a:r>
            <a:r>
              <a:rPr lang="ko-KR" altLang="en-US" dirty="0"/>
              <a:t>지속성도 </a:t>
            </a:r>
            <a:r>
              <a:rPr lang="ko-KR" altLang="en-US" dirty="0" smtClean="0"/>
              <a:t>마찬가지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8-11]</a:t>
            </a:r>
            <a:r>
              <a:rPr lang="ko-KR" altLang="en-US" dirty="0"/>
              <a:t>은 </a:t>
            </a:r>
            <a:r>
              <a:rPr lang="ko-KR" altLang="en-US" dirty="0" smtClean="0"/>
              <a:t>학습의 </a:t>
            </a:r>
            <a:r>
              <a:rPr lang="ko-KR" altLang="en-US" dirty="0"/>
              <a:t>편의를 위하여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8-1](449</a:t>
            </a:r>
            <a:r>
              <a:rPr lang="ko-KR" altLang="en-US" dirty="0"/>
              <a:t>쪽</a:t>
            </a:r>
            <a:r>
              <a:rPr lang="en-US" altLang="ko-KR" dirty="0"/>
              <a:t>)</a:t>
            </a:r>
            <a:r>
              <a:rPr lang="ko-KR" altLang="en-US" dirty="0"/>
              <a:t>을 다시 인용한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</a:rPr>
              <a:t>[</a:t>
            </a:r>
            <a:r>
              <a:rPr lang="ko-KR" altLang="en-US" sz="1400" dirty="0" smtClean="0">
                <a:solidFill>
                  <a:srgbClr val="000000"/>
                </a:solidFill>
              </a:rPr>
              <a:t>트랜잭션 </a:t>
            </a:r>
            <a:r>
              <a:rPr lang="ko-KR" altLang="en-US" sz="1400" dirty="0">
                <a:solidFill>
                  <a:srgbClr val="000000"/>
                </a:solidFill>
              </a:rPr>
              <a:t>수행 과정</a:t>
            </a:r>
            <a:r>
              <a:rPr lang="en-US" altLang="ko-KR" sz="1400" dirty="0">
                <a:solidFill>
                  <a:srgbClr val="000000"/>
                </a:solidFill>
              </a:rPr>
              <a:t>] ① - ② - ③ - ④ - COMMIT(</a:t>
            </a:r>
            <a:r>
              <a:rPr lang="ko-KR" altLang="en-US" sz="1400" dirty="0">
                <a:solidFill>
                  <a:srgbClr val="000000"/>
                </a:solidFill>
              </a:rPr>
              <a:t>부분 완료</a:t>
            </a:r>
            <a:r>
              <a:rPr lang="en-US" altLang="ko-KR" sz="1400" dirty="0">
                <a:solidFill>
                  <a:srgbClr val="000000"/>
                </a:solidFill>
              </a:rPr>
              <a:t>) - ⑤ - ⑥ - COMMIT(</a:t>
            </a:r>
            <a:r>
              <a:rPr lang="ko-KR" altLang="en-US" sz="1400" dirty="0">
                <a:solidFill>
                  <a:srgbClr val="000000"/>
                </a:solidFill>
              </a:rPr>
              <a:t>완료</a:t>
            </a:r>
            <a:r>
              <a:rPr lang="en-US" altLang="ko-KR" sz="1400" dirty="0" smtClean="0">
                <a:solidFill>
                  <a:srgbClr val="000000"/>
                </a:solidFill>
              </a:rPr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5625782"/>
            <a:ext cx="2919389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(DBMS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가 즉시 갱신하는 경우</a:t>
            </a:r>
            <a:endParaRPr lang="en-US" altLang="ko-KR" sz="100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COMMIT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전에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⑤</a:t>
            </a:r>
            <a:r>
              <a:rPr lang="en-US" altLang="ko-KR" sz="1000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⑥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이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 DB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에 </a:t>
            </a:r>
            <a:r>
              <a:rPr lang="ko-KR" altLang="en-US" sz="1000" dirty="0" smtClean="0">
                <a:solidFill>
                  <a:srgbClr val="FF0000"/>
                </a:solidFill>
                <a:latin typeface="+mn-ea"/>
                <a:ea typeface="+mn-ea"/>
              </a:rPr>
              <a:t>기록될 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수도 있음</a:t>
            </a:r>
            <a:r>
              <a:rPr lang="en-US" altLang="ko-KR" sz="100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endParaRPr lang="en-US" altLang="ko-KR" sz="1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987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회복과 트랜잭션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트랜잭션의 수행 과정을 상태도와 함께 나타내면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8-12]</a:t>
            </a:r>
            <a:r>
              <a:rPr lang="ko-KR" altLang="en-US" dirty="0"/>
              <a:t>와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6641523" cy="439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30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로그 파일의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는 트랜잭션이 수행 중이거나 수행 종료 후 발생하는 데이터베이스 손실을 </a:t>
            </a:r>
            <a:r>
              <a:rPr lang="ko-KR" altLang="en-US" dirty="0" smtClean="0"/>
              <a:t>방지하기 </a:t>
            </a:r>
            <a:r>
              <a:rPr lang="ko-KR" altLang="en-US" dirty="0"/>
              <a:t>위해 로그 </a:t>
            </a:r>
            <a:r>
              <a:rPr lang="ko-KR" altLang="en-US" dirty="0" smtClean="0"/>
              <a:t>파일을 사용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로그 파일에 저장된 로그의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 smtClean="0"/>
              <a:t>	</a:t>
            </a:r>
            <a:r>
              <a:rPr lang="en-US" altLang="ko-KR" sz="1400" dirty="0" smtClean="0"/>
              <a:t>&lt;</a:t>
            </a:r>
            <a:r>
              <a:rPr lang="ko-KR" altLang="en-US" sz="1400" dirty="0"/>
              <a:t>트랜잭션 번호</a:t>
            </a:r>
            <a:r>
              <a:rPr lang="en-US" altLang="ko-KR" sz="1400" dirty="0"/>
              <a:t>, </a:t>
            </a:r>
            <a:r>
              <a:rPr lang="ko-KR" altLang="en-US" sz="1400" dirty="0"/>
              <a:t>로그 타입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항목 이름</a:t>
            </a:r>
            <a:r>
              <a:rPr lang="en-US" altLang="ko-KR" sz="1400" dirty="0"/>
              <a:t>, </a:t>
            </a:r>
            <a:r>
              <a:rPr lang="ko-KR" altLang="en-US" sz="1400" dirty="0"/>
              <a:t>수정 전 값</a:t>
            </a:r>
            <a:r>
              <a:rPr lang="en-US" altLang="ko-KR" sz="1400" dirty="0"/>
              <a:t>, </a:t>
            </a:r>
            <a:r>
              <a:rPr lang="ko-KR" altLang="en-US" sz="1400" dirty="0"/>
              <a:t>수정 후 값</a:t>
            </a:r>
            <a:r>
              <a:rPr lang="en-US" altLang="ko-KR" sz="1400" dirty="0" smtClean="0"/>
              <a:t>&gt;</a:t>
            </a:r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계좌이체 프로그램의 경우 로그 파일에 </a:t>
            </a:r>
            <a:r>
              <a:rPr lang="ko-KR" altLang="en-US" dirty="0" smtClean="0"/>
              <a:t>저장되는 내용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12976"/>
            <a:ext cx="71628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130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8-13]</a:t>
            </a:r>
            <a:r>
              <a:rPr lang="ko-KR" altLang="en-US" dirty="0"/>
              <a:t>의 </a:t>
            </a:r>
            <a:r>
              <a:rPr lang="en-US" altLang="ko-KR" dirty="0"/>
              <a:t>(b)</a:t>
            </a:r>
            <a:r>
              <a:rPr lang="ko-KR" altLang="en-US" dirty="0"/>
              <a:t>는 로그 파일을 포함한 트랜잭션의 수행 과정을 </a:t>
            </a:r>
            <a:r>
              <a:rPr lang="ko-KR" altLang="en-US" dirty="0" smtClean="0"/>
              <a:t>나타냄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4784"/>
            <a:ext cx="6537614" cy="434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20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로그 파일을 이용한 </a:t>
            </a:r>
            <a:r>
              <a:rPr lang="ko-KR" altLang="en-US" dirty="0" smtClean="0"/>
              <a:t>회복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데이터의 변경 기록을 저장해 둔 로그 파일을 이용하면 시스템 장애도 복구할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 </a:t>
            </a:r>
            <a:r>
              <a:rPr lang="ko-KR" altLang="en-US" dirty="0"/>
              <a:t>같이 두 개의 트랜잭션이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아래 두 개의 트랜잭션이 실행된다고 하자</a:t>
            </a:r>
            <a:r>
              <a:rPr lang="en-US" altLang="ko-KR" dirty="0"/>
              <a:t>. </a:t>
            </a:r>
            <a:r>
              <a:rPr lang="ko-KR" altLang="en-US" dirty="0"/>
              <a:t>편의상 트랜잭션의 연산 </a:t>
            </a:r>
            <a:r>
              <a:rPr lang="en-US" altLang="ko-KR" dirty="0"/>
              <a:t>SELECT, UPDATE</a:t>
            </a:r>
            <a:r>
              <a:rPr lang="ko-KR" altLang="en-US" dirty="0"/>
              <a:t>는 </a:t>
            </a:r>
            <a:r>
              <a:rPr lang="en-US" altLang="ko-KR" dirty="0" err="1"/>
              <a:t>read_item</a:t>
            </a:r>
            <a:r>
              <a:rPr lang="en-US" altLang="ko-KR" dirty="0"/>
              <a:t>( ), </a:t>
            </a:r>
          </a:p>
          <a:p>
            <a:pPr lvl="2" latinLnBrk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write_item</a:t>
            </a:r>
            <a:r>
              <a:rPr lang="en-US" altLang="ko-KR" dirty="0"/>
              <a:t>( )</a:t>
            </a:r>
            <a:r>
              <a:rPr lang="ko-KR" altLang="en-US" dirty="0"/>
              <a:t>으로 대체한다</a:t>
            </a:r>
            <a:r>
              <a:rPr lang="en-US" altLang="ko-KR" dirty="0"/>
              <a:t>. </a:t>
            </a:r>
            <a:r>
              <a:rPr lang="ko-KR" altLang="en-US" dirty="0"/>
              <a:t>트랜잭션은 각각 데이터 </a:t>
            </a:r>
            <a:r>
              <a:rPr lang="en-US" altLang="ko-KR" dirty="0"/>
              <a:t>A, B, C, D</a:t>
            </a:r>
            <a:r>
              <a:rPr lang="ko-KR" altLang="en-US" dirty="0"/>
              <a:t>를 읽거나 쓰는 작업을 진행한다</a:t>
            </a:r>
            <a:r>
              <a:rPr lang="en-US" altLang="ko-KR" dirty="0"/>
              <a:t>. </a:t>
            </a:r>
          </a:p>
          <a:p>
            <a:pPr lvl="2" latinLnBrk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데이터</a:t>
            </a:r>
            <a:r>
              <a:rPr lang="en-US" altLang="ko-KR" dirty="0"/>
              <a:t>(A, B, C, D)</a:t>
            </a:r>
            <a:r>
              <a:rPr lang="ko-KR" altLang="en-US" dirty="0"/>
              <a:t>의 </a:t>
            </a:r>
            <a:r>
              <a:rPr lang="ko-KR" altLang="en-US" dirty="0" err="1"/>
              <a:t>초깃값은</a:t>
            </a:r>
            <a:r>
              <a:rPr lang="ko-KR" altLang="en-US" dirty="0"/>
              <a:t> </a:t>
            </a:r>
            <a:r>
              <a:rPr lang="en-US" altLang="ko-KR" dirty="0"/>
              <a:t>(100, 200, 300, 400)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8575"/>
            <a:ext cx="71247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32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트랜잭션의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>
              <a:buFont typeface="Wingdings" panose="05000000000000000000" pitchFamily="2" charset="2"/>
              <a:buChar char="v"/>
            </a:pPr>
            <a:r>
              <a:rPr lang="ko-KR" altLang="en-US" dirty="0" smtClean="0"/>
              <a:t> 트랜잭션에서 문제가 발생할 수 있는 경우와 해결</a:t>
            </a:r>
            <a:endParaRPr lang="en-US" altLang="ko-KR" dirty="0" smtClean="0"/>
          </a:p>
          <a:p>
            <a:pPr lvl="1" latinLnBrk="0"/>
            <a:r>
              <a:rPr lang="ko-KR" altLang="en-US" sz="1400" dirty="0" smtClean="0"/>
              <a:t>만약 </a:t>
            </a:r>
            <a:r>
              <a:rPr lang="ko-KR" altLang="en-US" sz="1400" dirty="0"/>
              <a:t>①번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문이 수행된 다음 시스템에 문제가 생기거나 다른 </a:t>
            </a:r>
            <a:r>
              <a:rPr lang="en-US" altLang="ko-KR" sz="1400" dirty="0"/>
              <a:t>UPDATE </a:t>
            </a:r>
            <a:r>
              <a:rPr lang="ko-KR" altLang="en-US" sz="1400" dirty="0"/>
              <a:t>문이 </a:t>
            </a:r>
            <a:r>
              <a:rPr lang="ko-KR" altLang="en-US" sz="1400" dirty="0" smtClean="0"/>
              <a:t>끼어들어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A </a:t>
            </a:r>
            <a:r>
              <a:rPr lang="ko-KR" altLang="en-US" sz="1400" dirty="0" smtClean="0"/>
              <a:t>계좌에서 </a:t>
            </a:r>
            <a:r>
              <a:rPr lang="ko-KR" altLang="en-US" sz="1400" dirty="0"/>
              <a:t>돈을 동시에 인출하면</a:t>
            </a:r>
            <a:r>
              <a:rPr lang="en-US" altLang="ko-KR" sz="1400" dirty="0"/>
              <a:t>, A </a:t>
            </a:r>
            <a:r>
              <a:rPr lang="ko-KR" altLang="en-US" sz="1400" dirty="0"/>
              <a:t>계좌와 </a:t>
            </a:r>
            <a:r>
              <a:rPr lang="en-US" altLang="ko-KR" sz="1400" dirty="0"/>
              <a:t>B </a:t>
            </a:r>
            <a:r>
              <a:rPr lang="ko-KR" altLang="en-US" sz="1400" dirty="0"/>
              <a:t>계좌의 잔액이 의도하지 않은 값이 될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 smtClean="0"/>
              <a:t>①</a:t>
            </a:r>
            <a:r>
              <a:rPr lang="ko-KR" altLang="en-US" sz="1400" dirty="0"/>
              <a:t>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문과 ②번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문은 모두 수행되거나 아예 수행되지 않아야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만약 ①번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수행한 다음 문제가 생겨 ②번 </a:t>
            </a:r>
            <a:r>
              <a:rPr lang="en-US" altLang="ko-KR" sz="1400" dirty="0"/>
              <a:t>SQL </a:t>
            </a:r>
            <a:r>
              <a:rPr lang="ko-KR" altLang="en-US" sz="1400" dirty="0"/>
              <a:t>문을 수행할 수 없는 </a:t>
            </a:r>
            <a:r>
              <a:rPr lang="ko-KR" altLang="en-US" sz="1400" dirty="0" smtClean="0"/>
              <a:t>경우라면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①번 </a:t>
            </a:r>
            <a:r>
              <a:rPr lang="en-US" altLang="ko-KR" sz="1400" dirty="0" smtClean="0"/>
              <a:t>SQL </a:t>
            </a:r>
            <a:r>
              <a:rPr lang="ko-KR" altLang="en-US" sz="1400" dirty="0"/>
              <a:t>문의 수행을 취소해야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 latinLnBrk="0"/>
            <a:endParaRPr lang="en-US" altLang="ko-KR" dirty="0" smtClean="0"/>
          </a:p>
          <a:p>
            <a:pPr lvl="1" latinLnBrk="0"/>
            <a:r>
              <a:rPr lang="en-US" altLang="ko-KR" dirty="0" smtClean="0"/>
              <a:t>DBMS</a:t>
            </a:r>
            <a:r>
              <a:rPr lang="ko-KR" altLang="en-US" dirty="0"/>
              <a:t>에 ①번과 ②번의 </a:t>
            </a:r>
            <a:r>
              <a:rPr lang="en-US" altLang="ko-KR" dirty="0"/>
              <a:t>SQL </a:t>
            </a:r>
            <a:r>
              <a:rPr lang="ko-KR" altLang="en-US" dirty="0"/>
              <a:t>문이 하나의 수행 </a:t>
            </a:r>
            <a:r>
              <a:rPr lang="ko-KR" altLang="en-US" dirty="0" smtClean="0"/>
              <a:t>단위라는 </a:t>
            </a:r>
            <a:r>
              <a:rPr lang="ko-KR" altLang="en-US" dirty="0"/>
              <a:t>것을 알리기 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START </a:t>
            </a:r>
            <a:r>
              <a:rPr lang="en-US" altLang="ko-KR" dirty="0"/>
              <a:t>TRANSACTION </a:t>
            </a:r>
            <a:r>
              <a:rPr lang="ko-KR" altLang="en-US" dirty="0"/>
              <a:t>문과 </a:t>
            </a:r>
            <a:r>
              <a:rPr lang="en-US" altLang="ko-KR" dirty="0"/>
              <a:t>COMMIT </a:t>
            </a:r>
            <a:r>
              <a:rPr lang="ko-KR" altLang="en-US" dirty="0"/>
              <a:t>문을 사용하여 트랜잭션의 </a:t>
            </a:r>
            <a:r>
              <a:rPr lang="ko-KR" altLang="en-US" dirty="0" smtClean="0"/>
              <a:t>시작과 끝을 표시함</a:t>
            </a:r>
            <a:endParaRPr lang="en-US" altLang="ko-KR" dirty="0" smtClean="0"/>
          </a:p>
          <a:p>
            <a:pPr lvl="1" latinLnBrk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005064"/>
            <a:ext cx="715327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466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트랜잭션이 </a:t>
            </a:r>
            <a:r>
              <a:rPr lang="en-US" altLang="ko-KR" dirty="0"/>
              <a:t>T1 </a:t>
            </a:r>
            <a:r>
              <a:rPr lang="ko-KR" altLang="en-US" dirty="0"/>
              <a:t>→ </a:t>
            </a:r>
            <a:r>
              <a:rPr lang="en-US" altLang="ko-KR" dirty="0"/>
              <a:t>T2 </a:t>
            </a:r>
            <a:r>
              <a:rPr lang="ko-KR" altLang="en-US" dirty="0"/>
              <a:t>순으로 실행된다면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8-14]</a:t>
            </a:r>
            <a:r>
              <a:rPr lang="ko-KR" altLang="en-US" dirty="0"/>
              <a:t>와 같은 로그 파일이 </a:t>
            </a:r>
            <a:r>
              <a:rPr lang="ko-KR" altLang="en-US" dirty="0" smtClean="0"/>
              <a:t>생성됨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1556792"/>
            <a:ext cx="2501917" cy="2724150"/>
            <a:chOff x="3919538" y="2066925"/>
            <a:chExt cx="2501917" cy="2724150"/>
          </a:xfrm>
        </p:grpSpPr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9538" y="2066925"/>
              <a:ext cx="1304925" cy="2724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18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3205" y="2101160"/>
              <a:ext cx="1238250" cy="2657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91027"/>
            <a:ext cx="3019425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116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en-US" altLang="ko-KR" sz="1800" dirty="0"/>
              <a:t>DBMS</a:t>
            </a:r>
            <a:r>
              <a:rPr lang="ko-KR" altLang="en-US" sz="1800" dirty="0"/>
              <a:t>는 트랜잭션이 종료되었는지 혹은 중단되었는지 여부를 판단하여 종료된 트랜잭션은 종료를 확정하기 위하여 재실행</a:t>
            </a:r>
            <a:r>
              <a:rPr lang="en-US" altLang="ko-KR" sz="1800" dirty="0"/>
              <a:t>(REDO)</a:t>
            </a:r>
            <a:r>
              <a:rPr lang="ko-KR" altLang="en-US" sz="1800" dirty="0"/>
              <a:t>을 진행하고</a:t>
            </a:r>
            <a:r>
              <a:rPr lang="en-US" altLang="ko-KR" sz="1800" dirty="0"/>
              <a:t>, </a:t>
            </a:r>
            <a:r>
              <a:rPr lang="ko-KR" altLang="en-US" sz="1800" dirty="0"/>
              <a:t>중단된 트랜잭션은 없던 일로 되돌리기 위해 취소</a:t>
            </a:r>
            <a:r>
              <a:rPr lang="en-US" altLang="ko-KR" sz="1800" dirty="0"/>
              <a:t>(UNDO)</a:t>
            </a:r>
            <a:r>
              <a:rPr lang="ko-KR" altLang="en-US" sz="1800" dirty="0"/>
              <a:t>를 진행한다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latinLnBrk="0"/>
            <a:endParaRPr lang="en-US" altLang="ko-KR" sz="500" dirty="0"/>
          </a:p>
          <a:p>
            <a:pPr latinLnBrk="0"/>
            <a:r>
              <a:rPr lang="ko-KR" altLang="en-US" sz="1600" dirty="0" smtClean="0"/>
              <a:t>트랜잭션의 </a:t>
            </a:r>
            <a:r>
              <a:rPr lang="ko-KR" altLang="en-US" sz="1600" dirty="0"/>
              <a:t>재실행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3333FF"/>
                </a:solidFill>
              </a:rPr>
              <a:t>REDO</a:t>
            </a:r>
            <a:r>
              <a:rPr lang="en-US" altLang="ko-KR" sz="1600" dirty="0" smtClean="0"/>
              <a:t>)</a:t>
            </a:r>
          </a:p>
          <a:p>
            <a:pPr lvl="1" latinLnBrk="0"/>
            <a:r>
              <a:rPr lang="ko-KR" altLang="en-US" sz="1400" dirty="0"/>
              <a:t>장애가 발생한 후 시스템을 다시 가동했을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로그 파일에 트랜잭션의 시작 </a:t>
            </a:r>
            <a:r>
              <a:rPr lang="en-US" altLang="ko-KR" sz="1400" dirty="0"/>
              <a:t>START</a:t>
            </a:r>
            <a:r>
              <a:rPr lang="ko-KR" altLang="en-US" sz="1400" dirty="0"/>
              <a:t>과 함께 </a:t>
            </a:r>
            <a:r>
              <a:rPr lang="ko-KR" altLang="en-US" sz="1400" dirty="0" smtClean="0"/>
              <a:t>종</a:t>
            </a:r>
            <a:r>
              <a:rPr lang="ko-KR" altLang="en-US" sz="1400" dirty="0"/>
              <a:t>료 </a:t>
            </a:r>
            <a:r>
              <a:rPr lang="en-US" altLang="ko-KR" sz="1400" dirty="0"/>
              <a:t>COMMIT</a:t>
            </a:r>
            <a:r>
              <a:rPr lang="ko-KR" altLang="en-US" sz="1400" dirty="0"/>
              <a:t>가 있는 </a:t>
            </a:r>
            <a:r>
              <a:rPr lang="ko-KR" altLang="en-US" sz="1400" dirty="0" smtClean="0"/>
              <a:t>경우임</a:t>
            </a:r>
            <a:endParaRPr lang="en-US" altLang="ko-KR" sz="1400" dirty="0" smtClean="0"/>
          </a:p>
          <a:p>
            <a:pPr lvl="1" latinLnBrk="0"/>
            <a:r>
              <a:rPr lang="en-US" altLang="ko-KR" sz="1400" dirty="0"/>
              <a:t>COMMIT </a:t>
            </a:r>
            <a:r>
              <a:rPr lang="ko-KR" altLang="en-US" sz="1400" dirty="0"/>
              <a:t>연산이 로그에 있다는 것은 트랜잭션이 모두 </a:t>
            </a:r>
            <a:r>
              <a:rPr lang="ko-KR" altLang="en-US" sz="1400" dirty="0" smtClean="0"/>
              <a:t>완료되었다는 의미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로그를 보면서 트랜잭션이 변경한 내용을 데이터베이스에 다시 기록하는 과정이 </a:t>
            </a:r>
            <a:r>
              <a:rPr lang="ko-KR" altLang="en-US" sz="1400" dirty="0" smtClean="0"/>
              <a:t>필요</a:t>
            </a:r>
            <a:endParaRPr lang="en-US" altLang="ko-KR" sz="1400" dirty="0" smtClean="0"/>
          </a:p>
          <a:p>
            <a:pPr latinLnBrk="0"/>
            <a:r>
              <a:rPr lang="ko-KR" altLang="en-US" sz="1600" dirty="0" smtClean="0"/>
              <a:t>트랜잭션의 </a:t>
            </a:r>
            <a:r>
              <a:rPr lang="ko-KR" altLang="en-US" sz="1600" dirty="0"/>
              <a:t>취소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3333FF"/>
                </a:solidFill>
              </a:rPr>
              <a:t>UNDO</a:t>
            </a:r>
            <a:r>
              <a:rPr lang="en-US" altLang="ko-KR" sz="1600" dirty="0" smtClean="0"/>
              <a:t>)</a:t>
            </a:r>
          </a:p>
          <a:p>
            <a:pPr lvl="1" latinLnBrk="0"/>
            <a:r>
              <a:rPr lang="ko-KR" altLang="en-US" sz="1400" dirty="0"/>
              <a:t>장애가 발생한 후 시스템을 다시 가동했을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로그 파일에 트랜잭션의 시작 </a:t>
            </a:r>
            <a:r>
              <a:rPr lang="en-US" altLang="ko-KR" sz="1400" dirty="0"/>
              <a:t>START</a:t>
            </a:r>
            <a:r>
              <a:rPr lang="ko-KR" altLang="en-US" sz="1400" dirty="0"/>
              <a:t>만 있고 </a:t>
            </a:r>
            <a:r>
              <a:rPr lang="ko-KR" altLang="en-US" sz="1400" dirty="0" smtClean="0"/>
              <a:t>종</a:t>
            </a:r>
            <a:r>
              <a:rPr lang="ko-KR" altLang="en-US" sz="1400" dirty="0"/>
              <a:t>료 </a:t>
            </a:r>
            <a:r>
              <a:rPr lang="en-US" altLang="ko-KR" sz="1400" dirty="0"/>
              <a:t>COMMIT</a:t>
            </a:r>
            <a:r>
              <a:rPr lang="ko-KR" altLang="en-US" sz="1400" dirty="0"/>
              <a:t>가 없는 </a:t>
            </a:r>
            <a:r>
              <a:rPr lang="ko-KR" altLang="en-US" sz="1400" dirty="0" smtClean="0"/>
              <a:t>경우임</a:t>
            </a:r>
            <a:endParaRPr lang="en-US" altLang="ko-KR" sz="1400" dirty="0" smtClean="0"/>
          </a:p>
          <a:p>
            <a:pPr lvl="1" latinLnBrk="0"/>
            <a:r>
              <a:rPr lang="en-US" altLang="ko-KR" sz="1400" dirty="0"/>
              <a:t>COMMIT </a:t>
            </a:r>
            <a:r>
              <a:rPr lang="ko-KR" altLang="en-US" sz="1400" dirty="0"/>
              <a:t>연산이 로그에 보이지 않는다는 것은 트랜잭션이 </a:t>
            </a:r>
            <a:r>
              <a:rPr lang="ko-KR" altLang="en-US" sz="1400" dirty="0" smtClean="0"/>
              <a:t>완료</a:t>
            </a:r>
            <a:r>
              <a:rPr lang="ko-KR" altLang="en-US" sz="1400" dirty="0"/>
              <a:t>되지 못했다는 의미로</a:t>
            </a:r>
            <a:r>
              <a:rPr lang="en-US" altLang="ko-KR" sz="1400" dirty="0"/>
              <a:t>, </a:t>
            </a:r>
            <a:r>
              <a:rPr lang="ko-KR" altLang="en-US" sz="1400" dirty="0"/>
              <a:t>트랜잭션이 한 일을 모두 취소해야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이 경우 완료하지 못했지만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버퍼의 변경 내용이 데이터베이스에 기록되어 있을 가능성이 있으므로 로그를 보면서 </a:t>
            </a:r>
            <a:r>
              <a:rPr lang="ko-KR" altLang="en-US" sz="1400" dirty="0" smtClean="0"/>
              <a:t>트랜</a:t>
            </a:r>
            <a:r>
              <a:rPr lang="ko-KR" altLang="en-US" sz="1400" dirty="0"/>
              <a:t>잭션이 변경한 내용을 데이터베이스에서 원상 복구시켜야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1163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8-14]</a:t>
            </a:r>
            <a:r>
              <a:rPr lang="ko-KR" altLang="en-US" dirty="0"/>
              <a:t>의 로그 번호 </a:t>
            </a:r>
            <a:r>
              <a:rPr lang="en-US" altLang="ko-KR" dirty="0"/>
              <a:t>i</a:t>
            </a:r>
            <a:r>
              <a:rPr lang="ko-KR" altLang="en-US" dirty="0"/>
              <a:t>를 따라 회복 작업 과정을 살펴보면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8-20]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14475"/>
            <a:ext cx="71532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42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로그 파일과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지금까지 설명한 방법은 부분 완료 전에라도 트랜잭션이 변경한 내용 일부가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기록될 수 있음을 가정한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r>
              <a:rPr lang="ko-KR" altLang="en-US" dirty="0"/>
              <a:t>이를 즉시갱신이라고 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트랜잭션이 </a:t>
            </a:r>
            <a:r>
              <a:rPr lang="ko-KR" altLang="en-US" dirty="0"/>
              <a:t>반드시 </a:t>
            </a:r>
            <a:r>
              <a:rPr lang="ko-KR" altLang="en-US" dirty="0" smtClean="0"/>
              <a:t>부</a:t>
            </a:r>
            <a:r>
              <a:rPr lang="ko-KR" altLang="en-US" dirty="0"/>
              <a:t>분 완료된 후 변경 내용을 데이터베이스에 기록하는 방법도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  <a:r>
              <a:rPr lang="ko-KR" altLang="en-US" dirty="0"/>
              <a:t>이를 지연갱신이라고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sz="1800" dirty="0" smtClean="0"/>
              <a:t>즉시갱신</a:t>
            </a:r>
            <a:r>
              <a:rPr lang="en-US" altLang="ko-KR" sz="1800" dirty="0" smtClean="0"/>
              <a:t>(immediate update)</a:t>
            </a:r>
          </a:p>
          <a:p>
            <a:pPr lvl="1" latinLnBrk="0"/>
            <a:r>
              <a:rPr lang="ko-KR" altLang="en-US" dirty="0"/>
              <a:t>‘버퍼 → 로그 파일’</a:t>
            </a:r>
            <a:r>
              <a:rPr lang="en-US" altLang="ko-KR" dirty="0"/>
              <a:t>, ‘</a:t>
            </a:r>
            <a:r>
              <a:rPr lang="ko-KR" altLang="en-US" dirty="0"/>
              <a:t>버퍼 → 데이터베이스’ 작업이 부분 완료 </a:t>
            </a:r>
            <a:r>
              <a:rPr lang="ko-KR" altLang="en-US" dirty="0" smtClean="0"/>
              <a:t>전</a:t>
            </a:r>
            <a:r>
              <a:rPr lang="ko-KR" altLang="en-US" dirty="0"/>
              <a:t>에 동시에 진행될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 smtClean="0"/>
              <a:t>지연갱신</a:t>
            </a:r>
            <a:r>
              <a:rPr lang="en-US" altLang="ko-KR" dirty="0" smtClean="0"/>
              <a:t>(deferred update)</a:t>
            </a:r>
          </a:p>
          <a:p>
            <a:pPr lvl="1" latinLnBrk="0"/>
            <a:r>
              <a:rPr lang="ko-KR" altLang="en-US" dirty="0"/>
              <a:t>‘버퍼 → 로그 파일’이 모두 끝난 후에 부분 완료를 하고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‘버퍼</a:t>
            </a:r>
            <a:r>
              <a:rPr lang="ko-KR" altLang="en-US" dirty="0"/>
              <a:t>→ 데이터베이스’ 작업을 진행하는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142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로그 파일과 회복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8-14]</a:t>
            </a:r>
            <a:r>
              <a:rPr lang="ko-KR" altLang="en-US" dirty="0"/>
              <a:t>의 예에 지연갱신 방법을 사용하면 </a:t>
            </a:r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8-21]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64</a:t>
            </a:fld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556792"/>
            <a:ext cx="71437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38890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체크포인트와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체크포인트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회복 시 많은 양의 로그를 검색하고 갱신하는 시간을 줄이기 </a:t>
            </a:r>
            <a:r>
              <a:rPr lang="ko-KR" altLang="en-US" dirty="0" smtClean="0"/>
              <a:t>위하여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몇십</a:t>
            </a:r>
            <a:r>
              <a:rPr lang="ko-KR" altLang="en-US" dirty="0" smtClean="0"/>
              <a:t> </a:t>
            </a:r>
            <a:r>
              <a:rPr lang="ko-KR" altLang="en-US" dirty="0"/>
              <a:t>분 단위로 데이터베이스와 트랜잭션 로그 파일을 동기화한 </a:t>
            </a:r>
            <a:r>
              <a:rPr lang="ko-KR" altLang="en-US" dirty="0" smtClean="0"/>
              <a:t>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동기화한 </a:t>
            </a:r>
            <a:r>
              <a:rPr lang="ko-KR" altLang="en-US" dirty="0"/>
              <a:t>시점을 로그 </a:t>
            </a:r>
            <a:r>
              <a:rPr lang="ko-KR" altLang="en-US" dirty="0" smtClean="0"/>
              <a:t>파</a:t>
            </a:r>
            <a:r>
              <a:rPr lang="ko-KR" altLang="en-US" dirty="0"/>
              <a:t>일에 기록해 두는 방법 혹은 그 </a:t>
            </a:r>
            <a:r>
              <a:rPr lang="ko-KR" altLang="en-US" dirty="0" smtClean="0"/>
              <a:t>시점</a:t>
            </a:r>
            <a:endParaRPr lang="en-US" altLang="ko-KR" dirty="0" smtClean="0"/>
          </a:p>
          <a:p>
            <a:pPr latinLnBrk="0"/>
            <a:r>
              <a:rPr lang="ko-KR" altLang="en-US" sz="1600" dirty="0" smtClean="0"/>
              <a:t>체크포인트 </a:t>
            </a:r>
            <a:r>
              <a:rPr lang="ko-KR" altLang="en-US" sz="1600" dirty="0"/>
              <a:t>시점에는 다음과 같은 작업을 </a:t>
            </a:r>
            <a:r>
              <a:rPr lang="ko-KR" altLang="en-US" sz="1600" dirty="0" smtClean="0"/>
              <a:t>진행</a:t>
            </a:r>
            <a:endParaRPr lang="en-US" altLang="ko-KR" sz="1600" dirty="0" smtClean="0"/>
          </a:p>
          <a:p>
            <a:pPr lvl="1" latinLnBrk="0"/>
            <a:r>
              <a:rPr lang="ko-KR" altLang="en-US" sz="1400" dirty="0"/>
              <a:t>주기억장치의 로그 레코드를 모두 하드디스크의 로그 파일에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lvl="1" latinLnBrk="0"/>
            <a:r>
              <a:rPr lang="ko-KR" altLang="en-US" sz="1400" dirty="0"/>
              <a:t>버퍼에 있는 변경된 내용을 하드디스크의 데이터베이스에 </a:t>
            </a:r>
            <a:r>
              <a:rPr lang="ko-KR" altLang="en-US" sz="1400" dirty="0" smtClean="0"/>
              <a:t>저장</a:t>
            </a:r>
            <a:r>
              <a:rPr lang="en-US" altLang="ko-KR" sz="1400" dirty="0" smtClean="0"/>
              <a:t>(</a:t>
            </a:r>
            <a:r>
              <a:rPr lang="ko-KR" altLang="en-US" sz="1400" dirty="0"/>
              <a:t>즉시갱신의 경우</a:t>
            </a:r>
            <a:r>
              <a:rPr lang="en-US" altLang="ko-KR" sz="1400" dirty="0" smtClean="0"/>
              <a:t>)</a:t>
            </a:r>
          </a:p>
          <a:p>
            <a:pPr lvl="1" latinLnBrk="0"/>
            <a:r>
              <a:rPr lang="ko-KR" altLang="en-US" sz="1400" dirty="0"/>
              <a:t>체크포인트를 로그 파일에 </a:t>
            </a:r>
            <a:r>
              <a:rPr lang="ko-KR" altLang="en-US" sz="1400" dirty="0" smtClean="0"/>
              <a:t>표시</a:t>
            </a:r>
            <a:endParaRPr lang="en-US" altLang="ko-KR" sz="1400" dirty="0" smtClean="0"/>
          </a:p>
          <a:p>
            <a:pPr lvl="1" latinLnBrk="0"/>
            <a:endParaRPr lang="en-US" altLang="ko-KR" sz="500" dirty="0"/>
          </a:p>
          <a:p>
            <a:pPr latinLnBrk="0"/>
            <a:r>
              <a:rPr lang="ko-KR" altLang="en-US" sz="1600" dirty="0"/>
              <a:t>트랜잭션의 로그 </a:t>
            </a:r>
            <a:r>
              <a:rPr lang="ko-KR" altLang="en-US" sz="1600" dirty="0" smtClean="0"/>
              <a:t>기록에 따라 </a:t>
            </a:r>
            <a:r>
              <a:rPr lang="ko-KR" altLang="en-US" sz="1600" dirty="0"/>
              <a:t>회복하는 방법은 다음과 </a:t>
            </a:r>
            <a:r>
              <a:rPr lang="ko-KR" altLang="en-US" sz="1600" dirty="0" smtClean="0"/>
              <a:t>같음</a:t>
            </a:r>
            <a:endParaRPr lang="en-US" altLang="ko-KR" sz="1600" dirty="0" smtClean="0"/>
          </a:p>
          <a:p>
            <a:pPr lvl="1" latinLnBrk="0"/>
            <a:r>
              <a:rPr lang="ko-KR" altLang="en-US" sz="1400" b="1" dirty="0"/>
              <a:t>체크포인트 이전에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기록이 있는 트랜잭션의 </a:t>
            </a:r>
            <a:r>
              <a:rPr lang="ko-KR" altLang="en-US" sz="1400" b="1" dirty="0" smtClean="0"/>
              <a:t>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/>
              <a:t>아무 작업이 필요 없음</a:t>
            </a:r>
            <a:r>
              <a:rPr lang="en-US" altLang="ko-KR" sz="1400" dirty="0"/>
              <a:t>. </a:t>
            </a:r>
            <a:r>
              <a:rPr lang="ko-KR" altLang="en-US" sz="1400" dirty="0"/>
              <a:t>로그에 체크포인트가 나타나는 시점은 이미 변경 내용이 데이터베이스에 모두 기록된 후이기 </a:t>
            </a:r>
            <a:r>
              <a:rPr lang="ko-KR" altLang="en-US" sz="1400" dirty="0" smtClean="0"/>
              <a:t>때문</a:t>
            </a:r>
            <a:endParaRPr lang="en-US" altLang="ko-KR" sz="1400" dirty="0" smtClean="0"/>
          </a:p>
          <a:p>
            <a:pPr lvl="1" latinLnBrk="0"/>
            <a:r>
              <a:rPr lang="ko-KR" altLang="en-US" sz="1400" b="1" dirty="0"/>
              <a:t>체크포인트 이후에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기록이 있는 트랜잭션의 </a:t>
            </a:r>
            <a:r>
              <a:rPr lang="ko-KR" altLang="en-US" sz="1400" b="1" dirty="0" smtClean="0"/>
              <a:t>경우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/>
              <a:t>REDO(T)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진행</a:t>
            </a:r>
            <a:endParaRPr lang="en-US" altLang="ko-KR" sz="1400" dirty="0" smtClean="0"/>
          </a:p>
          <a:p>
            <a:pPr lvl="1" latinLnBrk="0"/>
            <a:r>
              <a:rPr lang="ko-KR" altLang="en-US" sz="1400" b="1" dirty="0"/>
              <a:t>체크포인트 이후에 </a:t>
            </a:r>
            <a:r>
              <a:rPr lang="en-US" altLang="ko-KR" sz="1400" b="1" dirty="0"/>
              <a:t>COMMIT </a:t>
            </a:r>
            <a:r>
              <a:rPr lang="ko-KR" altLang="en-US" sz="1400" b="1" dirty="0"/>
              <a:t>기록이 없는 트랜잭션의 </a:t>
            </a:r>
            <a:r>
              <a:rPr lang="ko-KR" altLang="en-US" sz="1400" b="1" dirty="0" smtClean="0"/>
              <a:t>경우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r>
              <a:rPr lang="ko-KR" altLang="en-US" sz="1400" dirty="0"/>
              <a:t>즉시 갱신 방법을 사용했다면 </a:t>
            </a:r>
            <a:r>
              <a:rPr lang="en-US" altLang="ko-KR" sz="1400" dirty="0"/>
              <a:t>UNDO(T)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진행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지연 </a:t>
            </a:r>
            <a:r>
              <a:rPr lang="ko-KR" altLang="en-US" sz="1400" dirty="0"/>
              <a:t>갱신 방법을 사용했다면 아무것도 할 필요가 </a:t>
            </a:r>
            <a:r>
              <a:rPr lang="ko-KR" altLang="en-US" sz="1400" dirty="0" smtClean="0"/>
              <a:t>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7904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체크포인트와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 smtClean="0"/>
              <a:t>그림 </a:t>
            </a:r>
            <a:r>
              <a:rPr lang="en-US" altLang="ko-KR" dirty="0" smtClean="0"/>
              <a:t>8-15 </a:t>
            </a:r>
            <a:r>
              <a:rPr lang="ko-KR" altLang="en-US" dirty="0" smtClean="0"/>
              <a:t>상황에서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시스템 </a:t>
            </a:r>
            <a:r>
              <a:rPr lang="ko-KR" altLang="en-US" dirty="0"/>
              <a:t>장애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 latinLnBrk="0"/>
            <a:r>
              <a:rPr lang="ko-KR" altLang="en-US" b="1" dirty="0" smtClean="0"/>
              <a:t>즉시갱신 방법</a:t>
            </a:r>
            <a:endParaRPr lang="en-US" altLang="ko-KR" b="1" dirty="0" smtClean="0"/>
          </a:p>
          <a:p>
            <a:pPr lvl="2" latinLnBrk="0"/>
            <a:r>
              <a:rPr lang="en-US" altLang="ko-KR" sz="1400" dirty="0" smtClean="0"/>
              <a:t>T2, T3</a:t>
            </a:r>
            <a:r>
              <a:rPr lang="ko-KR" altLang="en-US" sz="1400" dirty="0" smtClean="0"/>
              <a:t>에는 어떤 작업도 할 필요가 없음</a:t>
            </a:r>
            <a:r>
              <a:rPr lang="en-US" altLang="ko-KR" sz="1400" dirty="0" smtClean="0"/>
              <a:t> </a:t>
            </a:r>
          </a:p>
          <a:p>
            <a:pPr lvl="2" latinLnBrk="0"/>
            <a:r>
              <a:rPr lang="en-US" altLang="ko-KR" sz="1400" dirty="0" smtClean="0"/>
              <a:t>T4</a:t>
            </a:r>
            <a:r>
              <a:rPr lang="en-US" altLang="ko-KR" sz="1400" dirty="0"/>
              <a:t>, T5</a:t>
            </a:r>
            <a:r>
              <a:rPr lang="ko-KR" altLang="en-US" sz="1400" dirty="0"/>
              <a:t>에는 </a:t>
            </a:r>
            <a:r>
              <a:rPr lang="en-US" altLang="ko-KR" sz="1400" dirty="0"/>
              <a:t>REDO</a:t>
            </a:r>
            <a:r>
              <a:rPr lang="ko-KR" altLang="en-US" sz="1400" dirty="0"/>
              <a:t>를 진행하고 </a:t>
            </a:r>
            <a:endParaRPr lang="en-US" altLang="ko-KR" sz="1400" dirty="0" smtClean="0"/>
          </a:p>
          <a:p>
            <a:pPr lvl="2" latinLnBrk="0"/>
            <a:r>
              <a:rPr lang="en-US" altLang="ko-KR" sz="1400" dirty="0" smtClean="0"/>
              <a:t>T1</a:t>
            </a:r>
            <a:r>
              <a:rPr lang="en-US" altLang="ko-KR" sz="1400" dirty="0"/>
              <a:t>, T6</a:t>
            </a:r>
            <a:r>
              <a:rPr lang="ko-KR" altLang="en-US" sz="1400" dirty="0"/>
              <a:t>에는 </a:t>
            </a:r>
            <a:r>
              <a:rPr lang="en-US" altLang="ko-KR" sz="1400" dirty="0"/>
              <a:t>UNDO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진</a:t>
            </a:r>
            <a:r>
              <a:rPr lang="ko-KR" altLang="en-US" sz="1400" dirty="0"/>
              <a:t>행해야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1" latinLnBrk="0"/>
            <a:r>
              <a:rPr lang="ko-KR" altLang="en-US" b="1" dirty="0" smtClean="0"/>
              <a:t>지연갱신 </a:t>
            </a:r>
            <a:r>
              <a:rPr lang="ko-KR" altLang="en-US" b="1" dirty="0"/>
              <a:t>방법</a:t>
            </a:r>
            <a:endParaRPr lang="en-US" altLang="ko-KR" b="1" dirty="0" smtClean="0"/>
          </a:p>
          <a:p>
            <a:pPr lvl="2" latinLnBrk="0"/>
            <a:r>
              <a:rPr lang="en-US" altLang="ko-KR" sz="1400" dirty="0" smtClean="0"/>
              <a:t>T2</a:t>
            </a:r>
            <a:r>
              <a:rPr lang="en-US" altLang="ko-KR" sz="1400" dirty="0"/>
              <a:t>, T3</a:t>
            </a:r>
            <a:r>
              <a:rPr lang="ko-KR" altLang="en-US" sz="1400" dirty="0"/>
              <a:t>에는 어떤 작업도 할 필요가 </a:t>
            </a:r>
            <a:r>
              <a:rPr lang="ko-KR" altLang="en-US" sz="1400" dirty="0" smtClean="0"/>
              <a:t>없음</a:t>
            </a:r>
            <a:endParaRPr lang="en-US" altLang="ko-KR" sz="1400" dirty="0" smtClean="0"/>
          </a:p>
          <a:p>
            <a:pPr lvl="2" latinLnBrk="0"/>
            <a:r>
              <a:rPr lang="en-US" altLang="ko-KR" sz="1400" dirty="0" smtClean="0"/>
              <a:t>T4</a:t>
            </a:r>
            <a:r>
              <a:rPr lang="en-US" altLang="ko-KR" sz="1400" dirty="0"/>
              <a:t>, T5</a:t>
            </a:r>
            <a:r>
              <a:rPr lang="ko-KR" altLang="en-US" sz="1400" dirty="0"/>
              <a:t>에는 </a:t>
            </a:r>
            <a:r>
              <a:rPr lang="en-US" altLang="ko-KR" sz="1400" dirty="0"/>
              <a:t>REDO</a:t>
            </a:r>
            <a:r>
              <a:rPr lang="ko-KR" altLang="en-US" sz="1400" dirty="0"/>
              <a:t>를 진행해야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lvl="2" latinLnBrk="0"/>
            <a:r>
              <a:rPr lang="en-US" altLang="ko-KR" sz="1400" dirty="0" smtClean="0">
                <a:solidFill>
                  <a:srgbClr val="3333FF"/>
                </a:solidFill>
              </a:rPr>
              <a:t>T1</a:t>
            </a:r>
            <a:r>
              <a:rPr lang="en-US" altLang="ko-KR" sz="1400" dirty="0">
                <a:solidFill>
                  <a:srgbClr val="3333FF"/>
                </a:solidFill>
              </a:rPr>
              <a:t>, T6</a:t>
            </a:r>
            <a:r>
              <a:rPr lang="ko-KR" altLang="en-US" sz="1400" dirty="0"/>
              <a:t>에는 어떤 작업도 필요 </a:t>
            </a: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33056"/>
            <a:ext cx="58102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61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체크포인트와 회복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 smtClean="0"/>
              <a:t>로그 </a:t>
            </a:r>
            <a:r>
              <a:rPr lang="ko-KR" altLang="en-US" dirty="0"/>
              <a:t>기록을 사용한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ko-KR" altLang="en-US" dirty="0"/>
              <a:t>트랜잭션 </a:t>
            </a:r>
            <a:r>
              <a:rPr lang="en-US" altLang="ko-KR" dirty="0"/>
              <a:t>T1, T2, T3</a:t>
            </a:r>
            <a:r>
              <a:rPr lang="ko-KR" altLang="en-US" dirty="0"/>
              <a:t>가 동시에 실행된 후 </a:t>
            </a:r>
            <a:r>
              <a:rPr lang="en-US" altLang="ko-KR" dirty="0"/>
              <a:t>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8-16</a:t>
            </a:r>
            <a:r>
              <a:rPr lang="en-US" altLang="ko-KR" dirty="0"/>
              <a:t>]</a:t>
            </a:r>
            <a:r>
              <a:rPr lang="ko-KR" altLang="en-US" dirty="0"/>
              <a:t>과 같이 로그 기록을 </a:t>
            </a:r>
            <a:r>
              <a:rPr lang="ko-KR" altLang="en-US" dirty="0" smtClean="0"/>
              <a:t>남김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즉시 갱신 기법을 사용하여 회복을 한다면 </a:t>
            </a:r>
            <a:r>
              <a:rPr lang="en-US" altLang="ko-KR" dirty="0"/>
              <a:t>REDO(T2), UNDO(T3)</a:t>
            </a:r>
            <a:r>
              <a:rPr lang="ko-KR" altLang="en-US" dirty="0"/>
              <a:t>가 진행된다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T1</a:t>
            </a:r>
            <a:r>
              <a:rPr lang="ko-KR" altLang="en-US" dirty="0"/>
              <a:t>에 대해서는 아무 작업이 필요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67</a:t>
            </a:fld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179315"/>
            <a:ext cx="30289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61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트랜잭션의 상태도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트랜잭션의 성질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동시성 제어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갱신 손실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단계 락킹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데드락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 동시 실행 문제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트랜잭션 고립 수준 명령어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파일을 이용한 회복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회복을 위한 로그 기록 방법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체크포인트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트랜잭션의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 smtClean="0"/>
              <a:t>계좌이체 </a:t>
            </a:r>
            <a:r>
              <a:rPr lang="ko-KR" altLang="en-US" dirty="0"/>
              <a:t>트랜잭션이 데이터베이스에서 실행될 때 일어나는 상황을 구체적으로 보면 </a:t>
            </a:r>
            <a:r>
              <a:rPr lang="en-US" altLang="ko-KR" dirty="0"/>
              <a:t>[</a:t>
            </a:r>
            <a:r>
              <a:rPr lang="ko-KR" altLang="en-US" dirty="0" smtClean="0"/>
              <a:t>그</a:t>
            </a:r>
            <a:r>
              <a:rPr lang="ko-KR" altLang="en-US" dirty="0"/>
              <a:t>림 </a:t>
            </a:r>
            <a:r>
              <a:rPr lang="en-US" altLang="ko-KR" dirty="0"/>
              <a:t>8-1]</a:t>
            </a:r>
            <a:r>
              <a:rPr lang="ko-KR" altLang="en-US" dirty="0"/>
              <a:t>과 </a:t>
            </a:r>
            <a:r>
              <a:rPr lang="ko-KR" altLang="en-US" dirty="0" smtClean="0"/>
              <a:t>같음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628800"/>
            <a:ext cx="7153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200300"/>
            <a:ext cx="6018068" cy="410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트랜잭션의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 smtClean="0">
                <a:latin typeface="+mn-ea"/>
              </a:rPr>
              <a:t>COMMIT </a:t>
            </a:r>
            <a:r>
              <a:rPr lang="ko-KR" altLang="en-US" dirty="0">
                <a:latin typeface="+mn-ea"/>
              </a:rPr>
              <a:t>문은 트랜잭션의 종료를 알리는 </a:t>
            </a:r>
            <a:r>
              <a:rPr lang="en-US" altLang="ko-KR" dirty="0">
                <a:latin typeface="+mn-ea"/>
              </a:rPr>
              <a:t>SQL </a:t>
            </a:r>
            <a:r>
              <a:rPr lang="ko-KR" altLang="en-US" dirty="0" smtClean="0">
                <a:latin typeface="+mn-ea"/>
              </a:rPr>
              <a:t>문</a:t>
            </a:r>
            <a:endParaRPr lang="en-US" altLang="ko-KR" dirty="0" smtClean="0">
              <a:latin typeface="+mn-ea"/>
            </a:endParaRPr>
          </a:p>
          <a:p>
            <a:pPr lvl="1" latinLnBrk="0"/>
            <a:r>
              <a:rPr lang="ko-KR" altLang="en-US" dirty="0">
                <a:latin typeface="+mn-ea"/>
              </a:rPr>
              <a:t>계좌이체 트랜잭션의 경우</a:t>
            </a:r>
            <a:r>
              <a:rPr lang="en-US" altLang="ko-KR" dirty="0">
                <a:latin typeface="+mn-ea"/>
              </a:rPr>
              <a:t>, ➊ ~ </a:t>
            </a:r>
            <a:r>
              <a:rPr lang="en-US" altLang="ko-KR" dirty="0" smtClean="0">
                <a:latin typeface="+mn-ea"/>
              </a:rPr>
              <a:t>➏</a:t>
            </a:r>
            <a:r>
              <a:rPr lang="ko-KR" altLang="en-US" dirty="0">
                <a:latin typeface="+mn-ea"/>
              </a:rPr>
              <a:t>이 완전히 끝나야 트랜잭션이 종료되지만</a:t>
            </a:r>
            <a:r>
              <a:rPr lang="en-US" altLang="ko-KR" dirty="0">
                <a:latin typeface="+mn-ea"/>
              </a:rPr>
              <a:t>, DBMS</a:t>
            </a:r>
            <a:r>
              <a:rPr lang="ko-KR" altLang="en-US" dirty="0">
                <a:latin typeface="+mn-ea"/>
              </a:rPr>
              <a:t>는 ➊ </a:t>
            </a:r>
            <a:r>
              <a:rPr lang="en-US" altLang="ko-KR" dirty="0">
                <a:latin typeface="+mn-ea"/>
              </a:rPr>
              <a:t>~ ➍</a:t>
            </a:r>
            <a:r>
              <a:rPr lang="ko-KR" altLang="en-US" dirty="0">
                <a:latin typeface="+mn-ea"/>
              </a:rPr>
              <a:t>까지 수행하고 트랜잭션의 </a:t>
            </a:r>
            <a:r>
              <a:rPr lang="ko-KR" altLang="en-US" dirty="0" smtClean="0">
                <a:latin typeface="+mn-ea"/>
              </a:rPr>
              <a:t>수행 내용이 데이터베이스에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완전히 </a:t>
            </a:r>
            <a:r>
              <a:rPr lang="ko-KR" altLang="en-US" dirty="0">
                <a:latin typeface="+mn-ea"/>
              </a:rPr>
              <a:t>반영되지 않은 상태에서도 부분적인 완료를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pPr lvl="1" latinLnBrk="0"/>
            <a:r>
              <a:rPr lang="ko-KR" altLang="en-US" dirty="0" smtClean="0">
                <a:latin typeface="+mn-ea"/>
              </a:rPr>
              <a:t>나머지 </a:t>
            </a:r>
            <a:r>
              <a:rPr lang="ko-KR" altLang="en-US" dirty="0">
                <a:latin typeface="+mn-ea"/>
              </a:rPr>
              <a:t>➎ </a:t>
            </a:r>
            <a:r>
              <a:rPr lang="en-US" altLang="ko-KR" dirty="0">
                <a:latin typeface="+mn-ea"/>
              </a:rPr>
              <a:t>~ ➏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DBMS</a:t>
            </a:r>
            <a:r>
              <a:rPr lang="ko-KR" altLang="en-US" dirty="0">
                <a:latin typeface="+mn-ea"/>
              </a:rPr>
              <a:t>가 책임지고 </a:t>
            </a:r>
            <a:r>
              <a:rPr lang="ko-KR" altLang="en-US" dirty="0" smtClean="0">
                <a:latin typeface="+mn-ea"/>
              </a:rPr>
              <a:t>수행함</a:t>
            </a:r>
            <a:endParaRPr lang="en-US" altLang="ko-KR" dirty="0" smtClean="0">
              <a:latin typeface="+mn-ea"/>
            </a:endParaRPr>
          </a:p>
          <a:p>
            <a:pPr marL="266700" lvl="1" indent="0" latinLnBrk="0">
              <a:buNone/>
            </a:pPr>
            <a:r>
              <a:rPr lang="en-US" altLang="ko-KR" dirty="0" smtClean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1] ➊ - ➋ - ➌ - ➍ - COMMIT - ➎ - ➏</a:t>
            </a:r>
          </a:p>
          <a:p>
            <a:pPr lvl="1" latinLnBrk="0"/>
            <a:r>
              <a:rPr lang="ko-KR" altLang="en-US" dirty="0">
                <a:latin typeface="+mn-ea"/>
              </a:rPr>
              <a:t>만약 ➎</a:t>
            </a:r>
            <a:r>
              <a:rPr lang="en-US" altLang="ko-KR" dirty="0">
                <a:latin typeface="+mn-ea"/>
              </a:rPr>
              <a:t>, ➏</a:t>
            </a:r>
            <a:r>
              <a:rPr lang="ko-KR" altLang="en-US" dirty="0">
                <a:latin typeface="+mn-ea"/>
              </a:rPr>
              <a:t>을 수행한 다음 </a:t>
            </a:r>
            <a:r>
              <a:rPr lang="en-US" altLang="ko-KR" dirty="0">
                <a:latin typeface="+mn-ea"/>
              </a:rPr>
              <a:t>COMMIT</a:t>
            </a:r>
            <a:r>
              <a:rPr lang="ko-KR" altLang="en-US" dirty="0">
                <a:latin typeface="+mn-ea"/>
              </a:rPr>
              <a:t>을 수행하면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방법 </a:t>
            </a:r>
            <a:r>
              <a:rPr lang="en-US" altLang="ko-KR" dirty="0">
                <a:latin typeface="+mn-ea"/>
              </a:rPr>
              <a:t>2]</a:t>
            </a:r>
            <a:r>
              <a:rPr lang="ko-KR" altLang="en-US" dirty="0">
                <a:latin typeface="+mn-ea"/>
              </a:rPr>
              <a:t>와 같은 구조가 됨</a:t>
            </a:r>
            <a:endParaRPr lang="en-US" altLang="ko-KR" dirty="0" smtClean="0">
              <a:latin typeface="+mn-ea"/>
            </a:endParaRPr>
          </a:p>
          <a:p>
            <a:pPr marL="266700" lvl="1" indent="0" latinLnBrk="0">
              <a:buNone/>
            </a:pPr>
            <a:r>
              <a:rPr lang="en-US" altLang="ko-KR" dirty="0" smtClean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2] ➊ - ➋ - ➌ - ➍ - ➎ - ➏ - COMMIT</a:t>
            </a:r>
          </a:p>
          <a:p>
            <a:pPr lvl="1" latinLnBrk="0"/>
            <a:endParaRPr lang="en-US" altLang="ko-KR" dirty="0" smtClean="0">
              <a:latin typeface="+mn-ea"/>
            </a:endParaRPr>
          </a:p>
          <a:p>
            <a:pPr lvl="1" latinLnBrk="0"/>
            <a:r>
              <a:rPr lang="en-US" altLang="ko-KR" dirty="0">
                <a:latin typeface="+mn-ea"/>
              </a:rPr>
              <a:t>DBMS</a:t>
            </a:r>
            <a:r>
              <a:rPr lang="ko-KR" altLang="en-US" dirty="0">
                <a:latin typeface="+mn-ea"/>
              </a:rPr>
              <a:t>는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방법 </a:t>
            </a:r>
            <a:r>
              <a:rPr lang="en-US" altLang="ko-KR" dirty="0">
                <a:latin typeface="+mn-ea"/>
              </a:rPr>
              <a:t>1]</a:t>
            </a:r>
            <a:r>
              <a:rPr lang="ko-KR" altLang="en-US" dirty="0">
                <a:latin typeface="+mn-ea"/>
              </a:rPr>
              <a:t>을 </a:t>
            </a:r>
            <a:r>
              <a:rPr lang="ko-KR" altLang="en-US" dirty="0" smtClean="0">
                <a:latin typeface="+mn-ea"/>
              </a:rPr>
              <a:t>택함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방법 </a:t>
            </a:r>
            <a:r>
              <a:rPr lang="en-US" altLang="ko-KR" dirty="0">
                <a:latin typeface="+mn-ea"/>
              </a:rPr>
              <a:t>1]</a:t>
            </a:r>
            <a:r>
              <a:rPr lang="ko-KR" altLang="en-US" dirty="0">
                <a:latin typeface="+mn-ea"/>
              </a:rPr>
              <a:t>을 풀어 쓰면 다음과 같으며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이는 트랜잭션의 실제 수행 </a:t>
            </a:r>
            <a:r>
              <a:rPr lang="ko-KR" altLang="en-US" dirty="0" smtClean="0">
                <a:latin typeface="+mn-ea"/>
              </a:rPr>
              <a:t>과정과 같음</a:t>
            </a:r>
            <a:endParaRPr lang="en-US" altLang="ko-KR" dirty="0" smtClean="0">
              <a:latin typeface="+mn-ea"/>
            </a:endParaRPr>
          </a:p>
          <a:p>
            <a:pPr marL="266700" lvl="1" indent="0" latinLnBrk="0">
              <a:buNone/>
            </a:pPr>
            <a:r>
              <a:rPr lang="en-US" altLang="ko-KR" dirty="0" smtClean="0">
                <a:latin typeface="+mn-ea"/>
              </a:rPr>
              <a:t>		</a:t>
            </a:r>
            <a:r>
              <a:rPr lang="en-US" altLang="ko-KR" sz="1400" dirty="0" smtClean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방법 </a:t>
            </a:r>
            <a:r>
              <a:rPr lang="en-US" altLang="ko-KR" sz="1400" dirty="0">
                <a:latin typeface="+mn-ea"/>
              </a:rPr>
              <a:t>1] ➊ - ➋ - ➌ - ➍ - COMMIT(</a:t>
            </a:r>
            <a:r>
              <a:rPr lang="ko-KR" altLang="en-US" sz="1400" dirty="0">
                <a:latin typeface="+mn-ea"/>
              </a:rPr>
              <a:t>부분 완료</a:t>
            </a:r>
            <a:r>
              <a:rPr lang="en-US" altLang="ko-KR" sz="1400" dirty="0">
                <a:latin typeface="+mn-ea"/>
              </a:rPr>
              <a:t>) - ➎ - ➏ - COMMIT(</a:t>
            </a:r>
            <a:r>
              <a:rPr lang="ko-KR" altLang="en-US" sz="1400" dirty="0">
                <a:latin typeface="+mn-ea"/>
              </a:rPr>
              <a:t>완료</a:t>
            </a:r>
            <a:r>
              <a:rPr lang="en-US" altLang="ko-KR" sz="1400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 latinLnBrk="0"/>
            <a:r>
              <a:rPr lang="ko-KR" altLang="en-US" dirty="0">
                <a:latin typeface="+mn-ea"/>
              </a:rPr>
              <a:t>트랜잭션의 수행 과정을 정리하면 </a:t>
            </a:r>
            <a:r>
              <a:rPr lang="en-US" altLang="ko-KR" dirty="0">
                <a:latin typeface="+mn-ea"/>
              </a:rPr>
              <a:t>[</a:t>
            </a:r>
            <a:r>
              <a:rPr lang="ko-KR" altLang="en-US" dirty="0">
                <a:latin typeface="+mn-ea"/>
              </a:rPr>
              <a:t>그림 </a:t>
            </a:r>
            <a:r>
              <a:rPr lang="en-US" altLang="ko-KR" dirty="0" smtClean="0">
                <a:latin typeface="+mn-ea"/>
              </a:rPr>
              <a:t>8-2]</a:t>
            </a:r>
            <a:endParaRPr lang="ko-KR" altLang="en-US" dirty="0"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5301208"/>
            <a:ext cx="70389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550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/>
              <a:t>트랜잭션의 </a:t>
            </a:r>
            <a:r>
              <a:rPr lang="ko-KR" altLang="en-US" dirty="0" smtClean="0"/>
              <a:t>성</a:t>
            </a:r>
            <a:r>
              <a:rPr lang="ko-KR" altLang="en-US" dirty="0"/>
              <a:t>질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2736"/>
            <a:ext cx="4476750" cy="24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03259"/>
            <a:ext cx="5585114" cy="284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397232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7209</TotalTime>
  <Words>3199</Words>
  <Application>Microsoft Office PowerPoint</Application>
  <PresentationFormat>화면 슬라이드 쇼(4:3)</PresentationFormat>
  <Paragraphs>472</Paragraphs>
  <Slides>68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3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1. 트랜잭션의 개념</vt:lpstr>
      <vt:lpstr>1. 트랜잭션의 개념</vt:lpstr>
      <vt:lpstr>1. 트랜잭션의 개념</vt:lpstr>
      <vt:lpstr>1. 트랜잭션의 개념</vt:lpstr>
      <vt:lpstr>2. 트랜잭션의 성질</vt:lpstr>
      <vt:lpstr>2. 트랜잭션의 성질</vt:lpstr>
      <vt:lpstr>2. 트랜잭션의 성질</vt:lpstr>
      <vt:lpstr>2. 트랜잭션의 성질</vt:lpstr>
      <vt:lpstr>2. 트랜잭션의 성질</vt:lpstr>
      <vt:lpstr>2. 트랜잭션의 성질</vt:lpstr>
      <vt:lpstr>2. 트랜잭션의 성질</vt:lpstr>
      <vt:lpstr>2. 트랜잭션의 성질</vt:lpstr>
      <vt:lpstr>3. 트랜잭션과 DBMS</vt:lpstr>
      <vt:lpstr>PowerPoint 프레젠테이션</vt:lpstr>
      <vt:lpstr>1. 동시성 제어의 개념</vt:lpstr>
      <vt:lpstr>2. 갱신 손실 문제</vt:lpstr>
      <vt:lpstr>3. 락</vt:lpstr>
      <vt:lpstr>3. 락</vt:lpstr>
      <vt:lpstr>3. 락</vt:lpstr>
      <vt:lpstr>3. 락</vt:lpstr>
      <vt:lpstr>3. 락</vt:lpstr>
      <vt:lpstr>3. 락</vt:lpstr>
      <vt:lpstr>3. 락</vt:lpstr>
      <vt:lpstr>3. 락</vt:lpstr>
      <vt:lpstr>3. 락</vt:lpstr>
      <vt:lpstr>3. 락</vt:lpstr>
      <vt:lpstr>3. 락</vt:lpstr>
      <vt:lpstr>3. 락</vt:lpstr>
      <vt:lpstr>PowerPoint 프레젠테이션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1. 트랜잭션 동시 실행 문제</vt:lpstr>
      <vt:lpstr>2. 트랜잭션 고립 수준 명령어</vt:lpstr>
      <vt:lpstr>2. 트랜잭션 고립 수준 명령어</vt:lpstr>
      <vt:lpstr>2. 트랜잭션 고립 수준 명령어</vt:lpstr>
      <vt:lpstr>3. MySQL의 트랜잭션</vt:lpstr>
      <vt:lpstr>3. MySQL의 트랜잭션</vt:lpstr>
      <vt:lpstr>3. MySQL의 트랜잭션</vt:lpstr>
      <vt:lpstr>3. MySQL의 트랜잭션</vt:lpstr>
      <vt:lpstr>3. MySQL의 트랜잭션</vt:lpstr>
      <vt:lpstr>3. MySQL의 트랜잭션</vt:lpstr>
      <vt:lpstr>3. MySQL의 트랜잭션</vt:lpstr>
      <vt:lpstr>PowerPoint 프레젠테이션</vt:lpstr>
      <vt:lpstr>1. 회복의 개념</vt:lpstr>
      <vt:lpstr>2. 회복과 트랜잭션</vt:lpstr>
      <vt:lpstr>2. 회복과 트랜잭션</vt:lpstr>
      <vt:lpstr>3. 로그 파일과 회복</vt:lpstr>
      <vt:lpstr>3. 로그 파일과 회복</vt:lpstr>
      <vt:lpstr>3. 로그 파일과 회복</vt:lpstr>
      <vt:lpstr>3. 로그 파일과 회복</vt:lpstr>
      <vt:lpstr>3. 로그 파일과 회복</vt:lpstr>
      <vt:lpstr>3. 로그 파일과 회복</vt:lpstr>
      <vt:lpstr>3. 로그 파일과 회복</vt:lpstr>
      <vt:lpstr>3. 로그 파일과 회복</vt:lpstr>
      <vt:lpstr>4. 체크포인트와 회복</vt:lpstr>
      <vt:lpstr>4. 체크포인트와 회복</vt:lpstr>
      <vt:lpstr>4. 체크포인트와 회복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841</cp:revision>
  <dcterms:created xsi:type="dcterms:W3CDTF">2012-07-11T10:23:22Z</dcterms:created>
  <dcterms:modified xsi:type="dcterms:W3CDTF">2024-03-05T00:57:11Z</dcterms:modified>
</cp:coreProperties>
</file>