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0"/>
  </p:notesMasterIdLst>
  <p:sldIdLst>
    <p:sldId id="256" r:id="rId2"/>
    <p:sldId id="452" r:id="rId3"/>
    <p:sldId id="448" r:id="rId4"/>
    <p:sldId id="446" r:id="rId5"/>
    <p:sldId id="449" r:id="rId6"/>
    <p:sldId id="443" r:id="rId7"/>
    <p:sldId id="434" r:id="rId8"/>
    <p:sldId id="377" r:id="rId9"/>
    <p:sldId id="435" r:id="rId10"/>
    <p:sldId id="424" r:id="rId11"/>
    <p:sldId id="423" r:id="rId12"/>
    <p:sldId id="432" r:id="rId13"/>
    <p:sldId id="436" r:id="rId14"/>
    <p:sldId id="444" r:id="rId15"/>
    <p:sldId id="430" r:id="rId16"/>
    <p:sldId id="439" r:id="rId17"/>
    <p:sldId id="445" r:id="rId18"/>
    <p:sldId id="437" r:id="rId19"/>
    <p:sldId id="438" r:id="rId20"/>
    <p:sldId id="450" r:id="rId21"/>
    <p:sldId id="447" r:id="rId22"/>
    <p:sldId id="440" r:id="rId23"/>
    <p:sldId id="425" r:id="rId24"/>
    <p:sldId id="426" r:id="rId25"/>
    <p:sldId id="427" r:id="rId26"/>
    <p:sldId id="428" r:id="rId27"/>
    <p:sldId id="451" r:id="rId28"/>
    <p:sldId id="42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C5BCD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94" d="100"/>
          <a:sy n="94" d="100"/>
        </p:scale>
        <p:origin x="16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9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5A2C28-04E7-4EE3-8845-9024723BEE01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3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9" y="0"/>
            <a:ext cx="91543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ED60-895F-4C7D-90CD-4F9CF689CB82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6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A7E09C-A44A-4D32-B670-D784AA0DBA48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57651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5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488353A7-ADBE-63C0-479A-1922C4705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예외 처리와 </a:t>
            </a:r>
            <a:r>
              <a:rPr lang="en-US" altLang="ko-KR" dirty="0"/>
              <a:t>C </a:t>
            </a:r>
            <a:r>
              <a:rPr lang="ko-KR" altLang="en-US" dirty="0"/>
              <a:t>언어와의 링크 지정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6938DD-55CA-1CE2-A6EE-B1CDF1EA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r>
              <a:rPr lang="ko-KR" altLang="en-US" dirty="0"/>
              <a:t>와 </a:t>
            </a:r>
            <a:r>
              <a:rPr lang="en-US" altLang="ko-KR" dirty="0"/>
              <a:t>catch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484784"/>
            <a:ext cx="6346472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throw </a:t>
            </a:r>
            <a:r>
              <a:rPr lang="en-US" altLang="ko-KR" i="1" dirty="0">
                <a:solidFill>
                  <a:srgbClr val="FF0000"/>
                </a:solidFill>
              </a:rPr>
              <a:t>3  </a:t>
            </a:r>
            <a:r>
              <a:rPr lang="en-US" altLang="ko-KR" dirty="0"/>
              <a:t>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타입의 값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을 예외로 던짐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fontAlgn="base" latinLnBrk="0"/>
            <a:endParaRPr lang="en-US" altLang="ko-KR" dirty="0"/>
          </a:p>
          <a:p>
            <a:pPr fontAlgn="base" latinLnBrk="0"/>
            <a:r>
              <a:rPr lang="en-US" altLang="ko-KR" dirty="0"/>
              <a:t>...</a:t>
            </a:r>
          </a:p>
          <a:p>
            <a:pPr fontAlgn="base" latinLnBrk="0"/>
            <a:endParaRPr lang="ko-KR" altLang="en-US" dirty="0"/>
          </a:p>
          <a:p>
            <a:pPr fontAlgn="base" latinLnBrk="0"/>
            <a:r>
              <a:rPr lang="en-US" altLang="ko-KR" dirty="0"/>
              <a:t>catch(  </a:t>
            </a:r>
            <a:r>
              <a:rPr lang="en-US" altLang="ko-KR" i="1" dirty="0" err="1">
                <a:solidFill>
                  <a:srgbClr val="FF0000"/>
                </a:solidFill>
              </a:rPr>
              <a:t>int</a:t>
            </a:r>
            <a:r>
              <a:rPr lang="en-US" altLang="ko-KR" i="1" dirty="0">
                <a:solidFill>
                  <a:srgbClr val="FF0000"/>
                </a:solidFill>
              </a:rPr>
              <a:t>   x  </a:t>
            </a:r>
            <a:r>
              <a:rPr lang="en-US" altLang="ko-KR" dirty="0"/>
              <a:t>) { </a:t>
            </a:r>
            <a:r>
              <a:rPr lang="en-US" altLang="ko-KR" sz="1400" dirty="0">
                <a:solidFill>
                  <a:srgbClr val="00B050"/>
                </a:solidFill>
              </a:rPr>
              <a:t>// throw 3;</a:t>
            </a:r>
            <a:r>
              <a:rPr lang="ko-KR" altLang="en-US" sz="1400" dirty="0">
                <a:solidFill>
                  <a:srgbClr val="00B050"/>
                </a:solidFill>
              </a:rPr>
              <a:t>이 실행되면 </a:t>
            </a:r>
            <a:r>
              <a:rPr lang="en-US" altLang="ko-KR" sz="1400" dirty="0">
                <a:solidFill>
                  <a:srgbClr val="00B050"/>
                </a:solidFill>
              </a:rPr>
              <a:t>catch() </a:t>
            </a:r>
            <a:r>
              <a:rPr lang="ko-KR" altLang="en-US" sz="1400" dirty="0">
                <a:solidFill>
                  <a:srgbClr val="00B050"/>
                </a:solidFill>
              </a:rPr>
              <a:t>문 실행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x</a:t>
            </a:r>
            <a:r>
              <a:rPr lang="ko-KR" altLang="en-US" sz="1400" dirty="0">
                <a:solidFill>
                  <a:srgbClr val="00B050"/>
                </a:solidFill>
              </a:rPr>
              <a:t>에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이 전달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fontAlgn="base" latinLnBrk="0"/>
            <a:r>
              <a:rPr lang="en-US" altLang="ko-KR" dirty="0"/>
              <a:t>...</a:t>
            </a:r>
            <a:r>
              <a:rPr lang="ko-KR" altLang="en-US" sz="1400" dirty="0"/>
              <a:t>	</a:t>
            </a:r>
          </a:p>
          <a:p>
            <a:pPr fontAlgn="base" latinLnBrk="0"/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359325" y="3203977"/>
            <a:ext cx="782283" cy="279318"/>
          </a:xfrm>
          <a:prstGeom prst="wedgeRoundRectCallout">
            <a:avLst>
              <a:gd name="adj1" fmla="val -51876"/>
              <a:gd name="adj2" fmla="val -1428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463534" y="3203977"/>
            <a:ext cx="810953" cy="279318"/>
          </a:xfrm>
          <a:prstGeom prst="wedgeRoundRectCallout">
            <a:avLst>
              <a:gd name="adj1" fmla="val 5460"/>
              <a:gd name="adj2" fmla="val -1514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예외 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735697" y="1794408"/>
            <a:ext cx="606490" cy="625151"/>
          </a:xfrm>
          <a:custGeom>
            <a:avLst/>
            <a:gdLst>
              <a:gd name="connsiteX0" fmla="*/ 0 w 606490"/>
              <a:gd name="connsiteY0" fmla="*/ 0 h 625151"/>
              <a:gd name="connsiteX1" fmla="*/ 111967 w 606490"/>
              <a:gd name="connsiteY1" fmla="*/ 158621 h 625151"/>
              <a:gd name="connsiteX2" fmla="*/ 485192 w 606490"/>
              <a:gd name="connsiteY2" fmla="*/ 326572 h 625151"/>
              <a:gd name="connsiteX3" fmla="*/ 606490 w 606490"/>
              <a:gd name="connsiteY3" fmla="*/ 625151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90" h="625151">
                <a:moveTo>
                  <a:pt x="0" y="0"/>
                </a:moveTo>
                <a:cubicBezTo>
                  <a:pt x="15551" y="52096"/>
                  <a:pt x="31102" y="104192"/>
                  <a:pt x="111967" y="158621"/>
                </a:cubicBezTo>
                <a:cubicBezTo>
                  <a:pt x="192832" y="213050"/>
                  <a:pt x="402771" y="248817"/>
                  <a:pt x="485192" y="326572"/>
                </a:cubicBezTo>
                <a:cubicBezTo>
                  <a:pt x="567613" y="404327"/>
                  <a:pt x="587051" y="514739"/>
                  <a:pt x="606490" y="625151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7885" y="3933055"/>
            <a:ext cx="667845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3.5; </a:t>
            </a:r>
            <a:r>
              <a:rPr lang="en-US" altLang="ko-KR" sz="1200" dirty="0"/>
              <a:t>// double </a:t>
            </a:r>
            <a:r>
              <a:rPr lang="ko-KR" altLang="en-US" sz="1200" dirty="0"/>
              <a:t>타입의 예외 던지기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catch(double d) </a:t>
            </a:r>
            <a:r>
              <a:rPr lang="en-US" altLang="ko-KR" sz="1200" dirty="0"/>
              <a:t>{ // double </a:t>
            </a:r>
            <a:r>
              <a:rPr lang="ko-KR" altLang="en-US" sz="1200" dirty="0"/>
              <a:t>타입 예외 처리</a:t>
            </a:r>
            <a:r>
              <a:rPr lang="en-US" altLang="ko-KR" sz="1200" dirty="0"/>
              <a:t>. 3.5</a:t>
            </a:r>
            <a:r>
              <a:rPr lang="ko-KR" altLang="en-US" sz="1200" dirty="0"/>
              <a:t>가 </a:t>
            </a:r>
            <a:r>
              <a:rPr lang="en-US" altLang="ko-KR" sz="1200" dirty="0"/>
              <a:t>d</a:t>
            </a:r>
            <a:r>
              <a:rPr lang="ko-KR" altLang="en-US" sz="1200" dirty="0"/>
              <a:t>에 전달됨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23427" y="5229200"/>
            <a:ext cx="667290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"</a:t>
            </a:r>
            <a:r>
              <a:rPr lang="ko-KR" altLang="en-US" sz="1200" b="1" dirty="0"/>
              <a:t>음수 불가능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 던지기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/>
              <a:t>catch(</a:t>
            </a:r>
            <a:r>
              <a:rPr lang="en-US" altLang="ko-KR" sz="1200" b="1" dirty="0" err="1"/>
              <a:t>const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char* s)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 </a:t>
            </a:r>
            <a:r>
              <a:rPr lang="ko-KR" altLang="en-US" sz="1200" dirty="0"/>
              <a:t>타입의 예외 처리</a:t>
            </a:r>
            <a:r>
              <a:rPr lang="en-US" altLang="ko-KR" sz="1200" dirty="0"/>
              <a:t>. </a:t>
            </a:r>
            <a:r>
              <a:rPr lang="ko-KR" altLang="en-US" sz="1200" dirty="0"/>
              <a:t>예외 값은 </a:t>
            </a:r>
            <a:r>
              <a:rPr lang="en-US" altLang="ko-KR" sz="1200" dirty="0"/>
              <a:t>"</a:t>
            </a:r>
            <a:r>
              <a:rPr lang="ko-KR" altLang="en-US" sz="1200" dirty="0"/>
              <a:t>음수 불가능</a:t>
            </a:r>
            <a:r>
              <a:rPr lang="en-US" altLang="ko-KR" sz="1200" dirty="0"/>
              <a:t>"</a:t>
            </a:r>
            <a:r>
              <a:rPr lang="ko-KR" altLang="en-US" sz="1200" dirty="0"/>
              <a:t>이 </a:t>
            </a:r>
            <a:r>
              <a:rPr lang="en-US" altLang="ko-KR" sz="1200" dirty="0"/>
              <a:t>s</a:t>
            </a:r>
            <a:r>
              <a:rPr lang="ko-KR" altLang="en-US" sz="1200" dirty="0"/>
              <a:t>에 전달됨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s; // "</a:t>
            </a:r>
            <a:r>
              <a:rPr lang="ko-KR" altLang="en-US" sz="1200" dirty="0"/>
              <a:t>음수 불가능</a:t>
            </a:r>
            <a:r>
              <a:rPr lang="en-US" altLang="ko-KR" sz="1200" dirty="0"/>
              <a:t>" </a:t>
            </a:r>
            <a:r>
              <a:rPr lang="ko-KR" altLang="en-US" sz="1200" dirty="0"/>
              <a:t>출력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234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try-throw-catch</a:t>
            </a:r>
            <a:r>
              <a:rPr lang="ko-KR" altLang="en-US" dirty="0"/>
              <a:t>의 예외 처리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83220" y="2204864"/>
            <a:ext cx="335673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try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if(n == 0)	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dirty="0"/>
              <a:t>throw</a:t>
            </a:r>
            <a:r>
              <a:rPr lang="ko-KR" altLang="en-US" sz="1200" dirty="0"/>
              <a:t> </a:t>
            </a:r>
            <a:r>
              <a:rPr lang="en-US" altLang="ko-KR" sz="1200" dirty="0"/>
              <a:t>n; </a:t>
            </a:r>
          </a:p>
          <a:p>
            <a:pPr defTabSz="180000" fontAlgn="base" latinLnBrk="0"/>
            <a:r>
              <a:rPr lang="en-US" altLang="ko-KR" sz="1200" dirty="0"/>
              <a:t>	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b="1" dirty="0"/>
              <a:t>average = sum / n;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!! 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x &lt;&lt; "</a:t>
            </a:r>
            <a:r>
              <a:rPr lang="ko-KR" altLang="en-US" sz="1200" dirty="0"/>
              <a:t>으로 나눌 수 없음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dirty="0"/>
              <a:t>average = 0;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7098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164297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220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164297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67544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053705" y="2204864"/>
            <a:ext cx="349271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try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if(n == 0)	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		</a:t>
            </a:r>
            <a:r>
              <a:rPr lang="en-US" altLang="ko-KR" sz="1200" b="1" dirty="0"/>
              <a:t>throw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n; </a:t>
            </a:r>
          </a:p>
          <a:p>
            <a:pPr defTabSz="180000" fontAlgn="base" latinLnBrk="0"/>
            <a:r>
              <a:rPr lang="en-US" altLang="ko-KR" sz="1200" dirty="0"/>
              <a:t>	else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average = sum / n;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	.....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b="1" dirty="0">
                <a:solidFill>
                  <a:srgbClr val="FF0000"/>
                </a:solidFill>
              </a:rPr>
              <a:t>catch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x</a:t>
            </a:r>
            <a:r>
              <a:rPr lang="en-US" altLang="ko-KR" sz="1200" b="1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예외 발생</a:t>
            </a:r>
            <a:r>
              <a:rPr lang="en-US" altLang="ko-KR" sz="1200" b="1" dirty="0"/>
              <a:t>!! ";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x &lt;&lt; "</a:t>
            </a:r>
            <a:r>
              <a:rPr lang="ko-KR" altLang="en-US" sz="1200" b="1" dirty="0"/>
              <a:t>으로 나눌 수 없음</a:t>
            </a:r>
            <a:r>
              <a:rPr lang="en-US" altLang="ko-KR" sz="1200" b="1" dirty="0"/>
              <a:t>"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  <a:p>
            <a:pPr defTabSz="180000" fontAlgn="base" latinLnBrk="0"/>
            <a:r>
              <a:rPr lang="en-US" altLang="ko-KR" sz="1200" b="1" dirty="0"/>
              <a:t>	average = 0;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b="1" dirty="0"/>
              <a:t>}</a:t>
            </a:r>
          </a:p>
          <a:p>
            <a:pPr defTabSz="180000" fontAlgn="base" latinLnBrk="0"/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"</a:t>
            </a:r>
            <a:r>
              <a:rPr lang="ko-KR" altLang="en-US" sz="1200" b="1" dirty="0"/>
              <a:t>평균 </a:t>
            </a:r>
            <a:r>
              <a:rPr lang="en-US" altLang="ko-KR" sz="1200" b="1" dirty="0"/>
              <a:t>= " &lt;&lt; average &lt;&lt; </a:t>
            </a:r>
            <a:r>
              <a:rPr lang="en-US" altLang="ko-KR" sz="1200" b="1" dirty="0" err="1"/>
              <a:t>endl</a:t>
            </a:r>
            <a:r>
              <a:rPr lang="en-US" altLang="ko-KR" sz="1200" b="1" dirty="0"/>
              <a:t>;</a:t>
            </a:r>
          </a:p>
        </p:txBody>
      </p:sp>
      <p:sp>
        <p:nvSpPr>
          <p:cNvPr id="47" name="자유형 46"/>
          <p:cNvSpPr/>
          <p:nvPr/>
        </p:nvSpPr>
        <p:spPr>
          <a:xfrm>
            <a:off x="4746416" y="1771650"/>
            <a:ext cx="534011" cy="781523"/>
          </a:xfrm>
          <a:custGeom>
            <a:avLst/>
            <a:gdLst>
              <a:gd name="connsiteX0" fmla="*/ 611 w 534011"/>
              <a:gd name="connsiteY0" fmla="*/ 0 h 781523"/>
              <a:gd name="connsiteX1" fmla="*/ 38711 w 534011"/>
              <a:gd name="connsiteY1" fmla="*/ 361950 h 781523"/>
              <a:gd name="connsiteX2" fmla="*/ 248261 w 534011"/>
              <a:gd name="connsiteY2" fmla="*/ 714375 h 781523"/>
              <a:gd name="connsiteX3" fmla="*/ 534011 w 534011"/>
              <a:gd name="connsiteY3" fmla="*/ 781050 h 78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011" h="781523">
                <a:moveTo>
                  <a:pt x="611" y="0"/>
                </a:moveTo>
                <a:cubicBezTo>
                  <a:pt x="-977" y="121444"/>
                  <a:pt x="-2564" y="242888"/>
                  <a:pt x="38711" y="361950"/>
                </a:cubicBezTo>
                <a:cubicBezTo>
                  <a:pt x="79986" y="481013"/>
                  <a:pt x="165711" y="644525"/>
                  <a:pt x="248261" y="714375"/>
                </a:cubicBezTo>
                <a:cubicBezTo>
                  <a:pt x="330811" y="784225"/>
                  <a:pt x="432411" y="782637"/>
                  <a:pt x="534011" y="7810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4908437" y="2708921"/>
            <a:ext cx="496215" cy="1307176"/>
          </a:xfrm>
          <a:custGeom>
            <a:avLst/>
            <a:gdLst>
              <a:gd name="connsiteX0" fmla="*/ 492182 w 492182"/>
              <a:gd name="connsiteY0" fmla="*/ 0 h 1409700"/>
              <a:gd name="connsiteX1" fmla="*/ 101657 w 492182"/>
              <a:gd name="connsiteY1" fmla="*/ 428625 h 1409700"/>
              <a:gd name="connsiteX2" fmla="*/ 6407 w 492182"/>
              <a:gd name="connsiteY2" fmla="*/ 1000125 h 1409700"/>
              <a:gd name="connsiteX3" fmla="*/ 235007 w 492182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2" h="1409700">
                <a:moveTo>
                  <a:pt x="492182" y="0"/>
                </a:moveTo>
                <a:cubicBezTo>
                  <a:pt x="337400" y="130969"/>
                  <a:pt x="182619" y="261938"/>
                  <a:pt x="101657" y="428625"/>
                </a:cubicBezTo>
                <a:cubicBezTo>
                  <a:pt x="20694" y="595313"/>
                  <a:pt x="-15818" y="836613"/>
                  <a:pt x="6407" y="1000125"/>
                </a:cubicBezTo>
                <a:cubicBezTo>
                  <a:pt x="28632" y="1163637"/>
                  <a:pt x="131819" y="1286668"/>
                  <a:pt x="235007" y="14097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195570" y="17008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5426752" y="176730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31692" y="189299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sum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5426752" y="1995726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5184769" y="2600325"/>
            <a:ext cx="285235" cy="108595"/>
          </a:xfrm>
          <a:custGeom>
            <a:avLst/>
            <a:gdLst>
              <a:gd name="connsiteX0" fmla="*/ 95791 w 267241"/>
              <a:gd name="connsiteY0" fmla="*/ 0 h 457200"/>
              <a:gd name="connsiteX1" fmla="*/ 541 w 267241"/>
              <a:gd name="connsiteY1" fmla="*/ 180975 h 457200"/>
              <a:gd name="connsiteX2" fmla="*/ 67216 w 267241"/>
              <a:gd name="connsiteY2" fmla="*/ 381000 h 457200"/>
              <a:gd name="connsiteX3" fmla="*/ 267241 w 267241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41" h="457200">
                <a:moveTo>
                  <a:pt x="95791" y="0"/>
                </a:moveTo>
                <a:cubicBezTo>
                  <a:pt x="50547" y="58737"/>
                  <a:pt x="5303" y="117475"/>
                  <a:pt x="541" y="180975"/>
                </a:cubicBezTo>
                <a:cubicBezTo>
                  <a:pt x="-4221" y="244475"/>
                  <a:pt x="22766" y="334963"/>
                  <a:pt x="67216" y="381000"/>
                </a:cubicBezTo>
                <a:cubicBezTo>
                  <a:pt x="111666" y="427037"/>
                  <a:pt x="189453" y="442118"/>
                  <a:pt x="267241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4882031" y="4604604"/>
            <a:ext cx="405198" cy="361950"/>
          </a:xfrm>
          <a:custGeom>
            <a:avLst/>
            <a:gdLst>
              <a:gd name="connsiteX0" fmla="*/ 405198 w 405198"/>
              <a:gd name="connsiteY0" fmla="*/ 0 h 361950"/>
              <a:gd name="connsiteX1" fmla="*/ 5148 w 405198"/>
              <a:gd name="connsiteY1" fmla="*/ 171450 h 361950"/>
              <a:gd name="connsiteX2" fmla="*/ 214698 w 405198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98" h="361950">
                <a:moveTo>
                  <a:pt x="405198" y="0"/>
                </a:moveTo>
                <a:cubicBezTo>
                  <a:pt x="221048" y="55562"/>
                  <a:pt x="36898" y="111125"/>
                  <a:pt x="5148" y="171450"/>
                </a:cubicBezTo>
                <a:cubicBezTo>
                  <a:pt x="-26602" y="231775"/>
                  <a:pt x="94048" y="296862"/>
                  <a:pt x="214698" y="3619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43608" y="5753794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(a) </a:t>
            </a:r>
            <a:r>
              <a:rPr lang="ko-KR" altLang="en-US" sz="1200" dirty="0"/>
              <a:t>예외가 발생하지 않은 경우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40152" y="573325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(b) </a:t>
            </a:r>
            <a:r>
              <a:rPr lang="ko-KR" altLang="en-US" sz="1200" dirty="0"/>
              <a:t>예외가 발생한 경우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83220" y="5229200"/>
            <a:ext cx="33567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5071090" y="5230417"/>
            <a:ext cx="347533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  <a:endParaRPr lang="en-US" altLang="ko-KR" sz="1200" dirty="0"/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572248" y="2553173"/>
            <a:ext cx="1672159" cy="272415"/>
          </a:xfrm>
          <a:prstGeom prst="wedgeRoundRectCallout">
            <a:avLst>
              <a:gd name="adj1" fmla="val -81245"/>
              <a:gd name="adj2" fmla="val -6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발생</a:t>
            </a:r>
            <a:r>
              <a:rPr lang="en-US" altLang="ko-KR" sz="1000" dirty="0"/>
              <a:t>. n</a:t>
            </a:r>
            <a:r>
              <a:rPr lang="ko-KR" altLang="en-US" sz="1000" dirty="0"/>
              <a:t>을 </a:t>
            </a:r>
            <a:r>
              <a:rPr lang="en-US" altLang="ko-KR" sz="1000" dirty="0"/>
              <a:t>x</a:t>
            </a:r>
            <a:r>
              <a:rPr lang="ko-KR" altLang="en-US" sz="1000" dirty="0"/>
              <a:t>에 전달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36281" y="401609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4476389" y="4082590"/>
            <a:ext cx="432048" cy="144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49276" y="2195289"/>
            <a:ext cx="1124529" cy="272415"/>
          </a:xfrm>
          <a:prstGeom prst="wedgeRoundRectCallout">
            <a:avLst>
              <a:gd name="adj1" fmla="val -81992"/>
              <a:gd name="adj2" fmla="val 692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오류 </a:t>
            </a:r>
            <a:r>
              <a:rPr lang="ko-KR" altLang="en-US" sz="1000" dirty="0"/>
              <a:t>탐지 코드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34662" y="3743682"/>
            <a:ext cx="1124529" cy="272415"/>
          </a:xfrm>
          <a:prstGeom prst="wedgeRoundRectCallout">
            <a:avLst>
              <a:gd name="adj1" fmla="val -72269"/>
              <a:gd name="adj2" fmla="val 61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처리 코드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930760" y="2576945"/>
            <a:ext cx="191458" cy="498764"/>
          </a:xfrm>
          <a:custGeom>
            <a:avLst/>
            <a:gdLst>
              <a:gd name="connsiteX0" fmla="*/ 77158 w 191458"/>
              <a:gd name="connsiteY0" fmla="*/ 0 h 498764"/>
              <a:gd name="connsiteX1" fmla="*/ 4422 w 191458"/>
              <a:gd name="connsiteY1" fmla="*/ 270164 h 498764"/>
              <a:gd name="connsiteX2" fmla="*/ 191458 w 191458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8" h="498764">
                <a:moveTo>
                  <a:pt x="77158" y="0"/>
                </a:moveTo>
                <a:cubicBezTo>
                  <a:pt x="31265" y="93518"/>
                  <a:pt x="-14628" y="187037"/>
                  <a:pt x="4422" y="270164"/>
                </a:cubicBezTo>
                <a:cubicBezTo>
                  <a:pt x="23472" y="353291"/>
                  <a:pt x="107465" y="426027"/>
                  <a:pt x="191458" y="498764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30623" y="3501736"/>
            <a:ext cx="681204" cy="1464818"/>
          </a:xfrm>
          <a:custGeom>
            <a:avLst/>
            <a:gdLst>
              <a:gd name="connsiteX0" fmla="*/ 681204 w 681204"/>
              <a:gd name="connsiteY0" fmla="*/ 0 h 1402773"/>
              <a:gd name="connsiteX1" fmla="*/ 5795 w 681204"/>
              <a:gd name="connsiteY1" fmla="*/ 602673 h 1402773"/>
              <a:gd name="connsiteX2" fmla="*/ 411041 w 681204"/>
              <a:gd name="connsiteY2" fmla="*/ 1402773 h 140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204" h="1402773">
                <a:moveTo>
                  <a:pt x="681204" y="0"/>
                </a:moveTo>
                <a:cubicBezTo>
                  <a:pt x="366013" y="184439"/>
                  <a:pt x="50822" y="368878"/>
                  <a:pt x="5795" y="602673"/>
                </a:cubicBezTo>
                <a:cubicBezTo>
                  <a:pt x="-39232" y="836468"/>
                  <a:pt x="185904" y="1119620"/>
                  <a:pt x="411041" y="1402773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087222" y="3106882"/>
            <a:ext cx="134310" cy="394854"/>
          </a:xfrm>
          <a:custGeom>
            <a:avLst/>
            <a:gdLst>
              <a:gd name="connsiteX0" fmla="*/ 66168 w 66168"/>
              <a:gd name="connsiteY0" fmla="*/ 0 h 415636"/>
              <a:gd name="connsiteX1" fmla="*/ 14213 w 66168"/>
              <a:gd name="connsiteY1" fmla="*/ 31173 h 415636"/>
              <a:gd name="connsiteX2" fmla="*/ 14213 w 66168"/>
              <a:gd name="connsiteY2" fmla="*/ 114300 h 415636"/>
              <a:gd name="connsiteX3" fmla="*/ 45386 w 66168"/>
              <a:gd name="connsiteY3" fmla="*/ 135082 h 415636"/>
              <a:gd name="connsiteX4" fmla="*/ 24604 w 66168"/>
              <a:gd name="connsiteY4" fmla="*/ 197427 h 415636"/>
              <a:gd name="connsiteX5" fmla="*/ 14213 w 66168"/>
              <a:gd name="connsiteY5" fmla="*/ 228600 h 415636"/>
              <a:gd name="connsiteX6" fmla="*/ 24604 w 66168"/>
              <a:gd name="connsiteY6" fmla="*/ 280554 h 415636"/>
              <a:gd name="connsiteX7" fmla="*/ 24604 w 66168"/>
              <a:gd name="connsiteY7" fmla="*/ 311727 h 415636"/>
              <a:gd name="connsiteX8" fmla="*/ 14213 w 66168"/>
              <a:gd name="connsiteY8" fmla="*/ 394854 h 415636"/>
              <a:gd name="connsiteX9" fmla="*/ 45386 w 66168"/>
              <a:gd name="connsiteY9" fmla="*/ 405245 h 415636"/>
              <a:gd name="connsiteX10" fmla="*/ 55777 w 66168"/>
              <a:gd name="connsiteY10" fmla="*/ 415636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8" h="415636">
                <a:moveTo>
                  <a:pt x="66168" y="0"/>
                </a:moveTo>
                <a:cubicBezTo>
                  <a:pt x="48850" y="10391"/>
                  <a:pt x="28494" y="16892"/>
                  <a:pt x="14213" y="31173"/>
                </a:cubicBezTo>
                <a:cubicBezTo>
                  <a:pt x="-4192" y="49577"/>
                  <a:pt x="5590" y="99210"/>
                  <a:pt x="14213" y="114300"/>
                </a:cubicBezTo>
                <a:cubicBezTo>
                  <a:pt x="20409" y="125143"/>
                  <a:pt x="34995" y="128155"/>
                  <a:pt x="45386" y="135082"/>
                </a:cubicBezTo>
                <a:lnTo>
                  <a:pt x="24604" y="197427"/>
                </a:lnTo>
                <a:lnTo>
                  <a:pt x="14213" y="228600"/>
                </a:lnTo>
                <a:cubicBezTo>
                  <a:pt x="17677" y="245918"/>
                  <a:pt x="14807" y="265859"/>
                  <a:pt x="24604" y="280554"/>
                </a:cubicBezTo>
                <a:cubicBezTo>
                  <a:pt x="44460" y="310337"/>
                  <a:pt x="91302" y="267261"/>
                  <a:pt x="24604" y="311727"/>
                </a:cubicBezTo>
                <a:cubicBezTo>
                  <a:pt x="4618" y="341706"/>
                  <a:pt x="-13607" y="353124"/>
                  <a:pt x="14213" y="394854"/>
                </a:cubicBezTo>
                <a:cubicBezTo>
                  <a:pt x="20289" y="403967"/>
                  <a:pt x="35589" y="400347"/>
                  <a:pt x="45386" y="405245"/>
                </a:cubicBezTo>
                <a:cubicBezTo>
                  <a:pt x="49767" y="407436"/>
                  <a:pt x="52313" y="412172"/>
                  <a:pt x="55777" y="4156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5205845" y="4135582"/>
            <a:ext cx="93519" cy="457346"/>
          </a:xfrm>
          <a:custGeom>
            <a:avLst/>
            <a:gdLst>
              <a:gd name="connsiteX0" fmla="*/ 51955 w 93519"/>
              <a:gd name="connsiteY0" fmla="*/ 0 h 457346"/>
              <a:gd name="connsiteX1" fmla="*/ 0 w 93519"/>
              <a:gd name="connsiteY1" fmla="*/ 83127 h 457346"/>
              <a:gd name="connsiteX2" fmla="*/ 10391 w 93519"/>
              <a:gd name="connsiteY2" fmla="*/ 114300 h 457346"/>
              <a:gd name="connsiteX3" fmla="*/ 51955 w 93519"/>
              <a:gd name="connsiteY3" fmla="*/ 155863 h 457346"/>
              <a:gd name="connsiteX4" fmla="*/ 41564 w 93519"/>
              <a:gd name="connsiteY4" fmla="*/ 187036 h 457346"/>
              <a:gd name="connsiteX5" fmla="*/ 10391 w 93519"/>
              <a:gd name="connsiteY5" fmla="*/ 249382 h 457346"/>
              <a:gd name="connsiteX6" fmla="*/ 20782 w 93519"/>
              <a:gd name="connsiteY6" fmla="*/ 290945 h 457346"/>
              <a:gd name="connsiteX7" fmla="*/ 51955 w 93519"/>
              <a:gd name="connsiteY7" fmla="*/ 311727 h 457346"/>
              <a:gd name="connsiteX8" fmla="*/ 10391 w 93519"/>
              <a:gd name="connsiteY8" fmla="*/ 353291 h 457346"/>
              <a:gd name="connsiteX9" fmla="*/ 0 w 93519"/>
              <a:gd name="connsiteY9" fmla="*/ 384463 h 457346"/>
              <a:gd name="connsiteX10" fmla="*/ 10391 w 93519"/>
              <a:gd name="connsiteY10" fmla="*/ 426027 h 457346"/>
              <a:gd name="connsiteX11" fmla="*/ 41564 w 93519"/>
              <a:gd name="connsiteY11" fmla="*/ 446809 h 457346"/>
              <a:gd name="connsiteX12" fmla="*/ 93519 w 93519"/>
              <a:gd name="connsiteY12" fmla="*/ 457200 h 45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519" h="457346">
                <a:moveTo>
                  <a:pt x="51955" y="0"/>
                </a:moveTo>
                <a:cubicBezTo>
                  <a:pt x="38789" y="16457"/>
                  <a:pt x="0" y="52669"/>
                  <a:pt x="0" y="83127"/>
                </a:cubicBezTo>
                <a:cubicBezTo>
                  <a:pt x="0" y="94080"/>
                  <a:pt x="4025" y="105387"/>
                  <a:pt x="10391" y="114300"/>
                </a:cubicBezTo>
                <a:cubicBezTo>
                  <a:pt x="21779" y="130244"/>
                  <a:pt x="38100" y="142009"/>
                  <a:pt x="51955" y="155863"/>
                </a:cubicBezTo>
                <a:cubicBezTo>
                  <a:pt x="48491" y="166254"/>
                  <a:pt x="46462" y="177239"/>
                  <a:pt x="41564" y="187036"/>
                </a:cubicBezTo>
                <a:cubicBezTo>
                  <a:pt x="1277" y="267609"/>
                  <a:pt x="36509" y="171028"/>
                  <a:pt x="10391" y="249382"/>
                </a:cubicBezTo>
                <a:cubicBezTo>
                  <a:pt x="13855" y="263236"/>
                  <a:pt x="12860" y="279063"/>
                  <a:pt x="20782" y="290945"/>
                </a:cubicBezTo>
                <a:cubicBezTo>
                  <a:pt x="27709" y="301336"/>
                  <a:pt x="47317" y="300132"/>
                  <a:pt x="51955" y="311727"/>
                </a:cubicBezTo>
                <a:cubicBezTo>
                  <a:pt x="64995" y="344326"/>
                  <a:pt x="25061" y="348401"/>
                  <a:pt x="10391" y="353291"/>
                </a:cubicBezTo>
                <a:cubicBezTo>
                  <a:pt x="6927" y="363682"/>
                  <a:pt x="0" y="373510"/>
                  <a:pt x="0" y="384463"/>
                </a:cubicBezTo>
                <a:cubicBezTo>
                  <a:pt x="0" y="398744"/>
                  <a:pt x="2469" y="414144"/>
                  <a:pt x="10391" y="426027"/>
                </a:cubicBezTo>
                <a:cubicBezTo>
                  <a:pt x="17318" y="436418"/>
                  <a:pt x="30394" y="441224"/>
                  <a:pt x="41564" y="446809"/>
                </a:cubicBezTo>
                <a:cubicBezTo>
                  <a:pt x="66727" y="459391"/>
                  <a:pt x="69741" y="457200"/>
                  <a:pt x="93519" y="4572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8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13-4 0</a:t>
            </a:r>
            <a:r>
              <a:rPr lang="ko-KR" altLang="en-US" dirty="0"/>
              <a:t>으로 나누는 예외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91980"/>
            <a:ext cx="525658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n, sum, average;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while(true)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합을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sum;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&gt;&gt;";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b="1" dirty="0"/>
              <a:t>if(n &lt;= 0</a:t>
            </a:r>
            <a:r>
              <a:rPr lang="en-US" altLang="ko-KR" sz="1200" dirty="0"/>
              <a:t>) // </a:t>
            </a:r>
            <a:r>
              <a:rPr lang="ko-KR" altLang="en-US" sz="1200" dirty="0"/>
              <a:t>오류 탐지</a:t>
            </a:r>
          </a:p>
          <a:p>
            <a:pPr defTabSz="180000" fontAlgn="base" latinLnBrk="0"/>
            <a:r>
              <a:rPr lang="ko-KR" altLang="en-US" sz="1200" dirty="0"/>
              <a:t>			</a:t>
            </a:r>
            <a:r>
              <a:rPr lang="en-US" altLang="ko-KR" sz="1200" b="1" dirty="0"/>
              <a:t>throw n; </a:t>
            </a:r>
            <a:r>
              <a:rPr lang="en-US" altLang="ko-KR" sz="1200" dirty="0"/>
              <a:t>// 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. 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</a:t>
            </a:r>
            <a:r>
              <a:rPr lang="ko-KR" altLang="en-US" sz="1200" dirty="0"/>
              <a:t>블록으로 점프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	average = sum / n;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예외 발생</a:t>
            </a:r>
            <a:r>
              <a:rPr lang="en-US" altLang="ko-KR" sz="1200" dirty="0"/>
              <a:t>!!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x &lt;&lt; "</a:t>
            </a:r>
            <a:r>
              <a:rPr lang="ko-KR" altLang="en-US" sz="1200" dirty="0"/>
              <a:t>으로 나눌 수 없음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average = 0;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		continue;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평균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 average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평균 출력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6084168" y="4161859"/>
            <a:ext cx="2518309" cy="252376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5</a:t>
            </a:r>
          </a:p>
          <a:p>
            <a:r>
              <a:rPr lang="ko-KR" altLang="en-US" sz="1200" dirty="0"/>
              <a:t>평균 </a:t>
            </a:r>
            <a:r>
              <a:rPr lang="en-US" altLang="ko-KR" sz="1200" dirty="0"/>
              <a:t>= 3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12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-3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-3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25</a:t>
            </a:r>
          </a:p>
          <a:p>
            <a:r>
              <a:rPr lang="ko-KR" altLang="en-US" sz="1200" dirty="0"/>
              <a:t>인원수를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0</a:t>
            </a:r>
          </a:p>
          <a:p>
            <a:r>
              <a:rPr lang="ko-KR" altLang="en-US" sz="1200" dirty="0"/>
              <a:t>예외 발생</a:t>
            </a:r>
            <a:r>
              <a:rPr lang="en-US" altLang="ko-KR" sz="1200" dirty="0"/>
              <a:t>!! 0</a:t>
            </a:r>
            <a:r>
              <a:rPr lang="ko-KR" altLang="en-US" sz="1200" dirty="0"/>
              <a:t>으로 나눌 수 없음</a:t>
            </a:r>
          </a:p>
          <a:p>
            <a:endParaRPr lang="ko-KR" altLang="en-US" sz="1200" dirty="0"/>
          </a:p>
          <a:p>
            <a:r>
              <a:rPr lang="ko-KR" altLang="en-US" sz="1200" dirty="0"/>
              <a:t>합을 입력하세요</a:t>
            </a:r>
            <a:r>
              <a:rPr lang="en-US" altLang="ko-KR" sz="1200" dirty="0"/>
              <a:t>&gt;&gt;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24675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합과 인원수를 입력 받아 평균을 내는 코드에</a:t>
            </a:r>
            <a:r>
              <a:rPr lang="en-US" altLang="ko-KR" sz="1400" dirty="0"/>
              <a:t>, </a:t>
            </a:r>
            <a:r>
              <a:rPr lang="ko-KR" altLang="en-US" sz="1400" dirty="0"/>
              <a:t>인원수가 </a:t>
            </a:r>
            <a:r>
              <a:rPr lang="en-US" altLang="ko-KR" sz="1400" dirty="0"/>
              <a:t>0</a:t>
            </a:r>
            <a:r>
              <a:rPr lang="ko-KR" altLang="en-US" sz="1400" dirty="0"/>
              <a:t>이거나 음수가 입력되는 경우 예외 처리하는 프로그램을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564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throw</a:t>
            </a:r>
            <a:r>
              <a:rPr lang="ko-KR" altLang="en-US"/>
              <a:t>와 </a:t>
            </a:r>
            <a:r>
              <a:rPr lang="en-US" altLang="ko-KR"/>
              <a:t>catch</a:t>
            </a:r>
            <a:r>
              <a:rPr lang="ko-KR" altLang="en-US"/>
              <a:t>의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try { } </a:t>
            </a:r>
            <a:r>
              <a:rPr lang="ko-KR" altLang="en-US" dirty="0"/>
              <a:t>블록에                                                       다수의 </a:t>
            </a:r>
            <a:r>
              <a:rPr lang="en-US" altLang="ko-KR" dirty="0"/>
              <a:t>catch() { }                                                              </a:t>
            </a:r>
            <a:r>
              <a:rPr lang="ko-KR" altLang="en-US" dirty="0"/>
              <a:t>블록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함수를 포함하는 </a:t>
            </a:r>
            <a:r>
              <a:rPr lang="en-US" altLang="ko-KR" dirty="0"/>
              <a:t>try{ } </a:t>
            </a:r>
            <a:r>
              <a:rPr lang="ko-KR" altLang="en-US" dirty="0"/>
              <a:t>블록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51720" y="4451628"/>
            <a:ext cx="386373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try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/>
              <a:t>multiply(2, -3);</a:t>
            </a:r>
          </a:p>
          <a:p>
            <a:pPr defTabSz="180000" fontAlgn="base" latinLnBrk="0"/>
            <a:r>
              <a:rPr lang="en-US" altLang="ko-KR" sz="1200" b="1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곱은 </a:t>
            </a:r>
            <a:r>
              <a:rPr lang="en-US" altLang="ko-KR" sz="1200" dirty="0"/>
              <a:t>" &lt;&lt; n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char* negative)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"exception happened : " &lt;&lt; negative;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481992" y="1340768"/>
            <a:ext cx="5482496" cy="2492990"/>
            <a:chOff x="2508496" y="1364536"/>
            <a:chExt cx="5482496" cy="2492990"/>
          </a:xfrm>
        </p:grpSpPr>
        <p:sp>
          <p:nvSpPr>
            <p:cNvPr id="5" name="직사각형 4"/>
            <p:cNvSpPr/>
            <p:nvPr/>
          </p:nvSpPr>
          <p:spPr>
            <a:xfrm>
              <a:off x="2782504" y="1364536"/>
              <a:ext cx="5208488" cy="24929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try {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"</a:t>
              </a:r>
              <a:r>
                <a:rPr lang="ko-KR" altLang="en-US" sz="1200" dirty="0"/>
                <a:t>음수 불가능</a:t>
              </a:r>
              <a:r>
                <a:rPr lang="en-US" altLang="ko-KR" sz="1200" dirty="0"/>
                <a:t>"; 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throw 3;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</a:t>
              </a:r>
              <a:r>
                <a:rPr lang="en-US" altLang="ko-KR" sz="1200" dirty="0" err="1"/>
                <a:t>const</a:t>
              </a:r>
              <a:r>
                <a:rPr lang="en-US" altLang="ko-KR" sz="1200" dirty="0"/>
                <a:t> char* s) { // </a:t>
              </a:r>
              <a:r>
                <a:rPr lang="ko-KR" altLang="en-US" sz="1200" dirty="0" err="1"/>
                <a:t>문자열타입</a:t>
              </a:r>
              <a:r>
                <a:rPr lang="ko-KR" altLang="en-US" sz="1200" dirty="0"/>
                <a:t> 예외 처리</a:t>
              </a:r>
              <a:r>
                <a:rPr lang="en-US" altLang="ko-KR" sz="1200" dirty="0"/>
                <a:t>. “</a:t>
              </a:r>
              <a:r>
                <a:rPr lang="ko-KR" altLang="en-US" sz="1200" dirty="0"/>
                <a:t>음수 불가능</a:t>
              </a:r>
              <a:r>
                <a:rPr lang="en-US" altLang="ko-KR" sz="1200" dirty="0"/>
                <a:t>”</a:t>
              </a:r>
              <a:r>
                <a:rPr lang="ko-KR" altLang="en-US" sz="1200" dirty="0"/>
                <a:t>이 </a:t>
              </a:r>
              <a:r>
                <a:rPr lang="en-US" altLang="ko-KR" sz="1200" dirty="0"/>
                <a:t>s</a:t>
              </a:r>
              <a:r>
                <a:rPr lang="ko-KR" altLang="en-US" sz="1200" dirty="0"/>
                <a:t>에 전달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catch(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x) { //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타입 예외 처리</a:t>
              </a:r>
              <a:r>
                <a:rPr lang="en-US" altLang="ko-KR" sz="1200" dirty="0"/>
                <a:t>. 3</a:t>
              </a:r>
              <a:r>
                <a:rPr lang="ko-KR" altLang="en-US" sz="1200" dirty="0"/>
                <a:t>이 </a:t>
              </a:r>
              <a:r>
                <a:rPr lang="en-US" altLang="ko-KR" sz="1200" dirty="0"/>
                <a:t>x</a:t>
              </a:r>
              <a:r>
                <a:rPr lang="ko-KR" altLang="en-US" sz="1200" dirty="0"/>
                <a:t>에 전달됨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...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705908" y="1874807"/>
              <a:ext cx="1051870" cy="831272"/>
            </a:xfrm>
            <a:custGeom>
              <a:avLst/>
              <a:gdLst>
                <a:gd name="connsiteX0" fmla="*/ 831273 w 1051870"/>
                <a:gd name="connsiteY0" fmla="*/ 0 h 831272"/>
                <a:gd name="connsiteX1" fmla="*/ 997527 w 1051870"/>
                <a:gd name="connsiteY1" fmla="*/ 166254 h 831272"/>
                <a:gd name="connsiteX2" fmla="*/ 0 w 1051870"/>
                <a:gd name="connsiteY2" fmla="*/ 831272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870" h="831272">
                  <a:moveTo>
                    <a:pt x="831273" y="0"/>
                  </a:moveTo>
                  <a:cubicBezTo>
                    <a:pt x="983672" y="13854"/>
                    <a:pt x="1136072" y="27709"/>
                    <a:pt x="997527" y="166254"/>
                  </a:cubicBezTo>
                  <a:cubicBezTo>
                    <a:pt x="858982" y="304799"/>
                    <a:pt x="429491" y="568035"/>
                    <a:pt x="0" y="831272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508496" y="2248879"/>
              <a:ext cx="501221" cy="1059873"/>
            </a:xfrm>
            <a:custGeom>
              <a:avLst/>
              <a:gdLst>
                <a:gd name="connsiteX0" fmla="*/ 501221 w 501221"/>
                <a:gd name="connsiteY0" fmla="*/ 0 h 1059873"/>
                <a:gd name="connsiteX1" fmla="*/ 2457 w 501221"/>
                <a:gd name="connsiteY1" fmla="*/ 509155 h 1059873"/>
                <a:gd name="connsiteX2" fmla="*/ 345357 w 501221"/>
                <a:gd name="connsiteY2" fmla="*/ 1059873 h 10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221" h="1059873">
                  <a:moveTo>
                    <a:pt x="501221" y="0"/>
                  </a:moveTo>
                  <a:cubicBezTo>
                    <a:pt x="264827" y="166255"/>
                    <a:pt x="28434" y="332510"/>
                    <a:pt x="2457" y="509155"/>
                  </a:cubicBezTo>
                  <a:cubicBezTo>
                    <a:pt x="-23520" y="685801"/>
                    <a:pt x="160918" y="872837"/>
                    <a:pt x="345357" y="1059873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604318" y="4964946"/>
            <a:ext cx="22112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if(x &lt; 0 || y &lt; 0)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"</a:t>
            </a:r>
            <a:r>
              <a:rPr lang="ko-KR" altLang="en-US" sz="1200" b="1" dirty="0"/>
              <a:t>음수 불가능</a:t>
            </a:r>
            <a:r>
              <a:rPr lang="en-US" altLang="ko-KR" sz="1200" b="1" dirty="0"/>
              <a:t>";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/>
              <a:t>else</a:t>
            </a:r>
          </a:p>
          <a:p>
            <a:pPr defTabSz="180000" fontAlgn="base" latinLnBrk="0"/>
            <a:r>
              <a:rPr lang="en-US" altLang="ko-KR" sz="1200" dirty="0"/>
              <a:t>		return x*y;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13" name="자유형 12"/>
          <p:cNvSpPr/>
          <p:nvPr/>
        </p:nvSpPr>
        <p:spPr>
          <a:xfrm flipV="1">
            <a:off x="4132691" y="4977926"/>
            <a:ext cx="2520280" cy="107258"/>
          </a:xfrm>
          <a:custGeom>
            <a:avLst/>
            <a:gdLst>
              <a:gd name="connsiteX0" fmla="*/ 0 w 2015836"/>
              <a:gd name="connsiteY0" fmla="*/ 384463 h 384463"/>
              <a:gd name="connsiteX1" fmla="*/ 945573 w 2015836"/>
              <a:gd name="connsiteY1" fmla="*/ 83127 h 384463"/>
              <a:gd name="connsiteX2" fmla="*/ 2015836 w 2015836"/>
              <a:gd name="connsiteY2" fmla="*/ 0 h 38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836" h="384463">
                <a:moveTo>
                  <a:pt x="0" y="384463"/>
                </a:moveTo>
                <a:cubicBezTo>
                  <a:pt x="304800" y="265833"/>
                  <a:pt x="609600" y="147204"/>
                  <a:pt x="945573" y="83127"/>
                </a:cubicBezTo>
                <a:cubicBezTo>
                  <a:pt x="1281546" y="19050"/>
                  <a:pt x="1648691" y="9525"/>
                  <a:pt x="2015836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427984" y="5445223"/>
            <a:ext cx="2585027" cy="76365"/>
          </a:xfrm>
          <a:custGeom>
            <a:avLst/>
            <a:gdLst>
              <a:gd name="connsiteX0" fmla="*/ 2639291 w 2639291"/>
              <a:gd name="connsiteY0" fmla="*/ 0 h 363682"/>
              <a:gd name="connsiteX1" fmla="*/ 1683327 w 2639291"/>
              <a:gd name="connsiteY1" fmla="*/ 207818 h 363682"/>
              <a:gd name="connsiteX2" fmla="*/ 0 w 2639291"/>
              <a:gd name="connsiteY2" fmla="*/ 363682 h 3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9291" h="363682">
                <a:moveTo>
                  <a:pt x="2639291" y="0"/>
                </a:moveTo>
                <a:cubicBezTo>
                  <a:pt x="2381250" y="73602"/>
                  <a:pt x="2123209" y="147204"/>
                  <a:pt x="1683327" y="207818"/>
                </a:cubicBezTo>
                <a:cubicBezTo>
                  <a:pt x="1243445" y="268432"/>
                  <a:pt x="0" y="363682"/>
                  <a:pt x="0" y="363682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081400" y="4550126"/>
            <a:ext cx="810953" cy="279318"/>
          </a:xfrm>
          <a:prstGeom prst="wedgeRoundRectCallout">
            <a:avLst>
              <a:gd name="adj1" fmla="val -7353"/>
              <a:gd name="adj2" fmla="val 153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함수 호출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081400" y="6246026"/>
            <a:ext cx="958414" cy="279318"/>
          </a:xfrm>
          <a:prstGeom prst="wedgeRoundRectCallout">
            <a:avLst>
              <a:gd name="adj1" fmla="val -39289"/>
              <a:gd name="adj2" fmla="val -320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던지기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59655" y="6259675"/>
            <a:ext cx="3855799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exception happened : </a:t>
            </a:r>
            <a:r>
              <a:rPr lang="ko-KR" altLang="en-US" sz="1200" dirty="0"/>
              <a:t>음수 불가능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331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13-5 </a:t>
            </a:r>
            <a:r>
              <a:rPr lang="ko-KR" altLang="en-US" dirty="0"/>
              <a:t>지수 승 계산을 예외 처리 코드로 </a:t>
            </a:r>
            <a:r>
              <a:rPr lang="ko-KR" altLang="en-US" dirty="0" err="1"/>
              <a:t>재작성</a:t>
            </a:r>
            <a:r>
              <a:rPr lang="en-US" altLang="ko-KR" dirty="0"/>
              <a:t>(</a:t>
            </a:r>
            <a:r>
              <a:rPr lang="ko-KR" altLang="en-US" dirty="0"/>
              <a:t>완결판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697117"/>
            <a:ext cx="482453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throw "</a:t>
            </a:r>
            <a:r>
              <a:rPr lang="ko-KR" altLang="en-US" sz="1200" b="1" dirty="0"/>
              <a:t>음수 사용 불가</a:t>
            </a:r>
            <a:r>
              <a:rPr lang="en-US" altLang="ko-KR" sz="1200" b="1" dirty="0"/>
              <a:t>";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value; // </a:t>
            </a:r>
            <a:r>
              <a:rPr lang="ko-KR" altLang="en-US" sz="1200" dirty="0"/>
              <a:t>계산 결과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r>
              <a:rPr lang="en-US" altLang="ko-KR" sz="1200" dirty="0"/>
              <a:t>// v =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 </a:t>
            </a:r>
            <a:r>
              <a:rPr lang="en-US" altLang="ko-KR" sz="1200" dirty="0"/>
              <a:t>= 8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/>
              <a:t>?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catch(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 *s)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24128" y="6129099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!! </a:t>
            </a:r>
            <a:r>
              <a:rPr lang="ko-KR" altLang="en-US" sz="1200" dirty="0"/>
              <a:t>음수 사용 불가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88" y="1298362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예제 </a:t>
            </a:r>
            <a:r>
              <a:rPr lang="en-US" altLang="ko-KR" sz="1400" dirty="0"/>
              <a:t>13-1, 13-3, 13-3</a:t>
            </a:r>
            <a:r>
              <a:rPr lang="ko-KR" altLang="en-US" sz="1400" dirty="0"/>
              <a:t>의 오류 처리 코드를 </a:t>
            </a:r>
            <a:r>
              <a:rPr lang="en-US" altLang="ko-KR" sz="1400" dirty="0"/>
              <a:t>try-throw-catch</a:t>
            </a:r>
            <a:r>
              <a:rPr lang="ko-KR" altLang="en-US" sz="1400" dirty="0"/>
              <a:t> 블록을 이용한 예외 처리 방식으로 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5006588"/>
            <a:ext cx="810953" cy="279318"/>
          </a:xfrm>
          <a:prstGeom prst="wedgeRoundRectCallout">
            <a:avLst>
              <a:gd name="adj1" fmla="val 141340"/>
              <a:gd name="adj2" fmla="val 51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예외 발생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483768" y="2774731"/>
            <a:ext cx="3222306" cy="3102541"/>
          </a:xfrm>
          <a:custGeom>
            <a:avLst/>
            <a:gdLst>
              <a:gd name="connsiteX0" fmla="*/ 451945 w 3246653"/>
              <a:gd name="connsiteY0" fmla="*/ 0 h 3221421"/>
              <a:gd name="connsiteX1" fmla="*/ 3153103 w 3246653"/>
              <a:gd name="connsiteY1" fmla="*/ 1576552 h 3221421"/>
              <a:gd name="connsiteX2" fmla="*/ 2380593 w 3246653"/>
              <a:gd name="connsiteY2" fmla="*/ 2874579 h 3221421"/>
              <a:gd name="connsiteX3" fmla="*/ 0 w 3246653"/>
              <a:gd name="connsiteY3" fmla="*/ 3221421 h 322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653" h="3221421">
                <a:moveTo>
                  <a:pt x="451945" y="0"/>
                </a:moveTo>
                <a:cubicBezTo>
                  <a:pt x="1641803" y="548727"/>
                  <a:pt x="2831662" y="1097455"/>
                  <a:pt x="3153103" y="1576552"/>
                </a:cubicBezTo>
                <a:cubicBezTo>
                  <a:pt x="3474544" y="2055649"/>
                  <a:pt x="2906110" y="2600434"/>
                  <a:pt x="2380593" y="2874579"/>
                </a:cubicBezTo>
                <a:cubicBezTo>
                  <a:pt x="1855076" y="3148724"/>
                  <a:pt x="927538" y="3185072"/>
                  <a:pt x="0" y="322142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347864" y="2555410"/>
            <a:ext cx="1152128" cy="325398"/>
          </a:xfrm>
          <a:prstGeom prst="wedgeRoundRectCallout">
            <a:avLst>
              <a:gd name="adj1" fmla="val -71741"/>
              <a:gd name="adj2" fmla="val 438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catch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블럭으로</a:t>
            </a:r>
            <a:r>
              <a:rPr lang="ko-KR" altLang="en-US" sz="1000" dirty="0">
                <a:solidFill>
                  <a:schemeClr val="tx1"/>
                </a:solidFill>
              </a:rPr>
              <a:t> 바로 점프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13–6 </a:t>
            </a:r>
            <a:r>
              <a:rPr lang="ko-KR" altLang="en-US" dirty="0"/>
              <a:t>문자열을 정수로 변환하기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63888" y="836712"/>
            <a:ext cx="5040560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cstring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문자열을 정수로 변환하여 리턴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정수로 변환하기 어려운 문자열의 경우</a:t>
            </a:r>
            <a:r>
              <a:rPr lang="en-US" altLang="ko-KR" sz="1200" dirty="0"/>
              <a:t>, char* </a:t>
            </a:r>
            <a:r>
              <a:rPr lang="ko-KR" altLang="en-US" sz="1200" dirty="0"/>
              <a:t>타입 예외 발생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stringToInt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 x[])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strlen</a:t>
            </a:r>
            <a:r>
              <a:rPr lang="en-US" altLang="ko-KR" sz="1200" dirty="0"/>
              <a:t>(x);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&gt;= '0' &amp;&amp;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&lt;= '9')</a:t>
            </a:r>
          </a:p>
          <a:p>
            <a:pPr defTabSz="180000"/>
            <a:r>
              <a:rPr lang="en-US" altLang="ko-KR" sz="1200" dirty="0"/>
              <a:t>			sum = sum*10 + x[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]-'0';</a:t>
            </a:r>
          </a:p>
          <a:p>
            <a:pPr defTabSz="180000"/>
            <a:r>
              <a:rPr lang="en-US" altLang="ko-KR" sz="1200" dirty="0"/>
              <a:t>		else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throw x; // char* </a:t>
            </a:r>
            <a:r>
              <a:rPr lang="ko-KR" altLang="en-US" sz="1200" b="1" dirty="0"/>
              <a:t>타입의 예외 발생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return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dirty="0" err="1"/>
              <a:t>stringToInt</a:t>
            </a:r>
            <a:r>
              <a:rPr lang="en-US" altLang="ko-KR" sz="1200" dirty="0"/>
              <a:t>("123"); 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"\"123\"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n = </a:t>
            </a:r>
            <a:r>
              <a:rPr lang="en-US" altLang="ko-KR" sz="1200" b="1" dirty="0" err="1"/>
              <a:t>stringToInt</a:t>
            </a:r>
            <a:r>
              <a:rPr lang="en-US" altLang="ko-KR" sz="1200" b="1" dirty="0"/>
              <a:t>("1A3"); </a:t>
            </a:r>
            <a:r>
              <a:rPr lang="en-US" altLang="ko-KR" sz="1200" dirty="0"/>
              <a:t>// </a:t>
            </a:r>
            <a:r>
              <a:rPr lang="ko-KR" altLang="en-US" sz="1200" dirty="0"/>
              <a:t>문자열을 정수로 변환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"\"1A3\"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로 변환됨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char* s)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s &lt;&lt; "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return 0;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192024"/>
            <a:ext cx="22322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"123" </a:t>
            </a:r>
            <a:r>
              <a:rPr lang="ko-KR" altLang="en-US" sz="1200" dirty="0"/>
              <a:t>은 정수 </a:t>
            </a:r>
            <a:r>
              <a:rPr lang="en-US" altLang="ko-KR" sz="1200" dirty="0"/>
              <a:t>123</a:t>
            </a:r>
            <a:r>
              <a:rPr lang="ko-KR" altLang="en-US" sz="1200" dirty="0"/>
              <a:t>로 변환됨</a:t>
            </a:r>
          </a:p>
          <a:p>
            <a:r>
              <a:rPr lang="en-US" altLang="ko-KR" sz="1200" dirty="0"/>
              <a:t>1A3 </a:t>
            </a:r>
            <a:r>
              <a:rPr lang="ko-KR" altLang="en-US" sz="1200" dirty="0"/>
              <a:t>처리에서 예외 발생</a:t>
            </a:r>
            <a:r>
              <a:rPr lang="en-US" altLang="ko-KR" sz="1200" dirty="0"/>
              <a:t>!!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4869160"/>
            <a:ext cx="864096" cy="272415"/>
          </a:xfrm>
          <a:prstGeom prst="wedgeRoundRectCallout">
            <a:avLst>
              <a:gd name="adj1" fmla="val 132782"/>
              <a:gd name="adj2" fmla="val 503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예외 발생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064" y="908720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문자열을 정수로 변환하는 </a:t>
            </a:r>
            <a:r>
              <a:rPr lang="en-US" altLang="ko-KR" sz="1400" dirty="0" err="1"/>
              <a:t>stringToInt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작성하라</a:t>
            </a:r>
            <a:r>
              <a:rPr lang="en-US" altLang="ko-KR" sz="1400" dirty="0"/>
              <a:t>.</a:t>
            </a:r>
            <a:r>
              <a:rPr lang="ko-KR" altLang="en-US" sz="1400" dirty="0"/>
              <a:t> 정수로 변환할 수 없는 문자열의 경우 예외 처리하라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1979712" y="3356992"/>
            <a:ext cx="2129769" cy="2412124"/>
          </a:xfrm>
          <a:custGeom>
            <a:avLst/>
            <a:gdLst>
              <a:gd name="connsiteX0" fmla="*/ 2129769 w 2129769"/>
              <a:gd name="connsiteY0" fmla="*/ 0 h 2412124"/>
              <a:gd name="connsiteX1" fmla="*/ 400818 w 2129769"/>
              <a:gd name="connsiteY1" fmla="*/ 557048 h 2412124"/>
              <a:gd name="connsiteX2" fmla="*/ 6680 w 2129769"/>
              <a:gd name="connsiteY2" fmla="*/ 1665890 h 2412124"/>
              <a:gd name="connsiteX3" fmla="*/ 590004 w 2129769"/>
              <a:gd name="connsiteY3" fmla="*/ 2249214 h 2412124"/>
              <a:gd name="connsiteX4" fmla="*/ 1835480 w 2129769"/>
              <a:gd name="connsiteY4" fmla="*/ 2412124 h 2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769" h="2412124">
                <a:moveTo>
                  <a:pt x="2129769" y="0"/>
                </a:moveTo>
                <a:cubicBezTo>
                  <a:pt x="1442217" y="139700"/>
                  <a:pt x="754666" y="279400"/>
                  <a:pt x="400818" y="557048"/>
                </a:cubicBezTo>
                <a:cubicBezTo>
                  <a:pt x="46970" y="834696"/>
                  <a:pt x="-24851" y="1383862"/>
                  <a:pt x="6680" y="1665890"/>
                </a:cubicBezTo>
                <a:cubicBezTo>
                  <a:pt x="38211" y="1947918"/>
                  <a:pt x="285204" y="2124842"/>
                  <a:pt x="590004" y="2249214"/>
                </a:cubicBezTo>
                <a:cubicBezTo>
                  <a:pt x="894804" y="2373586"/>
                  <a:pt x="1632280" y="2395483"/>
                  <a:pt x="1835480" y="241212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7483" y="2996952"/>
            <a:ext cx="1295901" cy="442674"/>
          </a:xfrm>
          <a:prstGeom prst="wedgeRoundRectCallout">
            <a:avLst>
              <a:gd name="adj1" fmla="val 73388"/>
              <a:gd name="adj2" fmla="val 586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catch </a:t>
            </a:r>
            <a:r>
              <a:rPr lang="ko-KR" altLang="en-US" sz="1000" dirty="0" err="1"/>
              <a:t>블럭으로</a:t>
            </a:r>
            <a:r>
              <a:rPr lang="ko-KR" altLang="en-US" sz="1000" dirty="0"/>
              <a:t> 바로 점프</a:t>
            </a:r>
          </a:p>
        </p:txBody>
      </p:sp>
    </p:spTree>
    <p:extLst>
      <p:ext uri="{BB962C8B-B14F-4D97-AF65-F5344CB8AC3E}">
        <p14:creationId xmlns:p14="http://schemas.microsoft.com/office/powerpoint/2010/main" val="55362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예외를 발생시키는 함수의 선언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예외를 발생시키는 함수는 다음과 같이 선언 가능</a:t>
            </a:r>
            <a:endParaRPr lang="en-US" altLang="ko-KR" dirty="0"/>
          </a:p>
          <a:p>
            <a:pPr lvl="1"/>
            <a:r>
              <a:rPr lang="ko-KR" altLang="en-US" dirty="0"/>
              <a:t>함수 원형에 연이어 </a:t>
            </a:r>
            <a:r>
              <a:rPr lang="en-US" altLang="ko-KR" dirty="0"/>
              <a:t>throw(</a:t>
            </a:r>
            <a:r>
              <a:rPr lang="ko-KR" altLang="en-US" dirty="0"/>
              <a:t>예외 타입</a:t>
            </a:r>
            <a:r>
              <a:rPr lang="en-US" altLang="ko-KR" dirty="0"/>
              <a:t>, </a:t>
            </a:r>
            <a:r>
              <a:rPr lang="ko-KR" altLang="en-US" dirty="0"/>
              <a:t>예외 타입</a:t>
            </a:r>
            <a:r>
              <a:rPr lang="en-US" altLang="ko-KR" dirty="0"/>
              <a:t>, ...)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프로그램의 작동을 명확히 함</a:t>
            </a:r>
            <a:endParaRPr lang="en-US" altLang="ko-KR" dirty="0"/>
          </a:p>
          <a:p>
            <a:pPr lvl="2"/>
            <a:r>
              <a:rPr lang="ko-KR" altLang="en-US" dirty="0"/>
              <a:t>프로그램의 </a:t>
            </a:r>
            <a:r>
              <a:rPr lang="ko-KR" altLang="en-US" dirty="0" err="1"/>
              <a:t>가독성</a:t>
            </a:r>
            <a:r>
              <a:rPr lang="ko-KR" altLang="en-US" dirty="0"/>
              <a:t> 높임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2132856"/>
            <a:ext cx="53285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if(x &lt; 0) </a:t>
            </a:r>
            <a:r>
              <a:rPr lang="en-US" altLang="ko-KR" sz="1200" b="1" dirty="0"/>
              <a:t>throw x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r>
              <a:rPr lang="en-US" altLang="ko-KR" sz="1200" dirty="0"/>
              <a:t>	else if(y &lt; 0) </a:t>
            </a:r>
            <a:r>
              <a:rPr lang="en-US" altLang="ko-KR" sz="1200" b="1" dirty="0"/>
              <a:t>throw y</a:t>
            </a:r>
            <a:r>
              <a:rPr lang="en-US" altLang="ko-KR" sz="1200" dirty="0"/>
              <a:t>; </a:t>
            </a:r>
          </a:p>
          <a:p>
            <a:pPr defTabSz="180000" fontAlgn="base" latinLnBrk="0"/>
            <a:r>
              <a:rPr lang="en-US" altLang="ko-KR" sz="1200" dirty="0"/>
              <a:t>	else if(x &gt; y) </a:t>
            </a:r>
            <a:r>
              <a:rPr lang="en-US" altLang="ko-KR" sz="1200" b="1" dirty="0"/>
              <a:t>return x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else return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3501008"/>
            <a:ext cx="532859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double </a:t>
            </a:r>
            <a:r>
              <a:rPr lang="en-US" altLang="ko-KR" sz="1200" dirty="0" err="1"/>
              <a:t>valueAt</a:t>
            </a:r>
            <a:r>
              <a:rPr lang="en-US" altLang="ko-KR" sz="1200" dirty="0"/>
              <a:t>(double *p,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index) </a:t>
            </a:r>
            <a:r>
              <a:rPr lang="en-US" altLang="ko-KR" sz="1200" b="1" dirty="0"/>
              <a:t>throw(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char*)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if(index &lt; 0)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"index out of bounds exception"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if(p == NULL) 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throw 0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</a:p>
          <a:p>
            <a:pPr defTabSz="180000" fontAlgn="base" latinLnBrk="0"/>
            <a:r>
              <a:rPr lang="en-US" altLang="ko-KR" sz="1200" dirty="0"/>
              <a:t>		return p[index];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2596812"/>
            <a:ext cx="1656184" cy="272415"/>
          </a:xfrm>
          <a:prstGeom prst="wedgeRoundRectCallout">
            <a:avLst>
              <a:gd name="adj1" fmla="val -108998"/>
              <a:gd name="adj2" fmla="val -98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모두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타입 예외 발생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7884" y="4323021"/>
            <a:ext cx="1404156" cy="272415"/>
          </a:xfrm>
          <a:prstGeom prst="wedgeRoundRectCallout">
            <a:avLst>
              <a:gd name="adj1" fmla="val -128597"/>
              <a:gd name="adj2" fmla="val -26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타입 예외 발생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6056" y="3930591"/>
            <a:ext cx="1404156" cy="272415"/>
          </a:xfrm>
          <a:prstGeom prst="wedgeRoundRectCallout">
            <a:avLst>
              <a:gd name="adj1" fmla="val -77385"/>
              <a:gd name="adj2" fmla="val -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char* </a:t>
            </a:r>
            <a:r>
              <a:rPr lang="ko-KR" altLang="en-US" sz="1000" dirty="0"/>
              <a:t>타입 예외 발생</a:t>
            </a:r>
          </a:p>
        </p:txBody>
      </p:sp>
    </p:spTree>
    <p:extLst>
      <p:ext uri="{BB962C8B-B14F-4D97-AF65-F5344CB8AC3E}">
        <p14:creationId xmlns:p14="http://schemas.microsoft.com/office/powerpoint/2010/main" val="230227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13-7 </a:t>
            </a:r>
            <a:r>
              <a:rPr lang="ko-KR" altLang="en-US" dirty="0"/>
              <a:t>예외 처리를 가진 </a:t>
            </a:r>
            <a:r>
              <a:rPr lang="ko-KR" altLang="en-US" dirty="0" err="1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12434" y="1465184"/>
            <a:ext cx="2362884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ifndef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MYSTACK_H</a:t>
            </a:r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#define MTSTACK_H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class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data[100];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() { 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 -1; 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void push(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n) throw(char*);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pop() throw(char*);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</a:rPr>
              <a:t>endif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1468265"/>
            <a:ext cx="4572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intStack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try {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(100); // </a:t>
            </a:r>
            <a:r>
              <a:rPr lang="ko-KR" altLang="en-US" sz="1100" dirty="0" err="1"/>
              <a:t>푸시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intStack.push</a:t>
            </a:r>
            <a:r>
              <a:rPr lang="en-US" altLang="ko-KR" sz="1100" dirty="0"/>
              <a:t>(200); // </a:t>
            </a:r>
            <a:r>
              <a:rPr lang="ko-KR" altLang="en-US" sz="1100" dirty="0" err="1"/>
              <a:t>푸시</a:t>
            </a:r>
            <a:r>
              <a:rPr lang="ko-KR" altLang="en-US" sz="1100" dirty="0"/>
              <a:t> </a:t>
            </a:r>
            <a:r>
              <a:rPr lang="en-US" altLang="ko-KR" sz="1100" dirty="0"/>
              <a:t>200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// </a:t>
            </a:r>
            <a:r>
              <a:rPr lang="ko-KR" altLang="en-US" sz="1100" dirty="0"/>
              <a:t>팝 </a:t>
            </a:r>
            <a:r>
              <a:rPr lang="en-US" altLang="ko-KR" sz="1100" dirty="0"/>
              <a:t>200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intStack.pop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// </a:t>
            </a:r>
            <a:r>
              <a:rPr lang="ko-KR" altLang="en-US" sz="1100" dirty="0"/>
              <a:t>팝 </a:t>
            </a:r>
            <a:r>
              <a:rPr lang="en-US" altLang="ko-KR" sz="1100" dirty="0"/>
              <a:t>100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</a:t>
            </a:r>
            <a:r>
              <a:rPr lang="en-US" altLang="ko-KR" sz="1100" b="1" dirty="0" err="1"/>
              <a:t>intStack.pop</a:t>
            </a:r>
            <a:r>
              <a:rPr lang="en-US" altLang="ko-KR" sz="1100" b="1" dirty="0"/>
              <a:t>() </a:t>
            </a:r>
            <a:r>
              <a:rPr lang="en-US" altLang="ko-KR" sz="1100" dirty="0"/>
              <a:t>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// "Stack Empty" </a:t>
            </a:r>
            <a:r>
              <a:rPr lang="ko-KR" altLang="en-US" sz="1100" dirty="0"/>
              <a:t>예외 발생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/>
              <a:t>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catch(</a:t>
            </a:r>
            <a:r>
              <a:rPr lang="en-US" altLang="ko-KR" sz="1100" b="1" dirty="0" err="1"/>
              <a:t>const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char* s) {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 &lt;&lt; "</a:t>
            </a:r>
            <a:r>
              <a:rPr lang="ko-KR" altLang="en-US" sz="1100" b="1" dirty="0"/>
              <a:t>예외 발생 </a:t>
            </a:r>
            <a:r>
              <a:rPr lang="en-US" altLang="ko-KR" sz="1100" b="1" dirty="0"/>
              <a:t>: " &lt;&lt; s &lt;&lt; 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387291" y="3995367"/>
            <a:ext cx="2392621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#include "</a:t>
            </a:r>
            <a:r>
              <a:rPr lang="en-US" altLang="ko-KR" sz="1100" dirty="0" err="1"/>
              <a:t>MyStack.h</a:t>
            </a:r>
            <a:r>
              <a:rPr lang="en-US" altLang="ko-KR" sz="1100" dirty="0"/>
              <a:t>"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void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::push(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n)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99)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Full";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++;</a:t>
            </a:r>
          </a:p>
          <a:p>
            <a:pPr defTabSz="180000"/>
            <a:r>
              <a:rPr lang="en-US" altLang="ko-KR" sz="1100" dirty="0"/>
              <a:t>	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] = 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MyStack</a:t>
            </a:r>
            <a:r>
              <a:rPr lang="en-US" altLang="ko-KR" sz="1100" dirty="0"/>
              <a:t>::pop() {</a:t>
            </a:r>
          </a:p>
          <a:p>
            <a:pPr defTabSz="180000"/>
            <a:r>
              <a:rPr lang="en-US" altLang="ko-KR" sz="1100" dirty="0"/>
              <a:t>	if(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 == -1)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b="1" dirty="0"/>
              <a:t>throw "Stack Empty";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 = data[</a:t>
            </a:r>
            <a:r>
              <a:rPr lang="en-US" altLang="ko-KR" sz="1100" dirty="0" err="1"/>
              <a:t>tos</a:t>
            </a:r>
            <a:r>
              <a:rPr lang="en-US" altLang="ko-KR" sz="1100" dirty="0"/>
              <a:t>--];</a:t>
            </a:r>
          </a:p>
          <a:p>
            <a:pPr defTabSz="180000"/>
            <a:r>
              <a:rPr lang="en-US" altLang="ko-KR" sz="1100" dirty="0"/>
              <a:t>	return </a:t>
            </a:r>
            <a:r>
              <a:rPr lang="en-US" altLang="ko-KR" sz="1100" dirty="0" err="1"/>
              <a:t>rData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4725144"/>
            <a:ext cx="457200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200</a:t>
            </a:r>
          </a:p>
          <a:p>
            <a:r>
              <a:rPr lang="en-US" altLang="ko-KR" sz="1200" dirty="0"/>
              <a:t>100</a:t>
            </a:r>
          </a:p>
          <a:p>
            <a:r>
              <a:rPr lang="ko-KR" altLang="en-US" sz="1200" dirty="0"/>
              <a:t>예외 발생 </a:t>
            </a:r>
            <a:r>
              <a:rPr lang="en-US" altLang="ko-KR" sz="1200" dirty="0"/>
              <a:t>: Stack Empty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5125" y="5018841"/>
            <a:ext cx="2057315" cy="272415"/>
          </a:xfrm>
          <a:prstGeom prst="wedgeRoundRectCallout">
            <a:avLst>
              <a:gd name="adj1" fmla="val -84691"/>
              <a:gd name="adj2" fmla="val 203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 </a:t>
            </a:r>
            <a:r>
              <a:rPr lang="ko-KR" altLang="en-US" sz="1000" dirty="0"/>
              <a:t>번째 </a:t>
            </a:r>
            <a:r>
              <a:rPr lang="en-US" altLang="ko-KR" sz="1000" dirty="0"/>
              <a:t>pop() </a:t>
            </a:r>
            <a:r>
              <a:rPr lang="ko-KR" altLang="en-US" sz="1000" dirty="0"/>
              <a:t>에서 예외 발생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9496" y="1465184"/>
            <a:ext cx="89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MyStack.h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6" y="3995367"/>
            <a:ext cx="1115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MyStack.cpp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1196752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Main.cpp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369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try { } </a:t>
            </a:r>
            <a:r>
              <a:rPr lang="ko-KR" altLang="en-US" dirty="0"/>
              <a:t>블록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 { } </a:t>
            </a:r>
            <a:r>
              <a:rPr lang="ko-KR" altLang="en-US" dirty="0"/>
              <a:t>블록 내에 </a:t>
            </a:r>
            <a:r>
              <a:rPr lang="en-US" altLang="ko-KR" dirty="0"/>
              <a:t>try { } </a:t>
            </a:r>
            <a:r>
              <a:rPr lang="ko-KR" altLang="en-US" dirty="0"/>
              <a:t>블록의 중첩 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90344" y="1876469"/>
            <a:ext cx="4205792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throw 3; </a:t>
            </a:r>
          </a:p>
          <a:p>
            <a:pPr defTabSz="180000"/>
            <a:r>
              <a:rPr lang="en-US" altLang="ko-KR" sz="1400" dirty="0"/>
              <a:t>	...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try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throw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dirty="0"/>
              <a:t>		...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throw 5;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catch(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inner)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inner; 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}	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catch(</a:t>
            </a:r>
            <a:r>
              <a:rPr lang="en-US" altLang="ko-KR" sz="1400" b="1" dirty="0" err="1"/>
              <a:t>const</a:t>
            </a:r>
            <a:r>
              <a:rPr lang="en-US" altLang="ko-KR" sz="1400" b="1" dirty="0"/>
              <a:t> char* s)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s; //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 </a:t>
            </a:r>
          </a:p>
          <a:p>
            <a:pPr defTabSz="180000"/>
            <a:r>
              <a:rPr lang="en-US" altLang="ko-KR" sz="1400" b="1" dirty="0"/>
              <a:t>catch(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outer)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outer; // 3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30986" y="2812573"/>
            <a:ext cx="2489340" cy="187220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660073" y="2441865"/>
            <a:ext cx="3575359" cy="3219383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2676365"/>
            <a:ext cx="1440160" cy="442674"/>
          </a:xfrm>
          <a:prstGeom prst="wedgeRoundRectCallout">
            <a:avLst>
              <a:gd name="adj1" fmla="val -89443"/>
              <a:gd name="adj2" fmla="val 409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try </a:t>
            </a:r>
            <a:r>
              <a:rPr lang="ko-KR" altLang="en-US" sz="1000" dirty="0"/>
              <a:t>블록에 연결된 </a:t>
            </a:r>
            <a:r>
              <a:rPr lang="en-US" altLang="ko-KR" sz="1000" dirty="0"/>
              <a:t>catch </a:t>
            </a:r>
            <a:r>
              <a:rPr lang="ko-KR" altLang="en-US" sz="1000" dirty="0"/>
              <a:t>블록으로 점프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8224" y="3723431"/>
            <a:ext cx="1152128" cy="612934"/>
          </a:xfrm>
          <a:prstGeom prst="wedgeRoundRectCallout">
            <a:avLst>
              <a:gd name="adj1" fmla="val -130028"/>
              <a:gd name="adj2" fmla="val -13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바깥 </a:t>
            </a:r>
            <a:r>
              <a:rPr lang="en-US" altLang="ko-KR" sz="1000" dirty="0"/>
              <a:t>try </a:t>
            </a:r>
            <a:r>
              <a:rPr lang="ko-KR" altLang="en-US" sz="1000" dirty="0"/>
              <a:t>블록에 연결된 </a:t>
            </a:r>
            <a:r>
              <a:rPr lang="en-US" altLang="ko-KR" sz="1000" dirty="0"/>
              <a:t>catch </a:t>
            </a:r>
            <a:r>
              <a:rPr lang="ko-KR" altLang="en-US" sz="1000" dirty="0"/>
              <a:t>블록으로 점프</a:t>
            </a:r>
          </a:p>
        </p:txBody>
      </p:sp>
      <p:sp>
        <p:nvSpPr>
          <p:cNvPr id="22" name="자유형 21"/>
          <p:cNvSpPr/>
          <p:nvPr/>
        </p:nvSpPr>
        <p:spPr>
          <a:xfrm>
            <a:off x="2847108" y="3522518"/>
            <a:ext cx="644771" cy="633846"/>
          </a:xfrm>
          <a:custGeom>
            <a:avLst/>
            <a:gdLst>
              <a:gd name="connsiteX0" fmla="*/ 0 w 544432"/>
              <a:gd name="connsiteY0" fmla="*/ 0 h 633846"/>
              <a:gd name="connsiteX1" fmla="*/ 529936 w 544432"/>
              <a:gd name="connsiteY1" fmla="*/ 207818 h 633846"/>
              <a:gd name="connsiteX2" fmla="*/ 342900 w 544432"/>
              <a:gd name="connsiteY2" fmla="*/ 633846 h 63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432" h="633846">
                <a:moveTo>
                  <a:pt x="0" y="0"/>
                </a:moveTo>
                <a:cubicBezTo>
                  <a:pt x="236393" y="51088"/>
                  <a:pt x="472786" y="102177"/>
                  <a:pt x="529936" y="207818"/>
                </a:cubicBezTo>
                <a:cubicBezTo>
                  <a:pt x="587086" y="313459"/>
                  <a:pt x="464993" y="473652"/>
                  <a:pt x="342900" y="63384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160452" y="3085259"/>
            <a:ext cx="2402076" cy="1970230"/>
          </a:xfrm>
          <a:custGeom>
            <a:avLst/>
            <a:gdLst>
              <a:gd name="connsiteX0" fmla="*/ 0 w 3575359"/>
              <a:gd name="connsiteY0" fmla="*/ 0 h 2753591"/>
              <a:gd name="connsiteX1" fmla="*/ 2909454 w 3575359"/>
              <a:gd name="connsiteY1" fmla="*/ 290945 h 2753591"/>
              <a:gd name="connsiteX2" fmla="*/ 3564082 w 3575359"/>
              <a:gd name="connsiteY2" fmla="*/ 1288472 h 2753591"/>
              <a:gd name="connsiteX3" fmla="*/ 2597727 w 3575359"/>
              <a:gd name="connsiteY3" fmla="*/ 2504209 h 2753591"/>
              <a:gd name="connsiteX4" fmla="*/ 394854 w 3575359"/>
              <a:gd name="connsiteY4" fmla="*/ 2753591 h 275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5359" h="2753591">
                <a:moveTo>
                  <a:pt x="0" y="0"/>
                </a:moveTo>
                <a:cubicBezTo>
                  <a:pt x="1157720" y="38100"/>
                  <a:pt x="2315440" y="76200"/>
                  <a:pt x="2909454" y="290945"/>
                </a:cubicBezTo>
                <a:cubicBezTo>
                  <a:pt x="3503468" y="505690"/>
                  <a:pt x="3616037" y="919595"/>
                  <a:pt x="3564082" y="1288472"/>
                </a:cubicBezTo>
                <a:cubicBezTo>
                  <a:pt x="3512127" y="1657349"/>
                  <a:pt x="3125932" y="2260023"/>
                  <a:pt x="2597727" y="2504209"/>
                </a:cubicBezTo>
                <a:cubicBezTo>
                  <a:pt x="2069522" y="2748396"/>
                  <a:pt x="1232188" y="2750993"/>
                  <a:pt x="394854" y="275359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8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throw</a:t>
            </a:r>
            <a:r>
              <a:rPr lang="ko-KR" altLang="en-US" dirty="0"/>
              <a:t> 사용 시 주의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throw </a:t>
            </a:r>
            <a:r>
              <a:rPr lang="ko-KR" altLang="en-US" sz="2000" dirty="0"/>
              <a:t>문의 위치</a:t>
            </a:r>
            <a:endParaRPr lang="en-US" altLang="ko-KR" sz="2000" dirty="0"/>
          </a:p>
          <a:p>
            <a:pPr lvl="1"/>
            <a:r>
              <a:rPr lang="ko-KR" altLang="en-US" sz="1800" dirty="0"/>
              <a:t>항상 </a:t>
            </a:r>
            <a:r>
              <a:rPr lang="en-US" altLang="ko-KR" sz="1800" dirty="0"/>
              <a:t>try { } </a:t>
            </a:r>
            <a:r>
              <a:rPr lang="ko-KR" altLang="en-US" sz="1800" dirty="0"/>
              <a:t>블록 안에서 실행되어야 함</a:t>
            </a:r>
            <a:endParaRPr lang="en-US" altLang="ko-KR" sz="1800" dirty="0"/>
          </a:p>
          <a:p>
            <a:pPr lvl="2"/>
            <a:r>
              <a:rPr lang="ko-KR" altLang="en-US" sz="1600" dirty="0"/>
              <a:t>시스템이 </a:t>
            </a:r>
            <a:r>
              <a:rPr lang="en-US" altLang="ko-KR" sz="1600" dirty="0"/>
              <a:t>abort()</a:t>
            </a:r>
            <a:r>
              <a:rPr lang="ko-KR" altLang="en-US" sz="1600" dirty="0"/>
              <a:t> 호출</a:t>
            </a:r>
            <a:r>
              <a:rPr lang="en-US" altLang="ko-KR" sz="1600" dirty="0"/>
              <a:t>, </a:t>
            </a:r>
            <a:r>
              <a:rPr lang="ko-KR" altLang="en-US" sz="1600" dirty="0"/>
              <a:t>강제 종료</a:t>
            </a:r>
            <a:endParaRPr lang="en-US" altLang="ko-KR" sz="1600" dirty="0"/>
          </a:p>
          <a:p>
            <a:pPr marL="685800" lvl="2" indent="0">
              <a:buNone/>
            </a:pPr>
            <a:endParaRPr lang="en-US" altLang="ko-KR" sz="1600" dirty="0"/>
          </a:p>
          <a:p>
            <a:r>
              <a:rPr lang="ko-KR" altLang="en-US" sz="2000" dirty="0"/>
              <a:t>예외를 처리할 </a:t>
            </a:r>
            <a:r>
              <a:rPr lang="en-US" altLang="ko-KR" sz="2000" dirty="0"/>
              <a:t>catch()</a:t>
            </a:r>
            <a:r>
              <a:rPr lang="ko-KR" altLang="en-US" sz="2000" dirty="0"/>
              <a:t>가 없으면</a:t>
            </a:r>
            <a:br>
              <a:rPr lang="en-US" altLang="ko-KR" sz="2000" dirty="0"/>
            </a:br>
            <a:r>
              <a:rPr lang="ko-KR" altLang="en-US" sz="2000" dirty="0"/>
              <a:t> 프로그램 강제 종료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catch() { } </a:t>
            </a:r>
            <a:r>
              <a:rPr lang="ko-KR" altLang="en-US" sz="2000" dirty="0"/>
              <a:t>블록 내에도 </a:t>
            </a:r>
            <a:br>
              <a:rPr lang="en-US" altLang="ko-KR" sz="2000" dirty="0"/>
            </a:br>
            <a:r>
              <a:rPr lang="en-US" altLang="ko-KR" sz="2000" dirty="0"/>
              <a:t>try { } </a:t>
            </a:r>
            <a:br>
              <a:rPr lang="en-US" altLang="ko-KR" sz="2000" dirty="0"/>
            </a:br>
            <a:r>
              <a:rPr lang="en-US" altLang="ko-KR" sz="2000" dirty="0"/>
              <a:t>catch() { } </a:t>
            </a:r>
            <a:r>
              <a:rPr lang="ko-KR" altLang="en-US" sz="2000" dirty="0"/>
              <a:t>블록 선언 가능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endParaRPr lang="en-US" altLang="ko-KR" sz="2000" dirty="0"/>
          </a:p>
        </p:txBody>
      </p:sp>
      <p:sp>
        <p:nvSpPr>
          <p:cNvPr id="5" name="직사각형 4"/>
          <p:cNvSpPr/>
          <p:nvPr/>
        </p:nvSpPr>
        <p:spPr>
          <a:xfrm>
            <a:off x="5318004" y="985363"/>
            <a:ext cx="381693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b="1" dirty="0"/>
              <a:t>throw 3;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프로그램이 비정상 종료된다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 latinLnBrk="0"/>
            <a:r>
              <a:rPr lang="en-US" altLang="ko-KR" sz="1200" dirty="0"/>
              <a:t>try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  <a:p>
            <a:pPr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n) {</a:t>
            </a:r>
          </a:p>
          <a:p>
            <a:pPr fontAlgn="base" latinLnBrk="0"/>
            <a:r>
              <a:rPr lang="en-US" altLang="ko-KR" sz="1200" dirty="0"/>
              <a:t>	...</a:t>
            </a:r>
          </a:p>
          <a:p>
            <a:pPr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18004" y="2429216"/>
            <a:ext cx="38169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char* </a:t>
            </a:r>
            <a:r>
              <a:rPr lang="ko-KR" altLang="en-US" sz="1200" dirty="0"/>
              <a:t>타입의 예외를 처리할 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			  // catch() { } </a:t>
            </a:r>
            <a:r>
              <a:rPr lang="ko-KR" altLang="en-US" sz="1200" dirty="0"/>
              <a:t>블록이 없기 때문에 </a:t>
            </a:r>
          </a:p>
          <a:p>
            <a:pPr defTabSz="180000" fontAlgn="base" latinLnBrk="0"/>
            <a:r>
              <a:rPr lang="en-US" altLang="ko-KR" sz="1200" dirty="0"/>
              <a:t>				</a:t>
            </a:r>
            <a:r>
              <a:rPr lang="ko-KR" altLang="en-US" sz="1200" dirty="0"/>
              <a:t>	 </a:t>
            </a:r>
            <a:r>
              <a:rPr lang="en-US" altLang="ko-KR" sz="1200" dirty="0"/>
              <a:t>// </a:t>
            </a:r>
            <a:r>
              <a:rPr lang="ko-KR" altLang="en-US" sz="1200" dirty="0"/>
              <a:t>프로그램 종료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catch(double p) {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...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18004" y="4064380"/>
            <a:ext cx="381693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try {</a:t>
            </a:r>
          </a:p>
          <a:p>
            <a:pPr defTabSz="180000" fontAlgn="base" latinLnBrk="0"/>
            <a:r>
              <a:rPr lang="en-US" altLang="ko-KR" sz="1200" dirty="0"/>
              <a:t>	throw 3;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catch(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try {</a:t>
            </a:r>
          </a:p>
          <a:p>
            <a:pPr defTabSz="180000" fontAlgn="base" latinLnBrk="0"/>
            <a:r>
              <a:rPr lang="en-US" altLang="ko-KR" sz="1200" b="1" dirty="0"/>
              <a:t>		throw "</a:t>
            </a:r>
            <a:r>
              <a:rPr lang="en-US" altLang="ko-KR" sz="1200" b="1" dirty="0" err="1"/>
              <a:t>aa</a:t>
            </a:r>
            <a:r>
              <a:rPr lang="en-US" altLang="ko-KR" sz="1200" b="1" dirty="0"/>
              <a:t>"; // </a:t>
            </a:r>
            <a:r>
              <a:rPr lang="ko-KR" altLang="en-US" sz="1200" b="1" dirty="0"/>
              <a:t>아래의 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char* p) { }</a:t>
            </a:r>
          </a:p>
          <a:p>
            <a:pPr defTabSz="180000" fontAlgn="base" latinLnBrk="0"/>
            <a:r>
              <a:rPr lang="en-US" altLang="ko-KR" sz="1200" b="1" dirty="0"/>
              <a:t>							//  </a:t>
            </a:r>
            <a:r>
              <a:rPr lang="ko-KR" altLang="en-US" sz="1200" b="1" dirty="0"/>
              <a:t>블록에서 처리된다</a:t>
            </a:r>
            <a:r>
              <a:rPr lang="en-US" altLang="ko-KR" sz="1200" b="1" dirty="0"/>
              <a:t>.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  <a:endParaRPr lang="ko-KR" altLang="en-US" sz="1200" b="1" dirty="0"/>
          </a:p>
          <a:p>
            <a:pPr defTabSz="180000" fontAlgn="base" latinLnBrk="0"/>
            <a:r>
              <a:rPr lang="ko-KR" altLang="en-US" sz="1200" b="1" dirty="0"/>
              <a:t>	</a:t>
            </a:r>
            <a:r>
              <a:rPr lang="en-US" altLang="ko-KR" sz="1200" b="1" dirty="0"/>
              <a:t>catch(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char* p) {</a:t>
            </a:r>
          </a:p>
          <a:p>
            <a:pPr defTabSz="180000" fontAlgn="base" latinLnBrk="0"/>
            <a:r>
              <a:rPr lang="en-US" altLang="ko-KR" sz="1200" b="1" dirty="0"/>
              <a:t>		...</a:t>
            </a:r>
          </a:p>
          <a:p>
            <a:pPr defTabSz="180000" fontAlgn="base" latinLnBrk="0"/>
            <a:r>
              <a:rPr lang="en-US" altLang="ko-KR" sz="1200" b="1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자유형 6"/>
          <p:cNvSpPr/>
          <p:nvPr/>
        </p:nvSpPr>
        <p:spPr>
          <a:xfrm>
            <a:off x="5945523" y="4365104"/>
            <a:ext cx="504057" cy="288032"/>
          </a:xfrm>
          <a:custGeom>
            <a:avLst/>
            <a:gdLst>
              <a:gd name="connsiteX0" fmla="*/ 157655 w 243471"/>
              <a:gd name="connsiteY0" fmla="*/ 0 h 299544"/>
              <a:gd name="connsiteX1" fmla="*/ 236482 w 243471"/>
              <a:gd name="connsiteY1" fmla="*/ 99848 h 299544"/>
              <a:gd name="connsiteX2" fmla="*/ 0 w 243471"/>
              <a:gd name="connsiteY2" fmla="*/ 299544 h 2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71" h="299544">
                <a:moveTo>
                  <a:pt x="157655" y="0"/>
                </a:moveTo>
                <a:cubicBezTo>
                  <a:pt x="210206" y="24962"/>
                  <a:pt x="262758" y="49924"/>
                  <a:pt x="236482" y="99848"/>
                </a:cubicBezTo>
                <a:cubicBezTo>
                  <a:pt x="210206" y="149772"/>
                  <a:pt x="105103" y="224658"/>
                  <a:pt x="0" y="29954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H="1">
            <a:off x="5652120" y="5205513"/>
            <a:ext cx="496995" cy="461316"/>
          </a:xfrm>
          <a:custGeom>
            <a:avLst/>
            <a:gdLst>
              <a:gd name="connsiteX0" fmla="*/ 0 w 549121"/>
              <a:gd name="connsiteY0" fmla="*/ 0 h 446690"/>
              <a:gd name="connsiteX1" fmla="*/ 173420 w 549121"/>
              <a:gd name="connsiteY1" fmla="*/ 225973 h 446690"/>
              <a:gd name="connsiteX2" fmla="*/ 493986 w 549121"/>
              <a:gd name="connsiteY2" fmla="*/ 278525 h 446690"/>
              <a:gd name="connsiteX3" fmla="*/ 546538 w 549121"/>
              <a:gd name="connsiteY3" fmla="*/ 446690 h 4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121" h="446690">
                <a:moveTo>
                  <a:pt x="0" y="0"/>
                </a:moveTo>
                <a:cubicBezTo>
                  <a:pt x="45544" y="89776"/>
                  <a:pt x="91089" y="179552"/>
                  <a:pt x="173420" y="225973"/>
                </a:cubicBezTo>
                <a:cubicBezTo>
                  <a:pt x="255751" y="272394"/>
                  <a:pt x="431800" y="241739"/>
                  <a:pt x="493986" y="278525"/>
                </a:cubicBezTo>
                <a:cubicBezTo>
                  <a:pt x="556172" y="315311"/>
                  <a:pt x="551355" y="381000"/>
                  <a:pt x="546538" y="44669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실행 오류와 오류 처리의 일반적인 방법을 복습한다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예외와 예외 처리의 개념을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try-throw-catch</a:t>
            </a:r>
            <a:r>
              <a:rPr lang="ko-KR" altLang="en-US" dirty="0"/>
              <a:t>로 구성되는 예외 처리의 기본 형식을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예외 클래스를 작성하여 예외를 처리하는 방법을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</a:t>
            </a:r>
            <a:r>
              <a:rPr lang="ko-KR" altLang="en-US" dirty="0"/>
              <a:t>의 이름 규칙을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코드와 </a:t>
            </a:r>
            <a:r>
              <a:rPr lang="en-US" altLang="ko-KR" dirty="0"/>
              <a:t>C </a:t>
            </a:r>
            <a:r>
              <a:rPr lang="ko-KR" altLang="en-US" dirty="0"/>
              <a:t>코드의 </a:t>
            </a:r>
            <a:r>
              <a:rPr lang="ko-KR" altLang="en-US" dirty="0" err="1"/>
              <a:t>링킹에</a:t>
            </a:r>
            <a:r>
              <a:rPr lang="ko-KR" altLang="en-US" dirty="0"/>
              <a:t> 이름 규칙의 중요성을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/>
              <a:t>extern "C"</a:t>
            </a:r>
            <a:r>
              <a:rPr lang="ko-KR" altLang="en-US"/>
              <a:t>를 </a:t>
            </a:r>
            <a:r>
              <a:rPr lang="ko-KR" altLang="en-US" dirty="0"/>
              <a:t>이용하여 </a:t>
            </a:r>
            <a:r>
              <a:rPr lang="en-US" altLang="ko-KR" dirty="0"/>
              <a:t>C++ </a:t>
            </a:r>
            <a:r>
              <a:rPr lang="ko-KR" altLang="en-US" dirty="0"/>
              <a:t>코드와 </a:t>
            </a:r>
            <a:r>
              <a:rPr lang="en-US" altLang="ko-KR" dirty="0"/>
              <a:t>C </a:t>
            </a:r>
            <a:r>
              <a:rPr lang="ko-KR" altLang="en-US" dirty="0"/>
              <a:t>코드의 성공적인 </a:t>
            </a:r>
            <a:r>
              <a:rPr lang="ko-KR" altLang="en-US" dirty="0" err="1"/>
              <a:t>링킹</a:t>
            </a:r>
            <a:r>
              <a:rPr lang="ko-KR" altLang="en-US" dirty="0"/>
              <a:t> 방법을 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2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클래스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값의 종류</a:t>
            </a:r>
            <a:endParaRPr lang="en-US" altLang="ko-KR" dirty="0"/>
          </a:p>
          <a:p>
            <a:pPr lvl="1"/>
            <a:r>
              <a:rPr lang="ko-KR" altLang="en-US" dirty="0"/>
              <a:t>기본 타입의 예외 값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비교적 간단한 예외 정보 전달</a:t>
            </a:r>
            <a:endParaRPr lang="en-US" altLang="ko-KR" dirty="0"/>
          </a:p>
          <a:p>
            <a:pPr lvl="1"/>
            <a:r>
              <a:rPr lang="ko-KR" altLang="en-US" dirty="0"/>
              <a:t>객체 예외 값</a:t>
            </a:r>
            <a:endParaRPr lang="en-US" altLang="ko-KR" dirty="0"/>
          </a:p>
          <a:p>
            <a:pPr lvl="2"/>
            <a:r>
              <a:rPr lang="ko-KR" altLang="en-US" dirty="0"/>
              <a:t>예외 값으로 객체를 던질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예외 값으로 사용할 예외 클래스 작성 필요 </a:t>
            </a:r>
            <a:endParaRPr lang="en-US" altLang="ko-KR" dirty="0"/>
          </a:p>
          <a:p>
            <a:r>
              <a:rPr lang="ko-KR" altLang="en-US" dirty="0"/>
              <a:t>예외 클래스</a:t>
            </a:r>
            <a:endParaRPr lang="en-US" altLang="ko-KR" dirty="0"/>
          </a:p>
          <a:p>
            <a:pPr lvl="1"/>
            <a:r>
              <a:rPr lang="ko-KR" altLang="en-US" dirty="0"/>
              <a:t>사용자는 자신 만의 예외 정보를 포함하는 클래스 작성</a:t>
            </a:r>
            <a:endParaRPr lang="en-US" altLang="ko-KR" dirty="0"/>
          </a:p>
          <a:p>
            <a:pPr lvl="1"/>
            <a:r>
              <a:rPr lang="en-US" altLang="ko-KR" dirty="0"/>
              <a:t>throw</a:t>
            </a:r>
            <a:r>
              <a:rPr lang="ko-KR" altLang="en-US" dirty="0"/>
              <a:t>로 객체를 던짐</a:t>
            </a:r>
            <a:endParaRPr lang="en-US" altLang="ko-KR" dirty="0"/>
          </a:p>
          <a:p>
            <a:pPr lvl="2"/>
            <a:r>
              <a:rPr lang="ko-KR" altLang="en-US" dirty="0"/>
              <a:t>객체가 복사되어 예외 </a:t>
            </a:r>
            <a:r>
              <a:rPr lang="ko-KR" altLang="en-US" dirty="0" err="1"/>
              <a:t>파라미터에</a:t>
            </a:r>
            <a:r>
              <a:rPr lang="ko-KR" altLang="en-US" dirty="0"/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37223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13-8 </a:t>
            </a:r>
            <a:r>
              <a:rPr lang="ko-KR" altLang="en-US" dirty="0"/>
              <a:t>예외 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6930" y="1939454"/>
            <a:ext cx="500506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x, y;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try</a:t>
            </a:r>
            <a:r>
              <a:rPr lang="en-US" altLang="ko-KR" sz="1000" dirty="0"/>
              <a:t>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</a:t>
            </a:r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&gt;&gt;";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cin</a:t>
            </a:r>
            <a:r>
              <a:rPr lang="en-US" altLang="ko-KR" sz="1000" dirty="0"/>
              <a:t> &gt;&gt; x &gt;&gt; y;</a:t>
            </a:r>
          </a:p>
          <a:p>
            <a:pPr defTabSz="180000" fontAlgn="base" latinLnBrk="0"/>
            <a:r>
              <a:rPr lang="en-US" altLang="ko-KR" sz="1000" dirty="0"/>
              <a:t>		if(x &lt; 0 || y &lt;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(32, "main()", "</a:t>
            </a:r>
            <a:r>
              <a:rPr lang="ko-KR" altLang="en-US" sz="1000" b="1" dirty="0"/>
              <a:t>음수 입력 예외 발생</a:t>
            </a:r>
            <a:r>
              <a:rPr lang="en-US" altLang="ko-KR" sz="1000" b="1" dirty="0"/>
              <a:t>");</a:t>
            </a:r>
            <a:r>
              <a:rPr lang="en-US" altLang="ko-KR" sz="1000" dirty="0"/>
              <a:t> </a:t>
            </a:r>
            <a:endParaRPr lang="ko-KR" altLang="en-US" sz="1000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/>
              <a:t>if(y == 0)</a:t>
            </a:r>
          </a:p>
          <a:p>
            <a:pPr defTabSz="180000" fontAlgn="base" latinLnBrk="0"/>
            <a:r>
              <a:rPr lang="en-US" altLang="ko-KR" sz="1000" dirty="0"/>
              <a:t>			</a:t>
            </a:r>
            <a:r>
              <a:rPr lang="en-US" altLang="ko-KR" sz="1000" b="1" dirty="0"/>
              <a:t>throw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(34, "main()", "0</a:t>
            </a:r>
            <a:r>
              <a:rPr lang="ko-KR" altLang="en-US" sz="1000" b="1" dirty="0"/>
              <a:t>으로 나누는 예외 발생</a:t>
            </a:r>
            <a:r>
              <a:rPr lang="en-US" altLang="ko-KR" sz="1000" b="1" dirty="0"/>
              <a:t>"); </a:t>
            </a:r>
            <a:endParaRPr lang="ko-KR" altLang="en-US" sz="1000" b="1" dirty="0"/>
          </a:p>
          <a:p>
            <a:pPr defTabSz="180000" fontAlgn="base" latinLnBrk="0"/>
            <a:r>
              <a:rPr lang="ko-KR" altLang="en-US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(double)x / (double)y;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b="1" dirty="0"/>
              <a:t>catch(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&amp;e)</a:t>
            </a:r>
            <a:r>
              <a:rPr lang="en-US" altLang="ko-KR" sz="1000" dirty="0"/>
              <a:t> { 	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e.print</a:t>
            </a:r>
            <a:r>
              <a:rPr lang="en-US" altLang="ko-KR" sz="1000" dirty="0"/>
              <a:t>();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939454"/>
            <a:ext cx="3850273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 fontAlgn="base" latinLnBrk="0"/>
            <a:r>
              <a:rPr lang="en-US" altLang="ko-KR" sz="1000" dirty="0"/>
              <a:t>#include &lt;string&gt;</a:t>
            </a:r>
          </a:p>
          <a:p>
            <a:pPr defTabSz="180000" fontAlgn="base" latinLnBrk="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/>
              <a:t>사용자가 만드는 기본 예외 클래스 선언</a:t>
            </a:r>
          </a:p>
          <a:p>
            <a:pPr defTabSz="180000" fontAlgn="base" latinLnBrk="0"/>
            <a:r>
              <a:rPr lang="ko-KR" altLang="en-US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	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;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n, string f, string m) {</a:t>
            </a:r>
          </a:p>
          <a:p>
            <a:pPr defTabSz="180000" fontAlgn="base" latinLnBrk="0"/>
            <a:r>
              <a:rPr lang="en-US" altLang="ko-KR" sz="1000" dirty="0"/>
              <a:t>		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= n;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= f;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= m; </a:t>
            </a:r>
          </a:p>
          <a:p>
            <a:pPr defTabSz="180000" fontAlgn="base" latinLnBrk="0"/>
            <a:r>
              <a:rPr lang="en-US" altLang="ko-KR" sz="1000" dirty="0"/>
              <a:t>	}</a:t>
            </a:r>
          </a:p>
          <a:p>
            <a:pPr defTabSz="180000" fontAlgn="base" latinLnBrk="0"/>
            <a:r>
              <a:rPr lang="en-US" altLang="ko-KR" sz="1000" dirty="0"/>
              <a:t>	void print()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 &lt;&lt; ":" &lt;&lt;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 &lt;&lt; " ," &lt;&lt;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DivideByZeroException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0</a:t>
            </a:r>
            <a:r>
              <a:rPr lang="ko-KR" altLang="en-US" sz="1000" dirty="0"/>
              <a:t>으로 나누는 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DivideByZeroException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  <a:p>
            <a:pPr defTabSz="180000" fontAlgn="base" latinLnBrk="0"/>
            <a:endParaRPr lang="en-US" altLang="ko-KR" sz="1000" dirty="0"/>
          </a:p>
          <a:p>
            <a:pPr defTabSz="180000" fontAlgn="base" latinLnBrk="0"/>
            <a:r>
              <a:rPr lang="en-US" altLang="ko-KR" sz="1000" b="1" dirty="0"/>
              <a:t>class </a:t>
            </a:r>
            <a:r>
              <a:rPr lang="en-US" altLang="ko-KR" sz="1000" b="1" dirty="0" err="1"/>
              <a:t>InvalidInputException</a:t>
            </a:r>
            <a:r>
              <a:rPr lang="en-US" altLang="ko-KR" sz="1000" b="1" dirty="0"/>
              <a:t> : public </a:t>
            </a:r>
            <a:r>
              <a:rPr lang="en-US" altLang="ko-KR" sz="1000" b="1" dirty="0" err="1"/>
              <a:t>MyException</a:t>
            </a:r>
            <a:r>
              <a:rPr lang="en-US" altLang="ko-KR" sz="1000" b="1" dirty="0"/>
              <a:t> </a:t>
            </a:r>
            <a:r>
              <a:rPr lang="en-US" altLang="ko-KR" sz="1000" dirty="0"/>
              <a:t>{ // </a:t>
            </a:r>
            <a:r>
              <a:rPr lang="ko-KR" altLang="en-US" sz="1000" dirty="0"/>
              <a:t>잘못된 입력 예외 클래스 선언</a:t>
            </a:r>
          </a:p>
          <a:p>
            <a:pPr defTabSz="180000" fontAlgn="base" latinLnBrk="0"/>
            <a:r>
              <a:rPr lang="en-US" altLang="ko-KR" sz="1000" dirty="0"/>
              <a:t>public:</a:t>
            </a:r>
          </a:p>
          <a:p>
            <a:pPr defTabSz="180000" fontAlgn="base" latinLnBrk="0"/>
            <a:r>
              <a:rPr lang="en-US" altLang="ko-KR" sz="1000" dirty="0"/>
              <a:t>	</a:t>
            </a:r>
            <a:r>
              <a:rPr lang="en-US" altLang="ko-KR" sz="1000" dirty="0" err="1"/>
              <a:t>InvalidInputException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</a:t>
            </a:r>
          </a:p>
          <a:p>
            <a:pPr defTabSz="180000" fontAlgn="base" latinLnBrk="0"/>
            <a:r>
              <a:rPr lang="en-US" altLang="ko-KR" sz="1000" dirty="0"/>
              <a:t>		: </a:t>
            </a:r>
            <a:r>
              <a:rPr lang="en-US" altLang="ko-KR" sz="1000" dirty="0" err="1"/>
              <a:t>MyException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lineNo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func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msg</a:t>
            </a:r>
            <a:r>
              <a:rPr lang="en-US" altLang="ko-KR" sz="1000" dirty="0"/>
              <a:t>) { }</a:t>
            </a:r>
          </a:p>
          <a:p>
            <a:pPr defTabSz="180000" fontAlgn="base" latinLnBrk="0"/>
            <a:r>
              <a:rPr lang="en-US" altLang="ko-KR" sz="10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4941168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000" dirty="0"/>
              <a:t>0.4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5445224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200 -3</a:t>
            </a:r>
          </a:p>
          <a:p>
            <a:r>
              <a:rPr lang="en-US" altLang="ko-KR" sz="1000" dirty="0"/>
              <a:t>main():32 ,</a:t>
            </a:r>
            <a:r>
              <a:rPr lang="ko-KR" altLang="en-US" sz="1000" dirty="0"/>
              <a:t>음수 입력 예외 발생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67944" y="5949280"/>
            <a:ext cx="500405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나눗셈을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두 개의 양의 정수를 입력하세요</a:t>
            </a:r>
            <a:r>
              <a:rPr lang="en-US" altLang="ko-KR" sz="1000" dirty="0"/>
              <a:t>&gt;&gt;</a:t>
            </a:r>
            <a:r>
              <a:rPr lang="en-US" altLang="ko-KR" sz="1000" dirty="0">
                <a:solidFill>
                  <a:srgbClr val="00B050"/>
                </a:solidFill>
              </a:rPr>
              <a:t>20 0</a:t>
            </a:r>
          </a:p>
          <a:p>
            <a:r>
              <a:rPr lang="en-US" altLang="ko-KR" sz="1000" dirty="0"/>
              <a:t>main():34 ,0</a:t>
            </a:r>
            <a:r>
              <a:rPr lang="ko-KR" altLang="en-US" sz="1000" dirty="0"/>
              <a:t>으로 나누는 예외 발생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490" y="1305228"/>
            <a:ext cx="885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두 양수를 입력 받아 나누기한 결과를 출력하는 프로그램에</a:t>
            </a:r>
            <a:r>
              <a:rPr lang="en-US" altLang="ko-KR" sz="1400" dirty="0"/>
              <a:t>,</a:t>
            </a:r>
            <a:r>
              <a:rPr lang="ko-KR" altLang="en-US" sz="1400" dirty="0"/>
              <a:t> 음수가 입력된 경우와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나누기가 발생하는 경우</a:t>
            </a:r>
            <a:r>
              <a:rPr lang="en-US" altLang="ko-KR" sz="1400" dirty="0"/>
              <a:t>,</a:t>
            </a:r>
            <a:r>
              <a:rPr lang="ko-KR" altLang="en-US" sz="1400" dirty="0"/>
              <a:t> 예외를 처리하도록 예외 클래스를 작성하라</a:t>
            </a:r>
          </a:p>
        </p:txBody>
      </p:sp>
    </p:spTree>
    <p:extLst>
      <p:ext uri="{BB962C8B-B14F-4D97-AF65-F5344CB8AC3E}">
        <p14:creationId xmlns:p14="http://schemas.microsoft.com/office/powerpoint/2010/main" val="39691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C++ </a:t>
            </a:r>
            <a:r>
              <a:rPr lang="ko-KR" altLang="en-US"/>
              <a:t>코드에서 </a:t>
            </a:r>
            <a:r>
              <a:rPr lang="en-US" altLang="ko-KR"/>
              <a:t>C </a:t>
            </a:r>
            <a:r>
              <a:rPr lang="ko-KR" altLang="en-US"/>
              <a:t>코드의 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이름 규칙</a:t>
            </a:r>
            <a:r>
              <a:rPr lang="en-US" altLang="ko-KR" dirty="0"/>
              <a:t>(naming mangling)</a:t>
            </a:r>
          </a:p>
          <a:p>
            <a:pPr lvl="1"/>
            <a:r>
              <a:rPr lang="ko-KR" altLang="en-US" dirty="0"/>
              <a:t>컴파일 후 목적 코드에 이름 붙이는 규칙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등의 이름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언어의 이름 규칙</a:t>
            </a:r>
            <a:endParaRPr lang="en-US" altLang="ko-KR" dirty="0"/>
          </a:p>
          <a:p>
            <a:pPr lvl="1"/>
            <a:r>
              <a:rPr lang="ko-KR" altLang="en-US" dirty="0"/>
              <a:t>이름 앞에 밑줄표시문자</a:t>
            </a:r>
            <a:r>
              <a:rPr lang="en-US" altLang="ko-KR" dirty="0"/>
              <a:t>(_)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f(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  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>
                <a:sym typeface="Wingdings" pitchFamily="2" charset="2"/>
              </a:rPr>
              <a:t>_f</a:t>
            </a:r>
          </a:p>
          <a:p>
            <a:pPr lvl="2"/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 main() </a:t>
            </a:r>
            <a:r>
              <a:rPr lang="en-US" altLang="ko-KR" dirty="0"/>
              <a:t>----------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>
                <a:sym typeface="Wingdings" pitchFamily="2" charset="2"/>
              </a:rPr>
              <a:t>_main</a:t>
            </a:r>
          </a:p>
          <a:p>
            <a:r>
              <a:rPr lang="en-US" altLang="ko-KR" dirty="0">
                <a:sym typeface="Wingdings" pitchFamily="2" charset="2"/>
              </a:rPr>
              <a:t>C++</a:t>
            </a:r>
            <a:r>
              <a:rPr lang="ko-KR" altLang="en-US" dirty="0">
                <a:sym typeface="Wingdings" pitchFamily="2" charset="2"/>
              </a:rPr>
              <a:t>의 이름 규칙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함수의 매개 변수 타입과 개수</a:t>
            </a:r>
            <a:r>
              <a:rPr lang="en-US" altLang="ko-KR" dirty="0"/>
              <a:t>, </a:t>
            </a:r>
            <a:r>
              <a:rPr lang="ko-KR" altLang="en-US" dirty="0"/>
              <a:t>리턴 타입에 따라 복잡한 이름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f(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 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/>
              <a:t>?f@@YAHHH@Z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f(</a:t>
            </a:r>
            <a:r>
              <a:rPr lang="en-US" altLang="ko-KR" dirty="0" err="1"/>
              <a:t>int</a:t>
            </a:r>
            <a:r>
              <a:rPr lang="en-US" altLang="ko-KR" dirty="0"/>
              <a:t> x)         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/>
              <a:t>?f@@YAXH@Z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f()               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/>
              <a:t>?f@@YAHXZ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main()         ----</a:t>
            </a:r>
            <a:r>
              <a:rPr lang="en-US" altLang="ko-KR" dirty="0">
                <a:sym typeface="Wingdings" pitchFamily="2" charset="2"/>
              </a:rPr>
              <a:t>&gt; </a:t>
            </a:r>
            <a:r>
              <a:rPr lang="en-US" altLang="ko-KR" b="1" dirty="0">
                <a:sym typeface="Wingdings" pitchFamily="2" charset="2"/>
              </a:rPr>
              <a:t>_main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47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프로그램의 컴파일과 </a:t>
            </a:r>
            <a:r>
              <a:rPr lang="ko-KR" altLang="en-US" dirty="0" err="1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13920" y="1481277"/>
            <a:ext cx="18659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/>
            <a:r>
              <a:rPr lang="en-US" altLang="ko-KR" sz="1400" dirty="0"/>
              <a:t>	f(2, 5);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98320" y="1481277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082808" y="3593909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_main { 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_f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0450" y="3607905"/>
            <a:ext cx="151942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_f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....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직선 화살표 연결선 9"/>
          <p:cNvCxnSpPr>
            <a:stCxn id="3" idx="2"/>
            <a:endCxn id="7" idx="0"/>
          </p:cNvCxnSpPr>
          <p:nvPr/>
        </p:nvCxnSpPr>
        <p:spPr>
          <a:xfrm>
            <a:off x="2946904" y="2650828"/>
            <a:ext cx="0" cy="943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8" idx="0"/>
          </p:cNvCxnSpPr>
          <p:nvPr/>
        </p:nvCxnSpPr>
        <p:spPr>
          <a:xfrm flipH="1">
            <a:off x="6430164" y="2219941"/>
            <a:ext cx="11156" cy="1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9520" y="306228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</a:t>
            </a:r>
            <a:r>
              <a:rPr lang="ko-KR" altLang="en-US" sz="1200" dirty="0"/>
              <a:t>컴파일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0837" y="286627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</a:t>
            </a:r>
            <a:r>
              <a:rPr lang="ko-KR" altLang="en-US" sz="1200" dirty="0"/>
              <a:t>컴파일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4856" y="270892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main.c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2122" y="2219941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f.c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23584" y="4314202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main.obj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30164" y="4183969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f.obj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26440" y="5239072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7" idx="2"/>
            <a:endCxn id="19" idx="0"/>
          </p:cNvCxnSpPr>
          <p:nvPr/>
        </p:nvCxnSpPr>
        <p:spPr>
          <a:xfrm>
            <a:off x="2946904" y="4322468"/>
            <a:ext cx="1827101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19" idx="0"/>
          </p:cNvCxnSpPr>
          <p:nvPr/>
        </p:nvCxnSpPr>
        <p:spPr>
          <a:xfrm flipH="1">
            <a:off x="4774005" y="4183969"/>
            <a:ext cx="1656159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16178" y="48498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링킹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9546" y="6272419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main.exe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50" y="5815136"/>
            <a:ext cx="2247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67" y="5322998"/>
            <a:ext cx="22764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자유형 1031"/>
          <p:cNvSpPr/>
          <p:nvPr/>
        </p:nvSpPr>
        <p:spPr>
          <a:xfrm>
            <a:off x="2576738" y="3708851"/>
            <a:ext cx="3214279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/>
          <p:cNvSpPr/>
          <p:nvPr/>
        </p:nvSpPr>
        <p:spPr>
          <a:xfrm>
            <a:off x="2292316" y="3823922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4139" y="3607905"/>
            <a:ext cx="284422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218200" y="3138084"/>
            <a:ext cx="1080120" cy="442674"/>
          </a:xfrm>
          <a:prstGeom prst="wedgeRoundRectCallout">
            <a:avLst>
              <a:gd name="adj1" fmla="val 9187"/>
              <a:gd name="adj2" fmla="val 8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함수 </a:t>
            </a:r>
            <a:r>
              <a:rPr lang="en-US" altLang="ko-KR" sz="1000" dirty="0"/>
              <a:t>f</a:t>
            </a:r>
            <a:r>
              <a:rPr lang="ko-KR" altLang="en-US" sz="1000" dirty="0"/>
              <a:t>에 대한</a:t>
            </a:r>
            <a:endParaRPr lang="en-US" altLang="ko-KR" sz="1000" dirty="0"/>
          </a:p>
          <a:p>
            <a:r>
              <a:rPr lang="ko-KR" altLang="en-US" sz="1000" dirty="0" err="1"/>
              <a:t>링킹</a:t>
            </a:r>
            <a:r>
              <a:rPr lang="ko-KR" altLang="en-US" sz="1000" dirty="0"/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321958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소스의 컴파일과 </a:t>
            </a:r>
            <a:r>
              <a:rPr lang="ko-KR" altLang="en-US" dirty="0" err="1"/>
              <a:t>링킹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9935" y="1458165"/>
            <a:ext cx="205472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/>
            <a:r>
              <a:rPr lang="en-US" altLang="ko-KR" sz="1400" dirty="0"/>
              <a:t>	f(2, 5);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57577" y="1460124"/>
            <a:ext cx="195946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33201" y="356983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_main { 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?f@@YAHHH@Z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20843" y="358383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?f@@YAHHH@Z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....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697297" y="2627716"/>
            <a:ext cx="0" cy="94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237312" y="2198788"/>
            <a:ext cx="0" cy="1385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9913" y="303820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C++ </a:t>
            </a:r>
            <a:r>
              <a:rPr lang="ko-KR" altLang="en-US" sz="1200" dirty="0"/>
              <a:t>컴파일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1230" y="284219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C++ </a:t>
            </a:r>
            <a:r>
              <a:rPr lang="ko-KR" altLang="en-US" sz="1200" dirty="0"/>
              <a:t>컴파일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5840" y="2590968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5753" y="2198787"/>
            <a:ext cx="541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f.cpp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920" y="441044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80557" y="415989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f.obj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9872" y="5214998"/>
            <a:ext cx="2295129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sym typeface="Wingdings"/>
              </a:rPr>
              <a:t>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697297" y="4298394"/>
            <a:ext cx="1870140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 flipH="1">
            <a:off x="4567437" y="4159895"/>
            <a:ext cx="1669875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95581" y="48257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링킹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2978" y="6248345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main.exe</a:t>
            </a:r>
            <a:endParaRPr lang="ko-KR" altLang="en-US" sz="1200" b="1" dirty="0"/>
          </a:p>
        </p:txBody>
      </p:sp>
      <p:sp>
        <p:nvSpPr>
          <p:cNvPr id="24" name="자유형 23"/>
          <p:cNvSpPr/>
          <p:nvPr/>
        </p:nvSpPr>
        <p:spPr>
          <a:xfrm>
            <a:off x="3453382" y="3684777"/>
            <a:ext cx="2041150" cy="24933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075247" y="3799848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94531" y="3550511"/>
            <a:ext cx="1323029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9" y="5779627"/>
            <a:ext cx="2295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6" y="5287006"/>
            <a:ext cx="22669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사각형 설명선 32"/>
          <p:cNvSpPr/>
          <p:nvPr/>
        </p:nvSpPr>
        <p:spPr>
          <a:xfrm>
            <a:off x="3969901" y="3324737"/>
            <a:ext cx="1008112" cy="360040"/>
          </a:xfrm>
          <a:prstGeom prst="wedgeRoundRectCallout">
            <a:avLst>
              <a:gd name="adj1" fmla="val 23358"/>
              <a:gd name="adj2" fmla="val 89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</p:spTree>
    <p:extLst>
      <p:ext uri="{BB962C8B-B14F-4D97-AF65-F5344CB8AC3E}">
        <p14:creationId xmlns:p14="http://schemas.microsoft.com/office/powerpoint/2010/main" val="243765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 함수 호출 시 링크 오류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3297" y="1726313"/>
            <a:ext cx="239019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fr-FR" altLang="ko-KR" sz="1400" dirty="0"/>
              <a:t>int 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f(2, 5);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4709" y="1726313"/>
            <a:ext cx="176739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501939" y="4343271"/>
            <a:ext cx="1632938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_f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....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5" idx="2"/>
            <a:endCxn id="28" idx="0"/>
          </p:cNvCxnSpPr>
          <p:nvPr/>
        </p:nvCxnSpPr>
        <p:spPr>
          <a:xfrm>
            <a:off x="2778393" y="3757638"/>
            <a:ext cx="0" cy="57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>
            <a:off x="6318408" y="2464977"/>
            <a:ext cx="0" cy="187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1009" y="387863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C++ </a:t>
            </a:r>
            <a:r>
              <a:rPr lang="ko-KR" altLang="en-US" sz="1200" dirty="0"/>
              <a:t>컴파일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8289" y="339599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</a:t>
            </a:r>
            <a:r>
              <a:rPr lang="ko-KR" altLang="en-US" sz="1200" dirty="0"/>
              <a:t>컴파일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6936" y="371602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2930" y="2448725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6412" y="5167426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61653" y="4919335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f.obj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28" idx="2"/>
            <a:endCxn id="21" idx="0"/>
          </p:cNvCxnSpPr>
          <p:nvPr/>
        </p:nvCxnSpPr>
        <p:spPr>
          <a:xfrm>
            <a:off x="2778393" y="5057834"/>
            <a:ext cx="1945738" cy="916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21" idx="0"/>
          </p:cNvCxnSpPr>
          <p:nvPr/>
        </p:nvCxnSpPr>
        <p:spPr>
          <a:xfrm flipH="1">
            <a:off x="4724131" y="4919335"/>
            <a:ext cx="1594277" cy="1055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602" y="555774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링킹</a:t>
            </a:r>
            <a:r>
              <a:rPr lang="ko-KR" altLang="en-US" sz="1200" dirty="0"/>
              <a:t> 실패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06132" y="5974438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main.exe</a:t>
            </a:r>
            <a:endParaRPr lang="ko-KR" altLang="en-US" sz="1200" b="1" dirty="0"/>
          </a:p>
        </p:txBody>
      </p:sp>
      <p:sp>
        <p:nvSpPr>
          <p:cNvPr id="25" name="타원 24"/>
          <p:cNvSpPr/>
          <p:nvPr/>
        </p:nvSpPr>
        <p:spPr>
          <a:xfrm>
            <a:off x="5575628" y="4356130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014014" y="4074679"/>
            <a:ext cx="1008112" cy="360040"/>
          </a:xfrm>
          <a:prstGeom prst="wedgeRoundRectCallout">
            <a:avLst>
              <a:gd name="adj1" fmla="val 26163"/>
              <a:gd name="adj2" fmla="val 763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실패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14297" y="4329275"/>
            <a:ext cx="1728192" cy="7285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_main { 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?f@@YAHHH@Z</a:t>
            </a:r>
          </a:p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	….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9" name="타원 28"/>
          <p:cNvSpPr/>
          <p:nvPr/>
        </p:nvSpPr>
        <p:spPr>
          <a:xfrm>
            <a:off x="2142244" y="4472020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3520377" y="4444217"/>
            <a:ext cx="2055251" cy="162069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4211960" y="5811627"/>
            <a:ext cx="1090621" cy="576064"/>
          </a:xfrm>
          <a:prstGeom prst="mathMultiply">
            <a:avLst>
              <a:gd name="adj1" fmla="val 71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8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에서의 링크 오류 메시지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981289"/>
            <a:ext cx="77048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1&gt;------ </a:t>
            </a:r>
            <a:r>
              <a:rPr lang="ko-KR" altLang="en-US" sz="1000" dirty="0" err="1"/>
              <a:t>빌드</a:t>
            </a:r>
            <a:r>
              <a:rPr lang="ko-KR" altLang="en-US" sz="1000" dirty="0"/>
              <a:t> 시작</a:t>
            </a:r>
            <a:r>
              <a:rPr lang="en-US" altLang="ko-KR" sz="1000" dirty="0"/>
              <a:t>: </a:t>
            </a:r>
            <a:r>
              <a:rPr lang="ko-KR" altLang="en-US" sz="1000" dirty="0"/>
              <a:t>프로젝트</a:t>
            </a:r>
            <a:r>
              <a:rPr lang="en-US" altLang="ko-KR" sz="1000" dirty="0"/>
              <a:t>: </a:t>
            </a:r>
            <a:r>
              <a:rPr lang="ko-KR" altLang="en-US" sz="1000" dirty="0"/>
              <a:t>그림</a:t>
            </a:r>
            <a:r>
              <a:rPr lang="en-US" altLang="ko-KR" sz="1000" dirty="0"/>
              <a:t> 13-8, </a:t>
            </a:r>
            <a:r>
              <a:rPr lang="ko-KR" altLang="en-US" sz="1000" dirty="0"/>
              <a:t>구성</a:t>
            </a:r>
            <a:r>
              <a:rPr lang="en-US" altLang="ko-KR" sz="1000" dirty="0"/>
              <a:t>: Debug x64 ------</a:t>
            </a:r>
          </a:p>
          <a:p>
            <a:r>
              <a:rPr lang="en-US" altLang="ko-KR" sz="1000" dirty="0"/>
              <a:t>1&gt;  </a:t>
            </a:r>
            <a:r>
              <a:rPr lang="en-US" altLang="ko-KR" sz="1000" dirty="0" err="1"/>
              <a:t>f.c</a:t>
            </a:r>
            <a:endParaRPr lang="en-US" altLang="ko-KR" sz="1000" dirty="0"/>
          </a:p>
          <a:p>
            <a:r>
              <a:rPr lang="en-US" altLang="ko-KR" sz="1000" dirty="0"/>
              <a:t>1&gt;  main.cpp</a:t>
            </a:r>
          </a:p>
          <a:p>
            <a:r>
              <a:rPr lang="en-US" altLang="ko-KR" sz="1000" dirty="0"/>
              <a:t>1&gt;</a:t>
            </a:r>
            <a:r>
              <a:rPr lang="en-US" altLang="ko-KR" sz="1000" b="1" dirty="0"/>
              <a:t>main.ob</a:t>
            </a:r>
            <a:r>
              <a:rPr lang="en-US" altLang="ko-KR" sz="1000" dirty="0"/>
              <a:t>j : error LNK2019: "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__</a:t>
            </a:r>
            <a:r>
              <a:rPr lang="en-US" altLang="ko-KR" sz="1000" dirty="0" err="1"/>
              <a:t>cdecl</a:t>
            </a:r>
            <a:r>
              <a:rPr lang="en-US" altLang="ko-KR" sz="1000" dirty="0"/>
              <a:t> f(</a:t>
            </a:r>
            <a:r>
              <a:rPr lang="en-US" altLang="ko-KR" sz="1000" dirty="0" err="1"/>
              <a:t>int,int</a:t>
            </a:r>
            <a:r>
              <a:rPr lang="en-US" altLang="ko-KR" sz="1000" dirty="0"/>
              <a:t>)" </a:t>
            </a:r>
            <a:r>
              <a:rPr lang="en-US" altLang="ko-KR" sz="1000" b="1" dirty="0"/>
              <a:t>(?f@@YAHHH@Z) </a:t>
            </a:r>
            <a:r>
              <a:rPr lang="ko-KR" altLang="en-US" sz="1000" b="1" dirty="0"/>
              <a:t>외부 기호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참조 위치</a:t>
            </a:r>
            <a:r>
              <a:rPr lang="en-US" altLang="ko-KR" sz="1000" b="1" dirty="0"/>
              <a:t>: _main </a:t>
            </a:r>
            <a:r>
              <a:rPr lang="ko-KR" altLang="en-US" sz="1000" b="1" dirty="0"/>
              <a:t>함수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에서 확인하지 못했습니다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dirty="0"/>
              <a:t>1&gt;C:\C++\chap13\</a:t>
            </a:r>
            <a:r>
              <a:rPr lang="ko-KR" altLang="en-US" sz="1000" dirty="0"/>
              <a:t>그림</a:t>
            </a:r>
            <a:r>
              <a:rPr lang="en-US" altLang="ko-KR" sz="1000" dirty="0"/>
              <a:t> 13-8.exe </a:t>
            </a:r>
            <a:r>
              <a:rPr lang="en-US" altLang="ko-KR" sz="1000" b="1" dirty="0"/>
              <a:t>: fatal error LNK1120</a:t>
            </a:r>
            <a:r>
              <a:rPr lang="en-US" altLang="ko-KR" sz="1000" dirty="0"/>
              <a:t>: 1</a:t>
            </a:r>
            <a:r>
              <a:rPr lang="ko-KR" altLang="en-US" sz="1000" dirty="0"/>
              <a:t>개의 확인할 수 없는 외부 참조입니다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========== </a:t>
            </a:r>
            <a:r>
              <a:rPr lang="ko-KR" altLang="en-US" sz="1000" dirty="0" err="1"/>
              <a:t>빌드</a:t>
            </a:r>
            <a:r>
              <a:rPr lang="en-US" altLang="ko-KR" sz="1000" dirty="0"/>
              <a:t>: </a:t>
            </a:r>
            <a:r>
              <a:rPr lang="ko-KR" altLang="en-US" sz="1000" dirty="0"/>
              <a:t>성공 </a:t>
            </a:r>
            <a:r>
              <a:rPr lang="en-US" altLang="ko-KR" sz="1000" dirty="0"/>
              <a:t>0, </a:t>
            </a:r>
            <a:r>
              <a:rPr lang="ko-KR" altLang="en-US" sz="1000" dirty="0"/>
              <a:t>실패 </a:t>
            </a:r>
            <a:r>
              <a:rPr lang="en-US" altLang="ko-KR" sz="1000" dirty="0"/>
              <a:t>1, </a:t>
            </a:r>
            <a:r>
              <a:rPr lang="ko-KR" altLang="en-US" sz="1000" dirty="0"/>
              <a:t>최신 </a:t>
            </a:r>
            <a:r>
              <a:rPr lang="en-US" altLang="ko-KR" sz="1000" dirty="0"/>
              <a:t>0, </a:t>
            </a:r>
            <a:r>
              <a:rPr lang="ko-KR" altLang="en-US" sz="1000" dirty="0"/>
              <a:t>생략 </a:t>
            </a:r>
            <a:r>
              <a:rPr lang="en-US" altLang="ko-KR" sz="1000" dirty="0"/>
              <a:t>0 ==========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9512" y="1811726"/>
            <a:ext cx="792088" cy="666937"/>
          </a:xfrm>
          <a:prstGeom prst="wedgeRoundRectCallout">
            <a:avLst>
              <a:gd name="adj1" fmla="val 82842"/>
              <a:gd name="adj2" fmla="val 29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f.c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main.cpp</a:t>
            </a:r>
            <a:r>
              <a:rPr lang="ko-KR" altLang="en-US" sz="1000" dirty="0">
                <a:solidFill>
                  <a:schemeClr val="tx1"/>
                </a:solidFill>
              </a:rPr>
              <a:t>컴파일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79512" y="2528539"/>
            <a:ext cx="792088" cy="360040"/>
          </a:xfrm>
          <a:prstGeom prst="wedgeRoundRectCallout">
            <a:avLst>
              <a:gd name="adj1" fmla="val 80486"/>
              <a:gd name="adj2" fmla="val -373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 실패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1883734"/>
            <a:ext cx="2520280" cy="360040"/>
          </a:xfrm>
          <a:prstGeom prst="wedgeRoundRectCallout">
            <a:avLst>
              <a:gd name="adj1" fmla="val 25020"/>
              <a:gd name="adj2" fmla="val 1155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_main </a:t>
            </a:r>
            <a:r>
              <a:rPr lang="ko-KR" altLang="en-US" sz="1000" dirty="0">
                <a:solidFill>
                  <a:schemeClr val="tx1"/>
                </a:solidFill>
              </a:rPr>
              <a:t>함수에 있는 </a:t>
            </a:r>
            <a:r>
              <a:rPr lang="en-US" altLang="ko-KR" sz="1000" dirty="0">
                <a:solidFill>
                  <a:schemeClr val="tx1"/>
                </a:solidFill>
              </a:rPr>
              <a:t>?f@@YAHHH@Z</a:t>
            </a:r>
            <a:r>
              <a:rPr lang="ko-KR" altLang="en-US" sz="1000" dirty="0">
                <a:solidFill>
                  <a:schemeClr val="tx1"/>
                </a:solidFill>
              </a:rPr>
              <a:t>  이름의 함수를 찾을 수 없다는 뜻</a:t>
            </a:r>
          </a:p>
        </p:txBody>
      </p:sp>
    </p:spTree>
    <p:extLst>
      <p:ext uri="{BB962C8B-B14F-4D97-AF65-F5344CB8AC3E}">
        <p14:creationId xmlns:p14="http://schemas.microsoft.com/office/powerpoint/2010/main" val="215716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extern “c”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extern “c”</a:t>
            </a:r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컴파일러로 </a:t>
            </a:r>
            <a:r>
              <a:rPr lang="ko-KR" altLang="en-US" dirty="0" err="1"/>
              <a:t>컴파일할</a:t>
            </a:r>
            <a:r>
              <a:rPr lang="ko-KR" altLang="en-US" dirty="0"/>
              <a:t> 것을 지시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이름 규칙으로 목적 코드를 생성할 것을 지시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ko-KR" altLang="en-US" dirty="0"/>
              <a:t>함수 하나만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함수들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헤더파일 통째로 선언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95937" y="2189918"/>
            <a:ext cx="287502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sv-SE" altLang="ko-KR" sz="1400" dirty="0"/>
              <a:t>extern "C" int f(int x, int y);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2730500"/>
            <a:ext cx="287502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fr-FR" altLang="ko-KR" sz="1400" dirty="0"/>
              <a:t>	int f(int x, int y);</a:t>
            </a:r>
          </a:p>
          <a:p>
            <a:pPr defTabSz="180000"/>
            <a:r>
              <a:rPr lang="en-US" altLang="ko-KR" sz="1400" dirty="0"/>
              <a:t>	void g();</a:t>
            </a:r>
          </a:p>
          <a:p>
            <a:pPr defTabSz="180000"/>
            <a:r>
              <a:rPr lang="en-US" altLang="ko-KR" sz="1400" dirty="0"/>
              <a:t>	char s(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[]);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978088" y="4056727"/>
            <a:ext cx="28803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extern "C" {</a:t>
            </a:r>
          </a:p>
          <a:p>
            <a:pPr defTabSz="180000"/>
            <a:r>
              <a:rPr lang="en-US" altLang="ko-KR" sz="1400" dirty="0"/>
              <a:t>	#include "</a:t>
            </a:r>
            <a:r>
              <a:rPr lang="en-US" altLang="ko-KR" sz="1400" dirty="0" err="1"/>
              <a:t>mycfunction.h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863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extern “C”</a:t>
            </a:r>
            <a:r>
              <a:rPr lang="ko-KR" altLang="en-US" sz="2800" dirty="0"/>
              <a:t>를 이용하여 링크 성공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3378" y="861408"/>
            <a:ext cx="280831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extern </a:t>
            </a:r>
            <a:r>
              <a:rPr lang="sv-SE" altLang="ko-KR" sz="1400" b="1" dirty="0"/>
              <a:t>"</a:t>
            </a:r>
            <a:r>
              <a:rPr lang="en-US" altLang="ko-KR" sz="1400" b="1" dirty="0"/>
              <a:t>C</a:t>
            </a:r>
            <a:r>
              <a:rPr lang="sv-SE" altLang="ko-KR" sz="1400" b="1" dirty="0"/>
              <a:t>"</a:t>
            </a:r>
            <a:r>
              <a:rPr lang="en-US" altLang="ko-KR" sz="1400" b="1" dirty="0"/>
              <a:t> </a:t>
            </a:r>
            <a:r>
              <a:rPr lang="fr-FR" altLang="ko-KR" sz="1400" b="1" dirty="0"/>
              <a:t>int f(int x, int y);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f(2, 5)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g(2, 5)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70759" y="869080"/>
            <a:ext cx="16077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f(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+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723438" y="3959906"/>
            <a:ext cx="1728192" cy="8763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_main {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_f 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?g@@YAHHH@Z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10877" y="3973902"/>
            <a:ext cx="909005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_f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....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2587534" y="3323621"/>
            <a:ext cx="0" cy="63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2"/>
            <a:endCxn id="8" idx="0"/>
          </p:cNvCxnSpPr>
          <p:nvPr/>
        </p:nvCxnSpPr>
        <p:spPr>
          <a:xfrm flipH="1">
            <a:off x="5265380" y="1607744"/>
            <a:ext cx="9243" cy="236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0150" y="335627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C++ </a:t>
            </a:r>
            <a:r>
              <a:rPr lang="ko-KR" altLang="en-US" sz="1200" dirty="0"/>
              <a:t>컴파일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652" y="316026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 </a:t>
            </a:r>
            <a:r>
              <a:rPr lang="ko-KR" altLang="en-US" sz="1200" dirty="0"/>
              <a:t>컴파일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9705" y="3323621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main.cpp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6615" y="1629450"/>
            <a:ext cx="34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f.c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9136" y="4880193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main.obj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274623" y="4559208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f.obj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7" idx="2"/>
            <a:endCxn id="17" idx="0"/>
          </p:cNvCxnSpPr>
          <p:nvPr/>
        </p:nvCxnSpPr>
        <p:spPr>
          <a:xfrm>
            <a:off x="2587534" y="4836207"/>
            <a:ext cx="2705969" cy="59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2"/>
            <a:endCxn id="17" idx="0"/>
          </p:cNvCxnSpPr>
          <p:nvPr/>
        </p:nvCxnSpPr>
        <p:spPr>
          <a:xfrm>
            <a:off x="5265380" y="4549966"/>
            <a:ext cx="28123" cy="884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55028" y="506476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링킹</a:t>
            </a:r>
            <a:r>
              <a:rPr lang="ko-KR" altLang="en-US" sz="1200" dirty="0"/>
              <a:t> 성공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0409" y="6453647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main.exe</a:t>
            </a:r>
            <a:endParaRPr lang="ko-KR" altLang="en-US" sz="1200" b="1" dirty="0"/>
          </a:p>
        </p:txBody>
      </p:sp>
      <p:sp>
        <p:nvSpPr>
          <p:cNvPr id="22" name="자유형 21"/>
          <p:cNvSpPr/>
          <p:nvPr/>
        </p:nvSpPr>
        <p:spPr>
          <a:xfrm>
            <a:off x="2211383" y="4111840"/>
            <a:ext cx="2711846" cy="178147"/>
          </a:xfrm>
          <a:custGeom>
            <a:avLst/>
            <a:gdLst>
              <a:gd name="connsiteX0" fmla="*/ 0 w 3181739"/>
              <a:gd name="connsiteY0" fmla="*/ 755780 h 755780"/>
              <a:gd name="connsiteX1" fmla="*/ 802433 w 3181739"/>
              <a:gd name="connsiteY1" fmla="*/ 709127 h 755780"/>
              <a:gd name="connsiteX2" fmla="*/ 1744825 w 3181739"/>
              <a:gd name="connsiteY2" fmla="*/ 503853 h 755780"/>
              <a:gd name="connsiteX3" fmla="*/ 2369976 w 3181739"/>
              <a:gd name="connsiteY3" fmla="*/ 130629 h 755780"/>
              <a:gd name="connsiteX4" fmla="*/ 3181739 w 3181739"/>
              <a:gd name="connsiteY4" fmla="*/ 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739" h="755780">
                <a:moveTo>
                  <a:pt x="0" y="755780"/>
                </a:moveTo>
                <a:cubicBezTo>
                  <a:pt x="255814" y="753447"/>
                  <a:pt x="511629" y="751115"/>
                  <a:pt x="802433" y="709127"/>
                </a:cubicBezTo>
                <a:cubicBezTo>
                  <a:pt x="1093237" y="667139"/>
                  <a:pt x="1483568" y="600269"/>
                  <a:pt x="1744825" y="503853"/>
                </a:cubicBezTo>
                <a:cubicBezTo>
                  <a:pt x="2006082" y="407437"/>
                  <a:pt x="2130490" y="214604"/>
                  <a:pt x="2369976" y="130629"/>
                </a:cubicBezTo>
                <a:cubicBezTo>
                  <a:pt x="2609462" y="46653"/>
                  <a:pt x="2895600" y="23326"/>
                  <a:pt x="318173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65485" y="4366174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884566" y="3986761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102320" y="5434603"/>
            <a:ext cx="2382366" cy="1008112"/>
            <a:chOff x="4102320" y="5434603"/>
            <a:chExt cx="2382366" cy="1008112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102320" y="5434603"/>
              <a:ext cx="2382366" cy="10081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sym typeface="Wingdings"/>
                </a:rPr>
                <a:t>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217" y="5999232"/>
              <a:ext cx="22955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04" y="5506611"/>
              <a:ext cx="2266950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모서리가 둥근 사각형 설명선 26"/>
          <p:cNvSpPr/>
          <p:nvPr/>
        </p:nvSpPr>
        <p:spPr>
          <a:xfrm>
            <a:off x="3631650" y="3625212"/>
            <a:ext cx="1008112" cy="360040"/>
          </a:xfrm>
          <a:prstGeom prst="wedgeRoundRectCallout">
            <a:avLst>
              <a:gd name="adj1" fmla="val 23358"/>
              <a:gd name="adj2" fmla="val 946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>
                <a:solidFill>
                  <a:schemeClr val="tx1"/>
                </a:solidFill>
              </a:rPr>
              <a:t>f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606480" y="869080"/>
            <a:ext cx="2286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err="1"/>
              <a:t>int</a:t>
            </a:r>
            <a:r>
              <a:rPr lang="en-US" altLang="ko-KR" sz="1400" dirty="0"/>
              <a:t>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/>
            <a:r>
              <a:rPr lang="en-US" altLang="ko-KR" sz="1400" dirty="0"/>
              <a:t>	return x - y;</a:t>
            </a:r>
          </a:p>
          <a:p>
            <a:pPr defTabSz="180000" fontAlgn="base"/>
            <a:r>
              <a:rPr lang="en-US" altLang="ko-KR" sz="1400" dirty="0"/>
              <a:t>}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85384" y="3989444"/>
            <a:ext cx="1728192" cy="576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fontAlgn="base"/>
            <a:r>
              <a:rPr lang="en-US" altLang="ko-KR" sz="1200" b="1" dirty="0">
                <a:solidFill>
                  <a:schemeClr val="tx1"/>
                </a:solidFill>
              </a:rPr>
              <a:t>?g@@YAHHH@Z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	....</a:t>
            </a:r>
          </a:p>
          <a:p>
            <a:pPr defTabSz="180000" fontAlgn="base"/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30" name="직선 화살표 연결선 29"/>
          <p:cNvCxnSpPr>
            <a:stCxn id="28" idx="2"/>
            <a:endCxn id="29" idx="0"/>
          </p:cNvCxnSpPr>
          <p:nvPr/>
        </p:nvCxnSpPr>
        <p:spPr>
          <a:xfrm>
            <a:off x="7749480" y="1607744"/>
            <a:ext cx="0" cy="238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99915" y="316026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C++ </a:t>
            </a:r>
            <a:r>
              <a:rPr lang="ko-KR" altLang="en-US" sz="1200" dirty="0"/>
              <a:t>컴파일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89226" y="165281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g.cpp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88517" y="455920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g.obj</a:t>
            </a:r>
            <a:endParaRPr lang="ko-KR" altLang="en-US" sz="1200" b="1" dirty="0"/>
          </a:p>
        </p:txBody>
      </p:sp>
      <p:sp>
        <p:nvSpPr>
          <p:cNvPr id="52" name="타원 51"/>
          <p:cNvSpPr/>
          <p:nvPr/>
        </p:nvSpPr>
        <p:spPr>
          <a:xfrm>
            <a:off x="1948276" y="4164909"/>
            <a:ext cx="263106" cy="2501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934037" y="3968385"/>
            <a:ext cx="1378133" cy="2685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사각형 설명선 61"/>
          <p:cNvSpPr/>
          <p:nvPr/>
        </p:nvSpPr>
        <p:spPr>
          <a:xfrm>
            <a:off x="5831011" y="3632681"/>
            <a:ext cx="1054373" cy="360040"/>
          </a:xfrm>
          <a:prstGeom prst="wedgeRoundRectCallout">
            <a:avLst>
              <a:gd name="adj1" fmla="val 26271"/>
              <a:gd name="adj2" fmla="val 1416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</a:t>
            </a:r>
            <a:r>
              <a:rPr lang="en-US" altLang="ko-KR" sz="1000" dirty="0" err="1">
                <a:solidFill>
                  <a:schemeClr val="tx1"/>
                </a:solidFill>
              </a:rPr>
              <a:t>g</a:t>
            </a:r>
            <a:r>
              <a:rPr lang="ko-KR" altLang="en-US" sz="1000" dirty="0">
                <a:solidFill>
                  <a:schemeClr val="tx1"/>
                </a:solidFill>
              </a:rPr>
              <a:t>에 대한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링킹</a:t>
            </a:r>
            <a:r>
              <a:rPr lang="ko-KR" altLang="en-US" sz="1000" dirty="0">
                <a:solidFill>
                  <a:schemeClr val="tx1"/>
                </a:solidFill>
              </a:rPr>
              <a:t> 성공</a:t>
            </a:r>
          </a:p>
        </p:txBody>
      </p:sp>
      <p:cxnSp>
        <p:nvCxnSpPr>
          <p:cNvPr id="64" name="직선 화살표 연결선 63"/>
          <p:cNvCxnSpPr>
            <a:stCxn id="29" idx="2"/>
            <a:endCxn id="17" idx="0"/>
          </p:cNvCxnSpPr>
          <p:nvPr/>
        </p:nvCxnSpPr>
        <p:spPr>
          <a:xfrm flipH="1">
            <a:off x="5293503" y="4565508"/>
            <a:ext cx="2455977" cy="86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344091" y="4162038"/>
            <a:ext cx="3648173" cy="856655"/>
          </a:xfrm>
          <a:custGeom>
            <a:avLst/>
            <a:gdLst>
              <a:gd name="connsiteX0" fmla="*/ 0 w 3648173"/>
              <a:gd name="connsiteY0" fmla="*/ 358218 h 856655"/>
              <a:gd name="connsiteX1" fmla="*/ 1772239 w 3648173"/>
              <a:gd name="connsiteY1" fmla="*/ 848412 h 856655"/>
              <a:gd name="connsiteX2" fmla="*/ 3648173 w 3648173"/>
              <a:gd name="connsiteY2" fmla="*/ 0 h 85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173" h="856655">
                <a:moveTo>
                  <a:pt x="0" y="358218"/>
                </a:moveTo>
                <a:cubicBezTo>
                  <a:pt x="582105" y="633166"/>
                  <a:pt x="1164210" y="908115"/>
                  <a:pt x="1772239" y="848412"/>
                </a:cubicBezTo>
                <a:cubicBezTo>
                  <a:pt x="2380268" y="788709"/>
                  <a:pt x="3014220" y="394354"/>
                  <a:pt x="3648173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94" y="2861956"/>
            <a:ext cx="427913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7</a:t>
            </a:r>
          </a:p>
          <a:p>
            <a:r>
              <a:rPr lang="en-US" altLang="ko-KR" dirty="0"/>
              <a:t>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9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오류의 종류와 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lvl="1"/>
            <a:r>
              <a:rPr lang="ko-KR" altLang="en-US" dirty="0"/>
              <a:t>컴파일 오류</a:t>
            </a:r>
            <a:endParaRPr lang="en-US" altLang="ko-KR" dirty="0"/>
          </a:p>
          <a:p>
            <a:pPr lvl="2"/>
            <a:r>
              <a:rPr lang="ko-KR" altLang="en-US" dirty="0"/>
              <a:t>문법에 맞지 않는 구문으로 인한 오류</a:t>
            </a:r>
            <a:endParaRPr lang="en-US" altLang="ko-KR" dirty="0"/>
          </a:p>
          <a:p>
            <a:pPr lvl="1"/>
            <a:r>
              <a:rPr lang="ko-KR" altLang="en-US" dirty="0"/>
              <a:t>실행 오류</a:t>
            </a:r>
            <a:endParaRPr lang="en-US" altLang="ko-KR" dirty="0"/>
          </a:p>
          <a:p>
            <a:pPr lvl="2"/>
            <a:r>
              <a:rPr lang="ko-KR" altLang="en-US" dirty="0"/>
              <a:t>개발자의 논리 오류</a:t>
            </a:r>
            <a:endParaRPr lang="en-US" altLang="ko-KR" dirty="0"/>
          </a:p>
          <a:p>
            <a:pPr lvl="2"/>
            <a:r>
              <a:rPr lang="ko-KR" altLang="en-US" dirty="0"/>
              <a:t>예외적으로 발생하는 입력이나 상황에 대한 대처가 없을 때 발생하는 오류</a:t>
            </a:r>
            <a:endParaRPr lang="en-US" altLang="ko-KR" dirty="0"/>
          </a:p>
          <a:p>
            <a:pPr lvl="2"/>
            <a:r>
              <a:rPr lang="ko-KR" altLang="en-US" dirty="0"/>
              <a:t>실행 오류의 결과</a:t>
            </a:r>
            <a:endParaRPr lang="en-US" altLang="ko-KR" dirty="0"/>
          </a:p>
          <a:p>
            <a:pPr lvl="3"/>
            <a:r>
              <a:rPr lang="ko-KR" altLang="en-US" dirty="0"/>
              <a:t>결과가 틀리거나 엉뚱한 코드 실행</a:t>
            </a:r>
            <a:r>
              <a:rPr lang="en-US" altLang="ko-KR" dirty="0"/>
              <a:t>, </a:t>
            </a:r>
            <a:r>
              <a:rPr lang="ko-KR" altLang="en-US" dirty="0"/>
              <a:t>프로그램이 비정상 종료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0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13-1 </a:t>
            </a:r>
            <a:r>
              <a:rPr lang="ko-KR" altLang="en-US" dirty="0"/>
              <a:t>예외 상황에 대한 대처가 없는 프로그램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5366906"/>
            <a:ext cx="5976664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1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988840"/>
            <a:ext cx="5976664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base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지수승을</a:t>
            </a:r>
            <a:r>
              <a:rPr lang="ko-KR" altLang="en-US" sz="1200" dirty="0"/>
              <a:t> 계산하여 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 // base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exp</a:t>
            </a:r>
            <a:r>
              <a:rPr lang="ko-KR" altLang="en-US" sz="1200" dirty="0"/>
              <a:t>번 곱하여 지수 값 계산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value;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(2, 3); //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 </a:t>
            </a:r>
            <a:r>
              <a:rPr lang="en-US" altLang="ko-KR" sz="1200" dirty="0"/>
              <a:t>= 8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e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?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e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43808" y="5301208"/>
            <a:ext cx="1224136" cy="593060"/>
          </a:xfrm>
          <a:prstGeom prst="wedgeRoundRectCallout">
            <a:avLst>
              <a:gd name="adj1" fmla="val -106435"/>
              <a:gd name="adj2" fmla="val 11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오답</a:t>
            </a:r>
            <a:r>
              <a:rPr lang="en-US" altLang="ko-KR" sz="1000" dirty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en-US" altLang="ko-KR" sz="1000" baseline="30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이 아니라 </a:t>
            </a:r>
            <a:r>
              <a:rPr lang="en-US" altLang="ko-KR" sz="1000" dirty="0">
                <a:solidFill>
                  <a:schemeClr val="tx1"/>
                </a:solidFill>
              </a:rPr>
              <a:t>1/8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6948264" y="2024598"/>
            <a:ext cx="1872208" cy="972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예상치 못한 음수 입력에 대한 대처가 없는 부실한 코드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417" y="1377533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밑수와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지수부를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매개 변수로 지수 값을 계산하는 함수를 작성하는 사례이다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648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13-2 if</a:t>
            </a:r>
            <a:r>
              <a:rPr lang="ko-KR" altLang="en-US" dirty="0"/>
              <a:t>문과 리턴 값을 이용한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12776"/>
            <a:ext cx="4968552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-1; // </a:t>
            </a:r>
            <a:r>
              <a:rPr lang="ko-KR" altLang="en-US" sz="1200" dirty="0"/>
              <a:t>오류 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	</a:t>
            </a:r>
            <a:r>
              <a:rPr lang="en-US" altLang="ko-KR" sz="1200" dirty="0"/>
              <a:t>return value;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if(v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e =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-3); </a:t>
            </a:r>
            <a:r>
              <a:rPr lang="en-US" altLang="ko-KR" sz="1200" dirty="0"/>
              <a:t>// 2</a:t>
            </a:r>
            <a:r>
              <a:rPr lang="ko-KR" altLang="en-US" sz="1200" dirty="0"/>
              <a:t>의 </a:t>
            </a:r>
            <a:r>
              <a:rPr lang="en-US" altLang="ko-KR" sz="1200" dirty="0"/>
              <a:t>-3 </a:t>
            </a:r>
            <a:r>
              <a:rPr lang="ko-KR" altLang="en-US" sz="1200" dirty="0"/>
              <a:t>승 </a:t>
            </a:r>
            <a:r>
              <a:rPr lang="en-US" altLang="ko-KR" sz="1200" dirty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if(e != -1)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e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635896" y="1772816"/>
            <a:ext cx="1440160" cy="521052"/>
          </a:xfrm>
          <a:prstGeom prst="wedgeRoundRectCallout">
            <a:avLst>
              <a:gd name="adj1" fmla="val -104308"/>
              <a:gd name="adj2" fmla="val 168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중 하나라도 음수이면 </a:t>
            </a:r>
            <a:r>
              <a:rPr lang="en-US" altLang="ko-KR" sz="1000" dirty="0">
                <a:solidFill>
                  <a:schemeClr val="tx1"/>
                </a:solidFill>
              </a:rPr>
              <a:t>-1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ko-KR" altLang="en-US" sz="1000" dirty="0" err="1">
                <a:solidFill>
                  <a:schemeClr val="tx1"/>
                </a:solidFill>
              </a:rPr>
              <a:t>리턴한다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0225" y="6214090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12776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04864"/>
            <a:ext cx="1800200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리턴 값이 오류 상태와  계산 값을 함께 표시하는 예민한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코드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13-3 </a:t>
            </a:r>
            <a:r>
              <a:rPr lang="ko-KR" altLang="en-US" dirty="0"/>
              <a:t>리턴 값과 참조 매개 변수를 이용한 오류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484784"/>
            <a:ext cx="576064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base,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exp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&amp;ret) </a:t>
            </a:r>
            <a:r>
              <a:rPr lang="en-US" altLang="ko-KR" sz="1200" dirty="0"/>
              <a:t>{ // </a:t>
            </a:r>
            <a:r>
              <a:rPr lang="en-US" altLang="ko-KR" sz="1200" i="1" dirty="0" err="1"/>
              <a:t>base</a:t>
            </a:r>
            <a:r>
              <a:rPr lang="en-US" altLang="ko-KR" sz="1200" i="1" baseline="30000" dirty="0" err="1"/>
              <a:t>exp</a:t>
            </a:r>
            <a:r>
              <a:rPr lang="en-US" altLang="ko-KR" sz="1200" dirty="0"/>
              <a:t> </a:t>
            </a:r>
            <a:r>
              <a:rPr lang="ko-KR" altLang="en-US" sz="1200" dirty="0"/>
              <a:t>값을 계산하여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if(base &lt;= 0 || 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 &lt;= 0) {</a:t>
            </a:r>
          </a:p>
          <a:p>
            <a:pPr defTabSz="180000"/>
            <a:r>
              <a:rPr lang="en-US" altLang="ko-KR" sz="1200" dirty="0"/>
              <a:t>		return false;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value=1;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</a:t>
            </a:r>
            <a:r>
              <a:rPr lang="en-US" altLang="ko-KR" sz="1200" dirty="0" err="1"/>
              <a:t>exp</a:t>
            </a:r>
            <a:r>
              <a:rPr lang="en-US" altLang="ko-KR" sz="1200" dirty="0"/>
              <a:t>; n++) </a:t>
            </a:r>
          </a:p>
          <a:p>
            <a:pPr defTabSz="180000"/>
            <a:r>
              <a:rPr lang="en-US" altLang="ko-KR" sz="1200" dirty="0"/>
              <a:t>		value = value * base;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 = value;</a:t>
            </a:r>
          </a:p>
          <a:p>
            <a:pPr defTabSz="180000"/>
            <a:r>
              <a:rPr lang="en-US" altLang="ko-KR" sz="1200" dirty="0"/>
              <a:t>	return true;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3, v)) </a:t>
            </a:r>
            <a:r>
              <a:rPr lang="en-US" altLang="ko-KR" sz="1200" dirty="0"/>
              <a:t>// v = 2</a:t>
            </a:r>
            <a:r>
              <a:rPr lang="en-US" altLang="ko-KR" sz="1200" baseline="30000" dirty="0"/>
              <a:t>3 </a:t>
            </a:r>
            <a:r>
              <a:rPr lang="en-US" altLang="ko-KR" sz="1200" dirty="0"/>
              <a:t>= 8.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v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 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e=0;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getExp</a:t>
            </a:r>
            <a:r>
              <a:rPr lang="en-US" altLang="ko-KR" sz="1200" b="1" dirty="0"/>
              <a:t>(2, -3, e)) </a:t>
            </a:r>
            <a:r>
              <a:rPr lang="en-US" altLang="ko-KR" sz="1200" dirty="0"/>
              <a:t>// 2</a:t>
            </a:r>
            <a:r>
              <a:rPr lang="en-US" altLang="ko-KR" sz="1200" baseline="30000" dirty="0"/>
              <a:t>-3 </a:t>
            </a:r>
            <a:r>
              <a:rPr lang="en-US" altLang="ko-KR" sz="1200" dirty="0"/>
              <a:t>? </a:t>
            </a:r>
            <a:r>
              <a:rPr lang="en-US" altLang="ko-KR" sz="1200" dirty="0" err="1"/>
              <a:t>getExp</a:t>
            </a:r>
            <a:r>
              <a:rPr lang="en-US" altLang="ko-KR" sz="1200" dirty="0"/>
              <a:t>()</a:t>
            </a:r>
            <a:r>
              <a:rPr lang="ko-KR" altLang="en-US" sz="1200" dirty="0"/>
              <a:t>는 </a:t>
            </a:r>
            <a:r>
              <a:rPr lang="en-US" altLang="ko-KR" sz="1200" dirty="0"/>
              <a:t>false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e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＂</a:t>
            </a:r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</a:t>
            </a:r>
            <a:r>
              <a:rPr lang="en-US" altLang="ko-KR" sz="1200" dirty="0"/>
              <a:t>" &lt;&lt; "</a:t>
            </a:r>
            <a:r>
              <a:rPr lang="ko-KR" altLang="en-US" sz="1200" dirty="0"/>
              <a:t>계산할 수 없습니다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156176" y="6101432"/>
            <a:ext cx="275748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승은 </a:t>
            </a:r>
            <a:r>
              <a:rPr lang="en-US" altLang="ko-KR" sz="1200" dirty="0"/>
              <a:t>8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오류</a:t>
            </a:r>
            <a:r>
              <a:rPr lang="en-US" altLang="ko-KR" sz="1200" dirty="0"/>
              <a:t>. 2</a:t>
            </a:r>
            <a:r>
              <a:rPr lang="ko-KR" altLang="en-US" sz="1200" dirty="0"/>
              <a:t>의 </a:t>
            </a:r>
            <a:r>
              <a:rPr lang="en-US" altLang="ko-KR" sz="1200" dirty="0"/>
              <a:t>-3</a:t>
            </a:r>
            <a:r>
              <a:rPr lang="ko-KR" altLang="en-US" sz="1200" dirty="0"/>
              <a:t>승은 계산할 수 없습니다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87824" y="1523724"/>
            <a:ext cx="1152128" cy="377036"/>
          </a:xfrm>
          <a:prstGeom prst="wedgeRoundRectCallout">
            <a:avLst>
              <a:gd name="adj1" fmla="val -56988"/>
              <a:gd name="adj2" fmla="val 1063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>
                <a:solidFill>
                  <a:schemeClr val="tx1"/>
                </a:solidFill>
              </a:rPr>
              <a:t>참조 매개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72200" y="3068960"/>
            <a:ext cx="1800200" cy="9361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참조 매개 변수를 통해 계산 값을 전달하는 정리된 코드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72200" y="1484784"/>
            <a:ext cx="1800200" cy="6205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음수 입력에 대한 대처 있음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72200" y="2276872"/>
            <a:ext cx="1800200" cy="6480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getExp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리턴 값의 단일화</a:t>
            </a:r>
            <a:endParaRPr lang="en-US" altLang="ko-KR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오류 상태만 표시</a:t>
            </a:r>
          </a:p>
        </p:txBody>
      </p:sp>
    </p:spTree>
    <p:extLst>
      <p:ext uri="{BB962C8B-B14F-4D97-AF65-F5344CB8AC3E}">
        <p14:creationId xmlns:p14="http://schemas.microsoft.com/office/powerpoint/2010/main" val="193850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예외란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실행 중</a:t>
            </a:r>
            <a:r>
              <a:rPr lang="en-US" altLang="ko-KR" dirty="0"/>
              <a:t>, </a:t>
            </a:r>
            <a:r>
              <a:rPr lang="ko-KR" altLang="en-US" dirty="0"/>
              <a:t>프로그램 </a:t>
            </a:r>
            <a:r>
              <a:rPr lang="ko-KR" altLang="en-US" dirty="0" err="1"/>
              <a:t>오동작이나</a:t>
            </a:r>
            <a:r>
              <a:rPr lang="ko-KR" altLang="en-US" dirty="0"/>
              <a:t> 결과에 영향을 미치는 예상치 못한 상황 발생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getExp</a:t>
            </a:r>
            <a:r>
              <a:rPr lang="en-US" altLang="ko-KR" dirty="0"/>
              <a:t>() </a:t>
            </a:r>
            <a:r>
              <a:rPr lang="ko-KR" altLang="en-US" dirty="0"/>
              <a:t>함수에 예상치 못하게 사용자가 음수를 입력하여 </a:t>
            </a:r>
            <a:r>
              <a:rPr lang="en-US" altLang="ko-KR" dirty="0"/>
              <a:t>2</a:t>
            </a:r>
            <a:r>
              <a:rPr lang="en-US" altLang="ko-KR" baseline="30000" dirty="0"/>
              <a:t>-3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계산한 경우</a:t>
            </a:r>
            <a:endParaRPr lang="en-US" altLang="ko-KR" dirty="0"/>
          </a:p>
          <a:p>
            <a:r>
              <a:rPr lang="ko-KR" altLang="en-US" dirty="0"/>
              <a:t>예외 처리기</a:t>
            </a:r>
            <a:endParaRPr lang="en-US" altLang="ko-KR" dirty="0"/>
          </a:p>
          <a:p>
            <a:pPr lvl="1"/>
            <a:r>
              <a:rPr lang="ko-KR" altLang="en-US" dirty="0"/>
              <a:t>예외 발생을 탐지하고 예외를 처리하는 코드</a:t>
            </a:r>
            <a:endParaRPr lang="en-US" altLang="ko-KR" dirty="0"/>
          </a:p>
          <a:p>
            <a:pPr lvl="2"/>
            <a:r>
              <a:rPr lang="ko-KR" altLang="en-US" dirty="0"/>
              <a:t>잘못된 결과</a:t>
            </a:r>
            <a:r>
              <a:rPr lang="en-US" altLang="ko-KR" dirty="0"/>
              <a:t>, </a:t>
            </a:r>
            <a:r>
              <a:rPr lang="ko-KR" altLang="en-US" dirty="0"/>
              <a:t>비정상적인 실행</a:t>
            </a:r>
            <a:r>
              <a:rPr lang="en-US" altLang="ko-KR" dirty="0"/>
              <a:t>, </a:t>
            </a:r>
            <a:r>
              <a:rPr lang="ko-KR" altLang="en-US" dirty="0"/>
              <a:t> 시스템에 의한 강제 종료를 막음</a:t>
            </a:r>
            <a:endParaRPr lang="en-US" altLang="ko-KR" dirty="0"/>
          </a:p>
          <a:p>
            <a:r>
              <a:rPr lang="ko-KR" altLang="en-US" dirty="0"/>
              <a:t>예외 처리 수준</a:t>
            </a:r>
            <a:endParaRPr lang="en-US" altLang="ko-KR" dirty="0"/>
          </a:p>
          <a:p>
            <a:pPr lvl="1"/>
            <a:r>
              <a:rPr lang="ko-KR" altLang="en-US" dirty="0"/>
              <a:t>운영체제 수준 예외 처리</a:t>
            </a:r>
            <a:endParaRPr lang="en-US" altLang="ko-KR" dirty="0"/>
          </a:p>
          <a:p>
            <a:pPr lvl="2"/>
            <a:r>
              <a:rPr lang="ko-KR" altLang="en-US" dirty="0"/>
              <a:t>운영체제가 예외의 발생을 탐지하여 응용프로그램에게 알려주어 예외에 대처하게 하는 방식</a:t>
            </a:r>
            <a:endParaRPr lang="en-US" altLang="ko-KR" dirty="0"/>
          </a:p>
          <a:p>
            <a:pPr lvl="2"/>
            <a:r>
              <a:rPr lang="ko-KR" altLang="en-US" dirty="0"/>
              <a:t>운영체제마다 서로 다르므로</a:t>
            </a:r>
            <a:r>
              <a:rPr lang="en-US" altLang="ko-KR" dirty="0"/>
              <a:t>, </a:t>
            </a:r>
            <a:r>
              <a:rPr lang="ko-KR" altLang="en-US" dirty="0"/>
              <a:t>운영체제나 컴파일러 별로 예외 처리 라이브러리로 작성</a:t>
            </a:r>
            <a:endParaRPr lang="en-US" altLang="ko-KR" dirty="0"/>
          </a:p>
          <a:p>
            <a:pPr lvl="2"/>
            <a:r>
              <a:rPr lang="en-US" altLang="ko-KR" dirty="0"/>
              <a:t>Java </a:t>
            </a:r>
            <a:r>
              <a:rPr lang="ko-KR" altLang="en-US" dirty="0"/>
              <a:t>경우</a:t>
            </a:r>
            <a:r>
              <a:rPr lang="en-US" altLang="ko-KR" dirty="0"/>
              <a:t>, JVM </a:t>
            </a:r>
            <a:r>
              <a:rPr lang="ko-KR" altLang="en-US" dirty="0"/>
              <a:t>혹은 라이브러리에서 탐지한 예외를 자바응용프로그램에게 전달</a:t>
            </a:r>
            <a:endParaRPr lang="en-US" altLang="ko-KR" dirty="0"/>
          </a:p>
          <a:p>
            <a:pPr lvl="2"/>
            <a:r>
              <a:rPr lang="ko-KR" altLang="en-US" dirty="0"/>
              <a:t>윈도우 운영체제는 탐지한 예외를 </a:t>
            </a:r>
            <a:r>
              <a:rPr lang="en-US" altLang="ko-KR" dirty="0"/>
              <a:t>C/C++</a:t>
            </a:r>
            <a:r>
              <a:rPr lang="ko-KR" altLang="en-US" dirty="0"/>
              <a:t> 응용프로그램에게 알려줌</a:t>
            </a:r>
            <a:endParaRPr lang="en-US" altLang="ko-KR" dirty="0"/>
          </a:p>
          <a:p>
            <a:pPr lvl="3"/>
            <a:r>
              <a:rPr lang="ko-KR" altLang="en-US" dirty="0"/>
              <a:t>운영체제와 컴파일러 의존적인 </a:t>
            </a:r>
            <a:r>
              <a:rPr lang="en-US" altLang="ko-KR" dirty="0"/>
              <a:t>C++ </a:t>
            </a:r>
            <a:r>
              <a:rPr lang="ko-KR" altLang="en-US" dirty="0"/>
              <a:t>문법 사용</a:t>
            </a:r>
            <a:endParaRPr lang="en-US" altLang="ko-KR" dirty="0"/>
          </a:p>
          <a:p>
            <a:pPr lvl="1"/>
            <a:r>
              <a:rPr lang="ko-KR" altLang="en-US" dirty="0"/>
              <a:t>응용프로그램 수준 예외 처리</a:t>
            </a:r>
            <a:endParaRPr lang="en-US" altLang="ko-KR" dirty="0"/>
          </a:p>
          <a:p>
            <a:pPr lvl="2"/>
            <a:r>
              <a:rPr lang="ko-KR" altLang="en-US" dirty="0"/>
              <a:t>사용자의 잘못된 입력이나 없는 파일을 여는 등 응용프로그램 수준에서 발생하는 예외를 자체적으로 탐지하고 처리하는 방법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예외 처리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표준의 예외 처리</a:t>
            </a:r>
            <a:endParaRPr lang="en-US" altLang="ko-KR" dirty="0"/>
          </a:p>
          <a:p>
            <a:pPr lvl="1"/>
            <a:r>
              <a:rPr lang="ko-KR" altLang="en-US" dirty="0"/>
              <a:t>응용프로그램 수준 예외 처리</a:t>
            </a:r>
            <a:endParaRPr lang="en-US" altLang="ko-KR" dirty="0"/>
          </a:p>
          <a:p>
            <a:pPr lvl="1"/>
            <a:r>
              <a:rPr lang="ko-KR" altLang="en-US" dirty="0"/>
              <a:t>이 책에서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304393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피자 자동 기계와 예외 처리개념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691680" y="1333726"/>
            <a:ext cx="5616624" cy="5263626"/>
            <a:chOff x="1907704" y="1306342"/>
            <a:chExt cx="5976664" cy="555165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549" y="1306342"/>
              <a:ext cx="4262764" cy="555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모서리가 둥근 사각형 설명선 20"/>
            <p:cNvSpPr/>
            <p:nvPr/>
          </p:nvSpPr>
          <p:spPr>
            <a:xfrm>
              <a:off x="5724128" y="1628800"/>
              <a:ext cx="1347151" cy="340162"/>
            </a:xfrm>
            <a:prstGeom prst="wedgeRoundRectCallout">
              <a:avLst>
                <a:gd name="adj1" fmla="val -107243"/>
                <a:gd name="adj2" fmla="val 670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우연찮게 끼어 있는 이물질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사각형 설명선 21"/>
            <p:cNvSpPr/>
            <p:nvPr/>
          </p:nvSpPr>
          <p:spPr>
            <a:xfrm>
              <a:off x="6209186" y="3450820"/>
              <a:ext cx="1347151" cy="340162"/>
            </a:xfrm>
            <a:prstGeom prst="wedgeRoundRectCallout">
              <a:avLst>
                <a:gd name="adj1" fmla="val -99701"/>
                <a:gd name="adj2" fmla="val 998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 분리 처리기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6537217" y="4555248"/>
              <a:ext cx="1347151" cy="340162"/>
            </a:xfrm>
            <a:prstGeom prst="wedgeRoundRectCallout">
              <a:avLst>
                <a:gd name="adj1" fmla="val -79132"/>
                <a:gd name="adj2" fmla="val 371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이물질만 분리되어 처리됨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사각형 설명선 24"/>
            <p:cNvSpPr/>
            <p:nvPr/>
          </p:nvSpPr>
          <p:spPr>
            <a:xfrm>
              <a:off x="1907704" y="5085184"/>
              <a:ext cx="1347151" cy="340162"/>
            </a:xfrm>
            <a:prstGeom prst="wedgeRoundRectCallout">
              <a:avLst>
                <a:gd name="adj1" fmla="val 61148"/>
                <a:gd name="adj2" fmla="val 17989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정상적으로 만들어진 피자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31840" y="2428867"/>
              <a:ext cx="5437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자동</a:t>
              </a:r>
              <a:endParaRPr lang="en-US" altLang="ko-KR" sz="1400" dirty="0"/>
            </a:p>
            <a:p>
              <a:r>
                <a:rPr lang="ko-KR" altLang="en-US" sz="1400" dirty="0"/>
                <a:t>피자</a:t>
              </a:r>
              <a:endParaRPr lang="en-US" altLang="ko-KR" sz="1400" dirty="0"/>
            </a:p>
            <a:p>
              <a:r>
                <a:rPr lang="ko-KR" altLang="en-US" sz="1400" dirty="0"/>
                <a:t>기계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16216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예외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4" y="33569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예외 처리 기본 형식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try-throw-catch</a:t>
            </a:r>
          </a:p>
          <a:p>
            <a:pPr lvl="1"/>
            <a:r>
              <a:rPr lang="en-US" altLang="ko-KR" dirty="0"/>
              <a:t>try { }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2"/>
            <a:r>
              <a:rPr lang="ko-KR" altLang="en-US" dirty="0"/>
              <a:t>예외가 발생할 가능성이 있는 코드를 묶음</a:t>
            </a:r>
            <a:endParaRPr lang="en-US" altLang="ko-KR" dirty="0"/>
          </a:p>
          <a:p>
            <a:pPr lvl="1"/>
            <a:r>
              <a:rPr lang="en-US" altLang="ko-KR" dirty="0"/>
              <a:t>throw 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r>
              <a:rPr lang="ko-KR" altLang="en-US" dirty="0"/>
              <a:t>발견된 예외를 처리하기 위해</a:t>
            </a:r>
            <a:r>
              <a:rPr lang="en-US" altLang="ko-KR" dirty="0"/>
              <a:t>,</a:t>
            </a:r>
            <a:r>
              <a:rPr lang="ko-KR" altLang="en-US" dirty="0"/>
              <a:t> 예외 발생을 알리는 문장</a:t>
            </a:r>
            <a:endParaRPr lang="en-US" altLang="ko-KR" dirty="0"/>
          </a:p>
          <a:p>
            <a:pPr lvl="2"/>
            <a:r>
              <a:rPr lang="en-US" altLang="ko-KR" dirty="0"/>
              <a:t>try { } </a:t>
            </a:r>
            <a:r>
              <a:rPr lang="ko-KR" altLang="en-US" dirty="0"/>
              <a:t>블록 내에서 이루어져야 함</a:t>
            </a:r>
            <a:endParaRPr lang="en-US" altLang="ko-KR" dirty="0"/>
          </a:p>
          <a:p>
            <a:pPr lvl="1"/>
            <a:r>
              <a:rPr lang="en-US" altLang="ko-KR" dirty="0"/>
              <a:t>catch() { } </a:t>
            </a:r>
            <a:r>
              <a:rPr lang="ko-KR" altLang="en-US" dirty="0"/>
              <a:t>블록</a:t>
            </a:r>
            <a:endParaRPr lang="en-US" altLang="ko-KR" dirty="0"/>
          </a:p>
          <a:p>
            <a:pPr lvl="2"/>
            <a:r>
              <a:rPr lang="en-US" altLang="ko-KR" dirty="0"/>
              <a:t>throw</a:t>
            </a:r>
            <a:r>
              <a:rPr lang="ko-KR" altLang="en-US" dirty="0"/>
              <a:t>에 의해 발생한 예외를 처리하는 코드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3284984"/>
            <a:ext cx="554461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try</a:t>
            </a:r>
            <a:r>
              <a:rPr lang="ko-KR" altLang="en-US" sz="1400" b="1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예외가 발생할 가능성이 있는 </a:t>
            </a:r>
            <a:r>
              <a:rPr lang="ko-KR" altLang="en-US" sz="1400" dirty="0" err="1"/>
              <a:t>실행문</a:t>
            </a:r>
            <a:r>
              <a:rPr lang="en-US" altLang="ko-KR" sz="1400" dirty="0"/>
              <a:t>.  try {}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..............................................................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XXX</a:t>
            </a:r>
            <a:r>
              <a:rPr lang="en-US" altLang="ko-KR" sz="1400" dirty="0"/>
              <a:t>; // </a:t>
            </a:r>
            <a:r>
              <a:rPr lang="ko-KR" altLang="en-US" sz="1400" dirty="0"/>
              <a:t>예외 발생을 알림</a:t>
            </a:r>
            <a:r>
              <a:rPr lang="en-US" altLang="ko-KR" sz="1400" dirty="0"/>
              <a:t>. XXX</a:t>
            </a:r>
            <a:r>
              <a:rPr lang="ko-KR" altLang="en-US" sz="1400" dirty="0"/>
              <a:t>는 예외 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예외를 발견한다면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b="1" dirty="0"/>
              <a:t>throw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YYY; </a:t>
            </a:r>
            <a:r>
              <a:rPr lang="en-US" altLang="ko-KR" sz="1400" dirty="0"/>
              <a:t>// </a:t>
            </a:r>
            <a:r>
              <a:rPr lang="ko-KR" altLang="en-US" sz="1400" dirty="0"/>
              <a:t>예외 발생을 알림</a:t>
            </a:r>
            <a:r>
              <a:rPr lang="en-US" altLang="ko-KR" sz="1400" dirty="0"/>
              <a:t>. YYY</a:t>
            </a:r>
            <a:r>
              <a:rPr lang="ko-KR" altLang="en-US" sz="1400" dirty="0"/>
              <a:t>는 예외 값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catch(</a:t>
            </a:r>
            <a:r>
              <a:rPr lang="ko-KR" altLang="en-US" sz="1400" b="1" dirty="0"/>
              <a:t>처리할 예외 </a:t>
            </a:r>
            <a:r>
              <a:rPr lang="ko-KR" altLang="en-US" sz="1400" b="1" dirty="0" err="1"/>
              <a:t>파라미터</a:t>
            </a:r>
            <a:r>
              <a:rPr lang="ko-KR" altLang="en-US" sz="1400" b="1" dirty="0"/>
              <a:t> 선언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// catch { 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예외 </a:t>
            </a:r>
            <a:r>
              <a:rPr lang="ko-KR" altLang="en-US" sz="1400" dirty="0" err="1"/>
              <a:t>처리문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b="1" dirty="0"/>
              <a:t>catch(</a:t>
            </a:r>
            <a:r>
              <a:rPr lang="ko-KR" altLang="en-US" sz="1400" b="1" dirty="0"/>
              <a:t>처리할 예외 </a:t>
            </a:r>
            <a:r>
              <a:rPr lang="ko-KR" altLang="en-US" sz="1400" b="1" dirty="0" err="1"/>
              <a:t>파라미터</a:t>
            </a:r>
            <a:r>
              <a:rPr lang="ko-KR" altLang="en-US" sz="1400" b="1" dirty="0"/>
              <a:t> 선언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// catch { } </a:t>
            </a:r>
            <a:r>
              <a:rPr lang="ko-KR" altLang="en-US" sz="1400" dirty="0"/>
              <a:t>블록</a:t>
            </a:r>
          </a:p>
          <a:p>
            <a:pPr defTabSz="180000" fontAlgn="base" latinLnBrk="0"/>
            <a:r>
              <a:rPr lang="ko-KR" altLang="en-US" sz="1400" dirty="0"/>
              <a:t>	예외 </a:t>
            </a:r>
            <a:r>
              <a:rPr lang="ko-KR" altLang="en-US" sz="1400" dirty="0" err="1"/>
              <a:t>처리문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707820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31595</TotalTime>
  <Words>4498</Words>
  <Application>Microsoft Office PowerPoint</Application>
  <PresentationFormat>화면 슬라이드 쇼(4:3)</PresentationFormat>
  <Paragraphs>800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HY견고딕</vt:lpstr>
      <vt:lpstr>맑은 고딕</vt:lpstr>
      <vt:lpstr>Arial</vt:lpstr>
      <vt:lpstr>Wingdings</vt:lpstr>
      <vt:lpstr>바인드소프트</vt:lpstr>
      <vt:lpstr>c++ 프로그래밍</vt:lpstr>
      <vt:lpstr>학습 목표</vt:lpstr>
      <vt:lpstr>실행 오류의 종류와 원인</vt:lpstr>
      <vt:lpstr>예제 13-1 예외 상황에 대한 대처가 없는 프로그램 사례</vt:lpstr>
      <vt:lpstr>예제 13-2 if문과 리턴 값을 이용한 오류 처리</vt:lpstr>
      <vt:lpstr>예제 13-3 리턴 값과 참조 매개 변수를 이용한 오류 처리</vt:lpstr>
      <vt:lpstr>예외</vt:lpstr>
      <vt:lpstr>피자 자동 기계와 예외 처리개념</vt:lpstr>
      <vt:lpstr>C++ 예외 처리 기본 형식</vt:lpstr>
      <vt:lpstr>throw와 catch</vt:lpstr>
      <vt:lpstr>try-throw-catch의 예외 처리 과정</vt:lpstr>
      <vt:lpstr>예제 13-4 0으로 나누는 예외 처리</vt:lpstr>
      <vt:lpstr>throw와 catch의 예</vt:lpstr>
      <vt:lpstr>예제 13-5 지수 승 계산을 예외 처리 코드로 재작성(완결판)</vt:lpstr>
      <vt:lpstr>예제 13–6 문자열을 정수로 변환하기</vt:lpstr>
      <vt:lpstr>예외를 발생시키는 함수의 선언</vt:lpstr>
      <vt:lpstr>예제 13-7 예외 처리를 가진 스택 클래스 만들기</vt:lpstr>
      <vt:lpstr>다중 try { } 블록</vt:lpstr>
      <vt:lpstr>throw 사용 시 주의 사항</vt:lpstr>
      <vt:lpstr>예외 클래스 만들기</vt:lpstr>
      <vt:lpstr>예제 13-8 예외 클래스 만들기</vt:lpstr>
      <vt:lpstr>C++ 코드에서 C 코드의 링킹</vt:lpstr>
      <vt:lpstr>C 프로그램의 컴파일과 링킹</vt:lpstr>
      <vt:lpstr>C++ 소스의 컴파일과 링킹</vt:lpstr>
      <vt:lpstr>C++에서 C 함수 호출 시 링크 오류 발생</vt:lpstr>
      <vt:lpstr>비주얼 C++에서의 링크 오류 메시지</vt:lpstr>
      <vt:lpstr>extern “c”</vt:lpstr>
      <vt:lpstr>extern “C”를 이용하여 링크 성공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607</cp:revision>
  <dcterms:created xsi:type="dcterms:W3CDTF">2011-08-27T14:53:28Z</dcterms:created>
  <dcterms:modified xsi:type="dcterms:W3CDTF">2024-03-18T06:04:00Z</dcterms:modified>
</cp:coreProperties>
</file>