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44"/>
  </p:notesMasterIdLst>
  <p:sldIdLst>
    <p:sldId id="256" r:id="rId2"/>
    <p:sldId id="370" r:id="rId3"/>
    <p:sldId id="333" r:id="rId4"/>
    <p:sldId id="334" r:id="rId5"/>
    <p:sldId id="350" r:id="rId6"/>
    <p:sldId id="335" r:id="rId7"/>
    <p:sldId id="337" r:id="rId8"/>
    <p:sldId id="362" r:id="rId9"/>
    <p:sldId id="368" r:id="rId10"/>
    <p:sldId id="336" r:id="rId11"/>
    <p:sldId id="338" r:id="rId12"/>
    <p:sldId id="339" r:id="rId13"/>
    <p:sldId id="261" r:id="rId14"/>
    <p:sldId id="326" r:id="rId15"/>
    <p:sldId id="340" r:id="rId16"/>
    <p:sldId id="327" r:id="rId17"/>
    <p:sldId id="352" r:id="rId18"/>
    <p:sldId id="351" r:id="rId19"/>
    <p:sldId id="328" r:id="rId20"/>
    <p:sldId id="353" r:id="rId21"/>
    <p:sldId id="342" r:id="rId22"/>
    <p:sldId id="366" r:id="rId23"/>
    <p:sldId id="345" r:id="rId24"/>
    <p:sldId id="343" r:id="rId25"/>
    <p:sldId id="355" r:id="rId26"/>
    <p:sldId id="346" r:id="rId27"/>
    <p:sldId id="367" r:id="rId28"/>
    <p:sldId id="344" r:id="rId29"/>
    <p:sldId id="348" r:id="rId30"/>
    <p:sldId id="349" r:id="rId31"/>
    <p:sldId id="357" r:id="rId32"/>
    <p:sldId id="358" r:id="rId33"/>
    <p:sldId id="347" r:id="rId34"/>
    <p:sldId id="359" r:id="rId35"/>
    <p:sldId id="360" r:id="rId36"/>
    <p:sldId id="361" r:id="rId37"/>
    <p:sldId id="329" r:id="rId38"/>
    <p:sldId id="363" r:id="rId39"/>
    <p:sldId id="364" r:id="rId40"/>
    <p:sldId id="332" r:id="rId41"/>
    <p:sldId id="365" r:id="rId42"/>
    <p:sldId id="369" r:id="rId4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FFD9D9"/>
    <a:srgbClr val="FF8989"/>
    <a:srgbClr val="EDEEE6"/>
    <a:srgbClr val="E2F571"/>
    <a:srgbClr val="94B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4" autoAdjust="0"/>
    <p:restoredTop sz="96441" autoAdjust="0"/>
  </p:normalViewPr>
  <p:slideViewPr>
    <p:cSldViewPr>
      <p:cViewPr varScale="1">
        <p:scale>
          <a:sx n="109" d="100"/>
          <a:sy n="109" d="100"/>
        </p:scale>
        <p:origin x="1806" y="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304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4293096"/>
            <a:ext cx="8352928" cy="8503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소단원 및 부제목</a:t>
            </a:r>
            <a:endParaRPr lang="en-US" altLang="ko-KR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304684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973852"/>
            <a:ext cx="9144000" cy="3024336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/>
              <a:t> </a:t>
            </a:r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5628704"/>
            <a:ext cx="8280920" cy="72008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u="sng" dirty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400" u="sng" dirty="0" err="1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400" u="sng" dirty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234125"/>
            <a:ext cx="1224136" cy="12079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517232"/>
            <a:ext cx="648072" cy="63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10779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9"/>
          <p:cNvGrpSpPr/>
          <p:nvPr/>
        </p:nvGrpSpPr>
        <p:grpSpPr>
          <a:xfrm>
            <a:off x="357158" y="4357694"/>
            <a:ext cx="8072494" cy="71438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9C7F163-94C9-4911-9F1B-32931343353B}" type="datetime1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C++ </a:t>
            </a:r>
            <a:r>
              <a:rPr lang="ko-KR" altLang="en-US"/>
              <a:t>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882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29396"/>
            <a:ext cx="2895600" cy="292079"/>
          </a:xfrm>
        </p:spPr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C++ </a:t>
            </a:r>
            <a:r>
              <a:rPr lang="ko-KR" altLang="en-US"/>
              <a:t>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2133600" cy="292079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417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04" y="1"/>
            <a:ext cx="9154903" cy="6866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/>
              <a:t>명품 </a:t>
            </a:r>
            <a:r>
              <a:rPr lang="en-US" altLang="ko-KR"/>
              <a:t>C++ </a:t>
            </a:r>
            <a:r>
              <a:rPr lang="ko-KR" altLang="en-US"/>
              <a:t>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343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BAEE-B393-4676-91B7-D8B97A9DDAE2}" type="datetime1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C++ </a:t>
            </a:r>
            <a:r>
              <a:rPr lang="ko-KR" altLang="en-US"/>
              <a:t>프로그래밍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73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5A53-CDD5-409D-975A-5B789FD6C3CD}" type="datetime1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C++ </a:t>
            </a:r>
            <a:r>
              <a:rPr lang="ko-KR" altLang="en-US"/>
              <a:t>프로그래밍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873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0"/>
            <a:ext cx="9144000" cy="27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2396"/>
            <a:ext cx="9144000" cy="24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20688"/>
            <a:ext cx="8229600" cy="5594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명품 </a:t>
            </a:r>
            <a:r>
              <a:rPr lang="en-US" altLang="ko-KR"/>
              <a:t>C++ </a:t>
            </a:r>
            <a:r>
              <a:rPr lang="ko-KR" altLang="en-US"/>
              <a:t>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5471"/>
            <a:ext cx="8229600" cy="403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46852"/>
            <a:ext cx="738064" cy="7283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120213"/>
            <a:ext cx="738064" cy="72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575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0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6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>
            <a:extLst>
              <a:ext uri="{FF2B5EF4-FFF2-40B4-BE49-F238E27FC236}">
                <a16:creationId xmlns:a16="http://schemas.microsoft.com/office/drawing/2014/main" id="{EC81C728-8480-B68E-2B19-B2F1D20354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객체 포인터와 객체 배열</a:t>
            </a:r>
            <a:r>
              <a:rPr lang="en-US" altLang="ko-KR" dirty="0"/>
              <a:t>, </a:t>
            </a:r>
            <a:r>
              <a:rPr lang="ko-KR" altLang="en-US" dirty="0"/>
              <a:t>객체의 동적 생성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6F67FB8-C229-DE9D-600C-D536074BC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C++</a:t>
            </a:r>
            <a:r>
              <a:rPr lang="ko-KR" altLang="en-US" dirty="0"/>
              <a:t> 프로그래밍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305800" y="228600"/>
            <a:ext cx="838200" cy="381000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890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4–3 </a:t>
            </a:r>
            <a:r>
              <a:rPr lang="ko-KR" altLang="en-US" dirty="0"/>
              <a:t>객체 배열 초기화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66836" y="1412776"/>
            <a:ext cx="6601508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class Circle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radius; 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Circle() {	radius = 1; }</a:t>
            </a:r>
          </a:p>
          <a:p>
            <a:pPr defTabSz="180000"/>
            <a:r>
              <a:rPr lang="en-US" altLang="ko-KR" sz="1200" b="1" dirty="0"/>
              <a:t>	Circle(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r)  { radius = r; }</a:t>
            </a:r>
          </a:p>
          <a:p>
            <a:pPr defTabSz="180000"/>
            <a:r>
              <a:rPr lang="en-US" altLang="ko-KR" sz="1200" dirty="0"/>
              <a:t>	void 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  { radius = r; } </a:t>
            </a:r>
          </a:p>
          <a:p>
            <a:pPr defTabSz="180000"/>
            <a:r>
              <a:rPr lang="en-US" altLang="ko-KR" sz="1200" dirty="0"/>
              <a:t>	double 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(); </a:t>
            </a:r>
          </a:p>
          <a:p>
            <a:pPr defTabSz="180000"/>
            <a:r>
              <a:rPr lang="en-US" altLang="ko-KR" sz="1200" dirty="0"/>
              <a:t>}; 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double Circle::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return 3.14*radius*radius;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Circle </a:t>
            </a:r>
            <a:r>
              <a:rPr lang="en-US" altLang="ko-KR" sz="1200" b="1" dirty="0" err="1"/>
              <a:t>circleArray</a:t>
            </a:r>
            <a:r>
              <a:rPr lang="en-US" altLang="ko-KR" sz="1200" b="1" dirty="0"/>
              <a:t>[3] = { Circle(10), Circle(20), Circle() }; </a:t>
            </a:r>
            <a:r>
              <a:rPr lang="en-US" altLang="ko-KR" sz="1200" dirty="0"/>
              <a:t>// Circle </a:t>
            </a:r>
            <a:r>
              <a:rPr lang="ko-KR" altLang="en-US" sz="1200" dirty="0"/>
              <a:t>배열 초기화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&lt;3;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"Circle " &lt;&lt;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" &lt;&lt; </a:t>
            </a:r>
            <a:r>
              <a:rPr lang="en-US" altLang="ko-KR" sz="1200" b="1" dirty="0" err="1"/>
              <a:t>circleArray</a:t>
            </a:r>
            <a:r>
              <a:rPr lang="en-US" altLang="ko-KR" sz="1200" b="1" dirty="0"/>
              <a:t>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].</a:t>
            </a:r>
            <a:r>
              <a:rPr lang="en-US" altLang="ko-KR" sz="1200" b="1" dirty="0" err="1"/>
              <a:t>getArea</a:t>
            </a:r>
            <a:r>
              <a:rPr lang="en-US" altLang="ko-KR" sz="1200" b="1" dirty="0"/>
              <a:t>()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1066836" y="5805264"/>
            <a:ext cx="6601508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Circle 0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314</a:t>
            </a:r>
          </a:p>
          <a:p>
            <a:r>
              <a:rPr lang="en-US" altLang="ko-KR" sz="1200" dirty="0"/>
              <a:t>Circle 1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1256</a:t>
            </a:r>
          </a:p>
          <a:p>
            <a:r>
              <a:rPr lang="en-US" altLang="ko-KR" sz="1200" dirty="0"/>
              <a:t>Circle 2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3.14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4788024" y="3645024"/>
            <a:ext cx="3312368" cy="695466"/>
          </a:xfrm>
          <a:prstGeom prst="wedgeRoundRectCallout">
            <a:avLst>
              <a:gd name="adj1" fmla="val -45232"/>
              <a:gd name="adj2" fmla="val 8602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circleArray</a:t>
            </a:r>
            <a:r>
              <a:rPr lang="en-US" altLang="ko-KR" sz="1000" dirty="0">
                <a:solidFill>
                  <a:schemeClr val="tx1"/>
                </a:solidFill>
              </a:rPr>
              <a:t>[0] </a:t>
            </a:r>
            <a:r>
              <a:rPr lang="ko-KR" altLang="en-US" sz="1000" dirty="0">
                <a:solidFill>
                  <a:schemeClr val="tx1"/>
                </a:solidFill>
              </a:rPr>
              <a:t>객체가 생성될 때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Circle(10),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circleArray</a:t>
            </a:r>
            <a:r>
              <a:rPr lang="en-US" altLang="ko-KR" sz="1000" dirty="0">
                <a:solidFill>
                  <a:schemeClr val="tx1"/>
                </a:solidFill>
              </a:rPr>
              <a:t>[1] </a:t>
            </a:r>
            <a:r>
              <a:rPr lang="ko-KR" altLang="en-US" sz="1000" dirty="0">
                <a:solidFill>
                  <a:schemeClr val="tx1"/>
                </a:solidFill>
              </a:rPr>
              <a:t>객체가 생성될 때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Circle(20),</a:t>
            </a:r>
            <a:endParaRPr lang="ko-KR" altLang="en-US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circleArray</a:t>
            </a:r>
            <a:r>
              <a:rPr lang="en-US" altLang="ko-KR" sz="1000" dirty="0">
                <a:solidFill>
                  <a:schemeClr val="tx1"/>
                </a:solidFill>
              </a:rPr>
              <a:t>[2] </a:t>
            </a:r>
            <a:r>
              <a:rPr lang="ko-KR" altLang="en-US" sz="1000" dirty="0">
                <a:solidFill>
                  <a:schemeClr val="tx1"/>
                </a:solidFill>
              </a:rPr>
              <a:t>객체가 생성될 때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기본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Circle()</a:t>
            </a:r>
            <a:r>
              <a:rPr lang="ko-KR" altLang="en-US" sz="1000" dirty="0">
                <a:solidFill>
                  <a:schemeClr val="tx1"/>
                </a:solidFill>
              </a:rPr>
              <a:t>이 호출된다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28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배열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987824" y="4991563"/>
            <a:ext cx="2203056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	circles[0][0].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(1);</a:t>
            </a:r>
          </a:p>
          <a:p>
            <a:pPr defTabSz="180000"/>
            <a:r>
              <a:rPr lang="en-US" altLang="ko-KR" sz="1200" dirty="0"/>
              <a:t>	circles[0][1].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(2);</a:t>
            </a:r>
          </a:p>
          <a:p>
            <a:pPr defTabSz="180000"/>
            <a:r>
              <a:rPr lang="en-US" altLang="ko-KR" sz="1200" dirty="0"/>
              <a:t>	circles[0][2].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(3);</a:t>
            </a:r>
          </a:p>
          <a:p>
            <a:pPr defTabSz="180000"/>
            <a:r>
              <a:rPr lang="en-US" altLang="ko-KR" sz="1200" dirty="0"/>
              <a:t>	circles[1][0].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(4);</a:t>
            </a:r>
          </a:p>
          <a:p>
            <a:pPr defTabSz="180000"/>
            <a:r>
              <a:rPr lang="en-US" altLang="ko-KR" sz="1200" dirty="0"/>
              <a:t>	circles[1][1].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(5);</a:t>
            </a:r>
          </a:p>
          <a:p>
            <a:pPr defTabSz="180000"/>
            <a:r>
              <a:rPr lang="en-US" altLang="ko-KR" sz="1200" dirty="0"/>
              <a:t>	circles[1][2].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(6);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832263" y="6212816"/>
            <a:ext cx="26420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</a:t>
            </a:r>
            <a:r>
              <a:rPr lang="ko-KR" altLang="en-US" sz="1200" dirty="0"/>
              <a:t>차원 배열을 초기화하는 다른 방식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8351544" cy="3205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4602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4-4 Circle </a:t>
            </a:r>
            <a:r>
              <a:rPr lang="ko-KR" altLang="en-US" dirty="0"/>
              <a:t>클래스의 </a:t>
            </a:r>
            <a:r>
              <a:rPr lang="en-US" altLang="ko-KR" dirty="0"/>
              <a:t>2</a:t>
            </a:r>
            <a:r>
              <a:rPr lang="ko-KR" altLang="en-US" dirty="0"/>
              <a:t>차원 배열 선언 및 활용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419872" y="4843318"/>
            <a:ext cx="4680520" cy="120032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Circle [0,0]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3.14</a:t>
            </a:r>
          </a:p>
          <a:p>
            <a:r>
              <a:rPr lang="en-US" altLang="ko-KR" sz="1200" dirty="0"/>
              <a:t>Circle [0,1]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12.56</a:t>
            </a:r>
          </a:p>
          <a:p>
            <a:r>
              <a:rPr lang="en-US" altLang="ko-KR" sz="1200" dirty="0"/>
              <a:t>Circle [0,2]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28.26</a:t>
            </a:r>
          </a:p>
          <a:p>
            <a:r>
              <a:rPr lang="en-US" altLang="ko-KR" sz="1200" dirty="0"/>
              <a:t>Circle [1,0]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50.24</a:t>
            </a:r>
          </a:p>
          <a:p>
            <a:r>
              <a:rPr lang="en-US" altLang="ko-KR" sz="1200" dirty="0"/>
              <a:t>Circle [1,1]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78.5</a:t>
            </a:r>
          </a:p>
          <a:p>
            <a:r>
              <a:rPr lang="en-US" altLang="ko-KR" sz="1200" dirty="0"/>
              <a:t>Circle [1,2]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113.04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419872" y="1628800"/>
            <a:ext cx="468052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Circle circles[2][3];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circles[0][0].</a:t>
            </a:r>
            <a:r>
              <a:rPr lang="en-US" altLang="ko-KR" sz="1200" b="1" dirty="0" err="1"/>
              <a:t>setRadius</a:t>
            </a:r>
            <a:r>
              <a:rPr lang="en-US" altLang="ko-KR" sz="1200" b="1" dirty="0"/>
              <a:t>(1);</a:t>
            </a:r>
          </a:p>
          <a:p>
            <a:pPr defTabSz="180000"/>
            <a:r>
              <a:rPr lang="en-US" altLang="ko-KR" sz="1200" dirty="0"/>
              <a:t>	circles[0][1].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(2);</a:t>
            </a:r>
          </a:p>
          <a:p>
            <a:pPr defTabSz="180000"/>
            <a:r>
              <a:rPr lang="en-US" altLang="ko-KR" sz="1200" dirty="0"/>
              <a:t>	circles[0][2].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(3);</a:t>
            </a:r>
          </a:p>
          <a:p>
            <a:pPr defTabSz="180000"/>
            <a:r>
              <a:rPr lang="en-US" altLang="ko-KR" sz="1200" dirty="0"/>
              <a:t>	circles[1][0].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(4);</a:t>
            </a:r>
          </a:p>
          <a:p>
            <a:pPr defTabSz="180000"/>
            <a:r>
              <a:rPr lang="en-US" altLang="ko-KR" sz="1200" dirty="0"/>
              <a:t>	circles[1][1].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(5);</a:t>
            </a:r>
          </a:p>
          <a:p>
            <a:pPr defTabSz="180000"/>
            <a:r>
              <a:rPr lang="en-US" altLang="ko-KR" sz="1200" dirty="0"/>
              <a:t>	circles[1][2].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(6);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&lt;2;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 	// </a:t>
            </a:r>
            <a:r>
              <a:rPr lang="ko-KR" altLang="en-US" sz="1200" dirty="0"/>
              <a:t>배열의 각 원소 객체의 멤버 접근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j=0; j&lt;3; j++)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"Circle [" &lt;&lt;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&lt;&lt; "," &lt;&lt; j 	&lt;&lt; "]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";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b="1" dirty="0"/>
              <a:t>circles[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][j].</a:t>
            </a:r>
            <a:r>
              <a:rPr lang="en-US" altLang="ko-KR" sz="1200" b="1" dirty="0" err="1"/>
              <a:t>getArea</a:t>
            </a:r>
            <a:r>
              <a:rPr lang="en-US" altLang="ko-KR" sz="1200" b="1" dirty="0"/>
              <a:t>() </a:t>
            </a:r>
            <a:r>
              <a:rPr lang="en-US" altLang="ko-KR" sz="1200" dirty="0"/>
              <a:t>&lt;&lt;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	}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323528" y="1628800"/>
            <a:ext cx="2880320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class Circle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radius; 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Circle() {	radius = 1; }</a:t>
            </a:r>
          </a:p>
          <a:p>
            <a:pPr defTabSz="180000"/>
            <a:r>
              <a:rPr lang="en-US" altLang="ko-KR" sz="1200" dirty="0"/>
              <a:t>	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  { radius = r; }</a:t>
            </a:r>
          </a:p>
          <a:p>
            <a:pPr defTabSz="180000"/>
            <a:r>
              <a:rPr lang="en-US" altLang="ko-KR" sz="1200" dirty="0"/>
              <a:t>	void 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  { radius = r; } </a:t>
            </a:r>
          </a:p>
          <a:p>
            <a:pPr defTabSz="180000"/>
            <a:r>
              <a:rPr lang="en-US" altLang="ko-KR" sz="1200" dirty="0"/>
              <a:t>	double 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(); </a:t>
            </a:r>
          </a:p>
          <a:p>
            <a:pPr defTabSz="180000"/>
            <a:r>
              <a:rPr lang="en-US" altLang="ko-KR" sz="1200" dirty="0"/>
              <a:t>}; 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double Circle::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return 3.14*radius*radius;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6083624" y="2348879"/>
            <a:ext cx="2808312" cy="711081"/>
          </a:xfrm>
          <a:prstGeom prst="wedgeRoundRectCallout">
            <a:avLst>
              <a:gd name="adj1" fmla="val -57062"/>
              <a:gd name="adj2" fmla="val 1610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altLang="ko-KR" sz="1200" dirty="0">
                <a:solidFill>
                  <a:schemeClr val="tx1"/>
                </a:solidFill>
              </a:rPr>
              <a:t>Circle circles[2][3] = </a:t>
            </a:r>
          </a:p>
          <a:p>
            <a:r>
              <a:rPr lang="fr-FR" altLang="ko-KR" sz="1200" dirty="0">
                <a:solidFill>
                  <a:schemeClr val="tx1"/>
                </a:solidFill>
              </a:rPr>
              <a:t>     { { Circle(1), Circle(2), Circle(3) },</a:t>
            </a:r>
          </a:p>
          <a:p>
            <a:r>
              <a:rPr lang="fr-FR" altLang="ko-KR" sz="1200" dirty="0">
                <a:solidFill>
                  <a:schemeClr val="tx1"/>
                </a:solidFill>
              </a:rPr>
              <a:t>       { Circle(4), Circle(5), Circle() } };</a:t>
            </a:r>
          </a:p>
        </p:txBody>
      </p:sp>
      <p:sp>
        <p:nvSpPr>
          <p:cNvPr id="5" name="오른쪽 중괄호 4"/>
          <p:cNvSpPr/>
          <p:nvPr/>
        </p:nvSpPr>
        <p:spPr>
          <a:xfrm>
            <a:off x="5580112" y="2348880"/>
            <a:ext cx="288032" cy="936104"/>
          </a:xfrm>
          <a:prstGeom prst="rightBrace">
            <a:avLst>
              <a:gd name="adj1" fmla="val 42570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622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동적 메모리 할당 및 반환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정적 할당</a:t>
            </a:r>
            <a:endParaRPr lang="en-US" altLang="ko-KR" dirty="0"/>
          </a:p>
          <a:p>
            <a:pPr lvl="1"/>
            <a:r>
              <a:rPr lang="ko-KR" altLang="en-US" dirty="0"/>
              <a:t>변수 선언을 통해 필요한 메모리 할당</a:t>
            </a:r>
            <a:endParaRPr lang="en-US" altLang="ko-KR" dirty="0"/>
          </a:p>
          <a:p>
            <a:pPr lvl="2"/>
            <a:r>
              <a:rPr lang="ko-KR" altLang="en-US" dirty="0"/>
              <a:t>많은 양의 메모리는 배열 선언을 통해 할당</a:t>
            </a:r>
            <a:endParaRPr lang="en-US" altLang="ko-KR" dirty="0"/>
          </a:p>
          <a:p>
            <a:r>
              <a:rPr lang="ko-KR" altLang="en-US" dirty="0"/>
              <a:t>동적 할당</a:t>
            </a:r>
            <a:endParaRPr lang="en-US" altLang="ko-KR" dirty="0"/>
          </a:p>
          <a:p>
            <a:pPr lvl="1"/>
            <a:r>
              <a:rPr lang="ko-KR" altLang="en-US" dirty="0"/>
              <a:t>필요한 양이 예측되지 않는 경우</a:t>
            </a:r>
            <a:r>
              <a:rPr lang="en-US" altLang="ko-KR" dirty="0"/>
              <a:t>. </a:t>
            </a:r>
            <a:r>
              <a:rPr lang="ko-KR" altLang="en-US" dirty="0"/>
              <a:t>프로그램 작성시 할당 받을 수 없음</a:t>
            </a:r>
            <a:endParaRPr lang="en-US" altLang="ko-KR" dirty="0"/>
          </a:p>
          <a:p>
            <a:pPr lvl="1"/>
            <a:r>
              <a:rPr lang="ko-KR" altLang="en-US" dirty="0"/>
              <a:t>실행 중에 </a:t>
            </a:r>
            <a:r>
              <a:rPr lang="ko-KR" altLang="en-US" dirty="0" err="1"/>
              <a:t>힙</a:t>
            </a:r>
            <a:r>
              <a:rPr lang="ko-KR" altLang="en-US" dirty="0"/>
              <a:t> 메모리에서 할당</a:t>
            </a:r>
            <a:endParaRPr lang="en-US" altLang="ko-KR" dirty="0"/>
          </a:p>
          <a:p>
            <a:pPr lvl="2"/>
            <a:r>
              <a:rPr lang="ko-KR" altLang="en-US" dirty="0" err="1"/>
              <a:t>힙</a:t>
            </a:r>
            <a:r>
              <a:rPr lang="en-US" altLang="ko-KR" dirty="0"/>
              <a:t>(heap)</a:t>
            </a:r>
            <a:r>
              <a:rPr lang="ko-KR" altLang="en-US" dirty="0"/>
              <a:t>으로부터 할당</a:t>
            </a:r>
            <a:endParaRPr lang="en-US" altLang="ko-KR" dirty="0"/>
          </a:p>
          <a:p>
            <a:pPr lvl="3"/>
            <a:r>
              <a:rPr lang="ko-KR" altLang="en-US" dirty="0" err="1"/>
              <a:t>힙은</a:t>
            </a:r>
            <a:r>
              <a:rPr lang="ko-KR" altLang="en-US" dirty="0"/>
              <a:t> 운영체제가 프로세스</a:t>
            </a:r>
            <a:r>
              <a:rPr lang="en-US" altLang="ko-KR" dirty="0"/>
              <a:t>(</a:t>
            </a:r>
            <a:r>
              <a:rPr lang="ko-KR" altLang="en-US" dirty="0"/>
              <a:t>프로그램</a:t>
            </a:r>
            <a:r>
              <a:rPr lang="en-US" altLang="ko-KR" dirty="0"/>
              <a:t>)</a:t>
            </a:r>
            <a:r>
              <a:rPr lang="ko-KR" altLang="en-US" dirty="0"/>
              <a:t>의 실행을 시작 시킬 때 동적 할당 공간으로 준 메모리 공간</a:t>
            </a:r>
            <a:endParaRPr lang="en-US" altLang="ko-KR" dirty="0"/>
          </a:p>
          <a:p>
            <a:r>
              <a:rPr lang="en-US" altLang="ko-KR" dirty="0"/>
              <a:t>C </a:t>
            </a:r>
            <a:r>
              <a:rPr lang="ko-KR" altLang="en-US" dirty="0"/>
              <a:t>언어의 동적 메모리 할당 </a:t>
            </a:r>
            <a:r>
              <a:rPr lang="en-US" altLang="ko-KR" dirty="0"/>
              <a:t>: </a:t>
            </a:r>
            <a:r>
              <a:rPr lang="en-US" altLang="ko-KR" dirty="0" err="1"/>
              <a:t>malloc</a:t>
            </a:r>
            <a:r>
              <a:rPr lang="en-US" altLang="ko-KR" dirty="0"/>
              <a:t>()/free() </a:t>
            </a:r>
            <a:r>
              <a:rPr lang="ko-KR" altLang="en-US" dirty="0"/>
              <a:t>라이브러리 함수 사용</a:t>
            </a:r>
            <a:endParaRPr lang="en-US" altLang="ko-KR" dirty="0"/>
          </a:p>
          <a:p>
            <a:r>
              <a:rPr lang="en-US" altLang="ko-KR" dirty="0"/>
              <a:t>C++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동적 메모리 할당</a:t>
            </a:r>
            <a:r>
              <a:rPr lang="en-US" altLang="ko-KR" dirty="0"/>
              <a:t>/</a:t>
            </a:r>
            <a:r>
              <a:rPr lang="ko-KR" altLang="en-US" dirty="0"/>
              <a:t>반환</a:t>
            </a:r>
            <a:endParaRPr lang="en-US" altLang="ko-KR" dirty="0"/>
          </a:p>
          <a:p>
            <a:pPr lvl="1"/>
            <a:r>
              <a:rPr lang="en-US" altLang="ko-KR" dirty="0"/>
              <a:t>new </a:t>
            </a:r>
            <a:r>
              <a:rPr lang="ko-KR" altLang="en-US" dirty="0"/>
              <a:t>연산자</a:t>
            </a:r>
            <a:endParaRPr lang="en-US" altLang="ko-KR" dirty="0"/>
          </a:p>
          <a:p>
            <a:pPr lvl="2"/>
            <a:r>
              <a:rPr lang="ko-KR" altLang="en-US" dirty="0"/>
              <a:t>기본 타입 메모리 할당</a:t>
            </a:r>
            <a:r>
              <a:rPr lang="en-US" altLang="ko-KR" dirty="0"/>
              <a:t>, </a:t>
            </a:r>
            <a:r>
              <a:rPr lang="ko-KR" altLang="en-US" dirty="0"/>
              <a:t>배열 할당</a:t>
            </a:r>
            <a:r>
              <a:rPr lang="en-US" altLang="ko-KR" dirty="0"/>
              <a:t>, </a:t>
            </a:r>
            <a:r>
              <a:rPr lang="ko-KR" altLang="en-US" dirty="0"/>
              <a:t>객체 할당</a:t>
            </a:r>
            <a:r>
              <a:rPr lang="en-US" altLang="ko-KR" dirty="0"/>
              <a:t>, </a:t>
            </a:r>
            <a:r>
              <a:rPr lang="ko-KR" altLang="en-US" dirty="0"/>
              <a:t>객체 배열 할당</a:t>
            </a:r>
            <a:endParaRPr lang="en-US" altLang="ko-KR" dirty="0"/>
          </a:p>
          <a:p>
            <a:pPr lvl="2"/>
            <a:r>
              <a:rPr lang="ko-KR" altLang="en-US" dirty="0"/>
              <a:t>객체의 동적 생성 </a:t>
            </a:r>
            <a:r>
              <a:rPr lang="en-US" altLang="ko-KR" dirty="0"/>
              <a:t>- </a:t>
            </a:r>
            <a:r>
              <a:rPr lang="ko-KR" altLang="en-US" dirty="0" err="1"/>
              <a:t>힙</a:t>
            </a:r>
            <a:r>
              <a:rPr lang="ko-KR" altLang="en-US" dirty="0"/>
              <a:t> 메모리로부터 객체를 위한 메모리 할당 요청</a:t>
            </a:r>
            <a:endParaRPr lang="en-US" altLang="ko-KR" dirty="0"/>
          </a:p>
          <a:p>
            <a:pPr lvl="2"/>
            <a:r>
              <a:rPr lang="ko-KR" altLang="en-US" dirty="0"/>
              <a:t>객체 할당 시 </a:t>
            </a:r>
            <a:r>
              <a:rPr lang="ko-KR" altLang="en-US" dirty="0" err="1"/>
              <a:t>생성자</a:t>
            </a:r>
            <a:r>
              <a:rPr lang="ko-KR" altLang="en-US" dirty="0"/>
              <a:t> 호출</a:t>
            </a:r>
            <a:endParaRPr lang="en-US" altLang="ko-KR" dirty="0"/>
          </a:p>
          <a:p>
            <a:pPr lvl="1"/>
            <a:r>
              <a:rPr lang="en-US" altLang="ko-KR" dirty="0"/>
              <a:t>delete </a:t>
            </a:r>
            <a:r>
              <a:rPr lang="ko-KR" altLang="en-US" dirty="0"/>
              <a:t>연산자</a:t>
            </a:r>
            <a:endParaRPr lang="en-US" altLang="ko-KR" dirty="0"/>
          </a:p>
          <a:p>
            <a:pPr lvl="2"/>
            <a:r>
              <a:rPr lang="en-US" altLang="ko-KR" dirty="0"/>
              <a:t>new</a:t>
            </a:r>
            <a:r>
              <a:rPr lang="ko-KR" altLang="en-US" dirty="0"/>
              <a:t>로 할당 받은 메모리 반환</a:t>
            </a:r>
            <a:endParaRPr lang="en-US" altLang="ko-KR" dirty="0"/>
          </a:p>
          <a:p>
            <a:pPr lvl="2"/>
            <a:r>
              <a:rPr lang="ko-KR" altLang="en-US" dirty="0"/>
              <a:t>객체의 동적 소멸 </a:t>
            </a:r>
            <a:r>
              <a:rPr lang="en-US" altLang="ko-KR" dirty="0"/>
              <a:t>- </a:t>
            </a:r>
            <a:r>
              <a:rPr lang="ko-KR" altLang="en-US" dirty="0" err="1"/>
              <a:t>소멸자</a:t>
            </a:r>
            <a:r>
              <a:rPr lang="ko-KR" altLang="en-US" dirty="0"/>
              <a:t> 호출 뒤 객체를 </a:t>
            </a:r>
            <a:r>
              <a:rPr lang="ko-KR" altLang="en-US" dirty="0" err="1"/>
              <a:t>힙에</a:t>
            </a:r>
            <a:r>
              <a:rPr lang="ko-KR" altLang="en-US" dirty="0"/>
              <a:t> 반환</a:t>
            </a:r>
            <a:endParaRPr lang="en-US" altLang="ko-K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410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new</a:t>
            </a:r>
            <a:r>
              <a:rPr lang="ko-KR" altLang="en-US" dirty="0"/>
              <a:t>와</a:t>
            </a:r>
            <a:r>
              <a:rPr lang="en-US" altLang="ko-KR" dirty="0"/>
              <a:t> delete </a:t>
            </a:r>
            <a:r>
              <a:rPr lang="ko-KR" altLang="en-US" dirty="0"/>
              <a:t>연산자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C++</a:t>
            </a:r>
            <a:r>
              <a:rPr lang="ko-KR" altLang="en-US" dirty="0"/>
              <a:t>의 기본 연산자</a:t>
            </a:r>
            <a:endParaRPr lang="en-US" altLang="ko-KR" dirty="0"/>
          </a:p>
          <a:p>
            <a:r>
              <a:rPr lang="en-US" altLang="ko-KR" dirty="0"/>
              <a:t>new/delete </a:t>
            </a:r>
            <a:r>
              <a:rPr lang="ko-KR" altLang="en-US" dirty="0"/>
              <a:t>연산자의 사용 형식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new/delete</a:t>
            </a:r>
            <a:r>
              <a:rPr lang="ko-KR" altLang="en-US" dirty="0"/>
              <a:t>의 사용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1628800"/>
            <a:ext cx="47933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데이터타입</a:t>
            </a:r>
            <a:r>
              <a:rPr lang="en-US" altLang="ko-KR" dirty="0"/>
              <a:t> *</a:t>
            </a:r>
            <a:r>
              <a:rPr lang="ko-KR" altLang="en-US" dirty="0"/>
              <a:t>포인터변수</a:t>
            </a:r>
            <a:r>
              <a:rPr lang="en-US" altLang="ko-KR" dirty="0"/>
              <a:t> = </a:t>
            </a:r>
            <a:r>
              <a:rPr lang="en-US" altLang="ko-KR" b="1" dirty="0"/>
              <a:t>new</a:t>
            </a:r>
            <a:r>
              <a:rPr lang="en-US" altLang="ko-KR" dirty="0"/>
              <a:t> </a:t>
            </a:r>
            <a:r>
              <a:rPr lang="ko-KR" altLang="en-US" dirty="0"/>
              <a:t>데이터타입 </a:t>
            </a:r>
            <a:r>
              <a:rPr lang="en-US" altLang="ko-KR" dirty="0"/>
              <a:t>;</a:t>
            </a:r>
          </a:p>
          <a:p>
            <a:r>
              <a:rPr lang="en-US" altLang="ko-KR" b="1" dirty="0"/>
              <a:t>delete</a:t>
            </a:r>
            <a:r>
              <a:rPr lang="en-US" altLang="ko-KR" dirty="0"/>
              <a:t> </a:t>
            </a:r>
            <a:r>
              <a:rPr lang="ko-KR" altLang="en-US" dirty="0"/>
              <a:t>포인터변수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87624" y="2975261"/>
            <a:ext cx="691276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 err="1"/>
              <a:t>int</a:t>
            </a:r>
            <a:r>
              <a:rPr lang="en-US" altLang="ko-KR" sz="1600" dirty="0"/>
              <a:t> *</a:t>
            </a:r>
            <a:r>
              <a:rPr lang="en-US" altLang="ko-KR" sz="1600" dirty="0" err="1"/>
              <a:t>pInt</a:t>
            </a:r>
            <a:r>
              <a:rPr lang="en-US" altLang="ko-KR" sz="1600" dirty="0"/>
              <a:t> = </a:t>
            </a:r>
            <a:r>
              <a:rPr lang="en-US" altLang="ko-KR" sz="1600" b="1" dirty="0"/>
              <a:t>new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; //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ko-KR" altLang="en-US" sz="1600" dirty="0"/>
              <a:t>타입의 메모리 동적 할당</a:t>
            </a:r>
          </a:p>
          <a:p>
            <a:pPr fontAlgn="base" latinLnBrk="0"/>
            <a:r>
              <a:rPr lang="en-US" altLang="ko-KR" sz="1600" dirty="0"/>
              <a:t>char *</a:t>
            </a:r>
            <a:r>
              <a:rPr lang="en-US" altLang="ko-KR" sz="1600" dirty="0" err="1"/>
              <a:t>pChar</a:t>
            </a:r>
            <a:r>
              <a:rPr lang="en-US" altLang="ko-KR" sz="1600" dirty="0"/>
              <a:t> = </a:t>
            </a:r>
            <a:r>
              <a:rPr lang="en-US" altLang="ko-KR" sz="1600" b="1" dirty="0"/>
              <a:t>new</a:t>
            </a:r>
            <a:r>
              <a:rPr lang="en-US" altLang="ko-KR" sz="1600" dirty="0"/>
              <a:t> char; // char </a:t>
            </a:r>
            <a:r>
              <a:rPr lang="ko-KR" altLang="en-US" sz="1600" dirty="0"/>
              <a:t>타입의 메모리 동적 할당</a:t>
            </a:r>
          </a:p>
          <a:p>
            <a:pPr fontAlgn="base" latinLnBrk="0"/>
            <a:r>
              <a:rPr lang="en-US" altLang="ko-KR" sz="1600" dirty="0"/>
              <a:t>Circle *</a:t>
            </a:r>
            <a:r>
              <a:rPr lang="en-US" altLang="ko-KR" sz="1600" dirty="0" err="1"/>
              <a:t>pCircle</a:t>
            </a:r>
            <a:r>
              <a:rPr lang="en-US" altLang="ko-KR" sz="1600" dirty="0"/>
              <a:t> = </a:t>
            </a:r>
            <a:r>
              <a:rPr lang="en-US" altLang="ko-KR" sz="1600" b="1" dirty="0"/>
              <a:t>new</a:t>
            </a:r>
            <a:r>
              <a:rPr lang="en-US" altLang="ko-KR" sz="1600" dirty="0"/>
              <a:t> Circle(); // Circle </a:t>
            </a:r>
            <a:r>
              <a:rPr lang="ko-KR" altLang="en-US" sz="1600" dirty="0"/>
              <a:t>클래스 타입의 메모리 동적 할당</a:t>
            </a:r>
            <a:endParaRPr lang="en-US" altLang="ko-KR" sz="1600" dirty="0"/>
          </a:p>
          <a:p>
            <a:pPr fontAlgn="base" latinLnBrk="0"/>
            <a:endParaRPr lang="ko-KR" altLang="en-US" sz="1600" dirty="0"/>
          </a:p>
          <a:p>
            <a:pPr fontAlgn="base" latinLnBrk="0"/>
            <a:r>
              <a:rPr lang="en-US" altLang="ko-KR" sz="1600" b="1" dirty="0"/>
              <a:t>delete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pInt</a:t>
            </a:r>
            <a:r>
              <a:rPr lang="en-US" altLang="ko-KR" sz="1600" dirty="0"/>
              <a:t>; // </a:t>
            </a:r>
            <a:r>
              <a:rPr lang="ko-KR" altLang="en-US" sz="1600" dirty="0"/>
              <a:t>할당 받은 정수 공간 반환</a:t>
            </a:r>
          </a:p>
          <a:p>
            <a:pPr fontAlgn="base" latinLnBrk="0"/>
            <a:r>
              <a:rPr lang="en-US" altLang="ko-KR" sz="1600" b="1" dirty="0"/>
              <a:t>delete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pChar</a:t>
            </a:r>
            <a:r>
              <a:rPr lang="en-US" altLang="ko-KR" sz="1600" dirty="0"/>
              <a:t>; // </a:t>
            </a:r>
            <a:r>
              <a:rPr lang="ko-KR" altLang="en-US" sz="1600" dirty="0"/>
              <a:t>할당 받은 문자 공간 반환</a:t>
            </a:r>
          </a:p>
          <a:p>
            <a:pPr fontAlgn="base" latinLnBrk="0"/>
            <a:r>
              <a:rPr lang="en-US" altLang="ko-KR" sz="1600" b="1" dirty="0"/>
              <a:t>delete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pCircle</a:t>
            </a:r>
            <a:r>
              <a:rPr lang="en-US" altLang="ko-KR" sz="1600" dirty="0"/>
              <a:t>; // </a:t>
            </a:r>
            <a:r>
              <a:rPr lang="ko-KR" altLang="en-US" sz="1600" dirty="0"/>
              <a:t>할당 받은 객체 공간 반환</a:t>
            </a:r>
          </a:p>
        </p:txBody>
      </p:sp>
    </p:spTree>
    <p:extLst>
      <p:ext uri="{BB962C8B-B14F-4D97-AF65-F5344CB8AC3E}">
        <p14:creationId xmlns:p14="http://schemas.microsoft.com/office/powerpoint/2010/main" val="3098926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타입의</a:t>
            </a:r>
            <a:r>
              <a:rPr lang="en-US" altLang="ko-KR" dirty="0"/>
              <a:t> </a:t>
            </a:r>
            <a:r>
              <a:rPr lang="ko-KR" altLang="en-US" dirty="0"/>
              <a:t>메모리 동적 할당 및 반환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72816"/>
            <a:ext cx="7128792" cy="369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586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4-5 </a:t>
            </a:r>
            <a:r>
              <a:rPr lang="ko-KR" altLang="en-US" dirty="0"/>
              <a:t>정수형 공간의 동적 할당 및 반환 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23728" y="1556792"/>
            <a:ext cx="5040560" cy="4185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*p;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p = new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; </a:t>
            </a:r>
            <a:endParaRPr lang="ko-KR" altLang="en-US" sz="1400" b="1" dirty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b="1" dirty="0"/>
              <a:t>if(!p)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메모리를 할당할 수 없습니다</a:t>
            </a:r>
            <a:r>
              <a:rPr lang="en-US" altLang="ko-KR" sz="1400" dirty="0"/>
              <a:t>.";</a:t>
            </a:r>
          </a:p>
          <a:p>
            <a:pPr defTabSz="180000"/>
            <a:r>
              <a:rPr lang="en-US" altLang="ko-KR" sz="1400" dirty="0"/>
              <a:t>		return 0;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*p = 5; </a:t>
            </a:r>
            <a:r>
              <a:rPr lang="en-US" altLang="ko-KR" sz="1400" dirty="0"/>
              <a:t>// </a:t>
            </a:r>
            <a:r>
              <a:rPr lang="ko-KR" altLang="en-US" sz="1400" dirty="0"/>
              <a:t>할당 받은 정수 공간에 </a:t>
            </a:r>
            <a:r>
              <a:rPr lang="en-US" altLang="ko-KR" sz="1400" dirty="0"/>
              <a:t>5 </a:t>
            </a:r>
            <a:r>
              <a:rPr lang="ko-KR" altLang="en-US" sz="1400" dirty="0"/>
              <a:t>삽입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n = *p;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"*p = " &lt;&lt; *p &lt;&lt; '\n';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"n = " &lt;&lt; n &lt;&lt; '\n';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delete p;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2123728" y="5877272"/>
            <a:ext cx="5040560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*p = 5</a:t>
            </a:r>
          </a:p>
          <a:p>
            <a:r>
              <a:rPr lang="en-US" altLang="ko-KR" sz="1400" dirty="0"/>
              <a:t>n = 5</a:t>
            </a:r>
            <a:endParaRPr lang="ko-KR" altLang="en-US" sz="14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923928" y="2958039"/>
            <a:ext cx="1236712" cy="347733"/>
          </a:xfrm>
          <a:prstGeom prst="wedgeRoundRectCallout">
            <a:avLst>
              <a:gd name="adj1" fmla="val -131242"/>
              <a:gd name="adj2" fmla="val 3504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 </a:t>
            </a:r>
            <a:r>
              <a:rPr lang="ko-KR" altLang="en-US" sz="1000" dirty="0">
                <a:solidFill>
                  <a:schemeClr val="tx1"/>
                </a:solidFill>
              </a:rPr>
              <a:t>가 </a:t>
            </a:r>
            <a:r>
              <a:rPr lang="en-US" altLang="ko-KR" sz="1000" dirty="0">
                <a:solidFill>
                  <a:schemeClr val="tx1"/>
                </a:solidFill>
              </a:rPr>
              <a:t>NULL</a:t>
            </a:r>
            <a:r>
              <a:rPr lang="ko-KR" altLang="en-US" sz="1000" dirty="0">
                <a:solidFill>
                  <a:schemeClr val="tx1"/>
                </a:solidFill>
              </a:rPr>
              <a:t>이면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메모리 할당 실패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707904" y="2490763"/>
            <a:ext cx="1236712" cy="347733"/>
          </a:xfrm>
          <a:prstGeom prst="wedgeRoundRectCallout">
            <a:avLst>
              <a:gd name="adj1" fmla="val -76920"/>
              <a:gd name="adj2" fmla="val 8602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타입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>
                <a:solidFill>
                  <a:schemeClr val="tx1"/>
                </a:solidFill>
              </a:rPr>
              <a:t>개 할당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3563888" y="5207160"/>
            <a:ext cx="1596752" cy="347733"/>
          </a:xfrm>
          <a:prstGeom prst="wedgeRoundRectCallout">
            <a:avLst>
              <a:gd name="adj1" fmla="val -75499"/>
              <a:gd name="adj2" fmla="val -747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할당 받은 메모리 반환</a:t>
            </a:r>
          </a:p>
        </p:txBody>
      </p:sp>
    </p:spTree>
    <p:extLst>
      <p:ext uri="{BB962C8B-B14F-4D97-AF65-F5344CB8AC3E}">
        <p14:creationId xmlns:p14="http://schemas.microsoft.com/office/powerpoint/2010/main" val="1578207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delete</a:t>
            </a:r>
            <a:r>
              <a:rPr lang="ko-KR" altLang="en-US" dirty="0"/>
              <a:t> 사용 시 주의 사항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적절치 못한 포인터로 </a:t>
            </a:r>
            <a:r>
              <a:rPr lang="en-US" altLang="ko-KR" dirty="0"/>
              <a:t>delete</a:t>
            </a:r>
            <a:r>
              <a:rPr lang="ko-KR" altLang="en-US" dirty="0"/>
              <a:t>하면 실행 시간 오류 발생</a:t>
            </a:r>
            <a:endParaRPr lang="en-US" altLang="ko-KR" dirty="0"/>
          </a:p>
          <a:p>
            <a:pPr lvl="1"/>
            <a:r>
              <a:rPr lang="ko-KR" altLang="en-US" dirty="0"/>
              <a:t>동적으로 할당 받지 않는 메모리 반환 </a:t>
            </a:r>
            <a:r>
              <a:rPr lang="en-US" altLang="ko-KR" dirty="0"/>
              <a:t>– </a:t>
            </a:r>
            <a:r>
              <a:rPr lang="ko-KR" altLang="en-US" dirty="0"/>
              <a:t>오류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동일한 메모리 두 번 반환 </a:t>
            </a:r>
            <a:r>
              <a:rPr lang="en-US" altLang="ko-KR" dirty="0"/>
              <a:t>- </a:t>
            </a:r>
            <a:r>
              <a:rPr lang="ko-KR" altLang="en-US" dirty="0"/>
              <a:t>오류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343032" y="2348880"/>
            <a:ext cx="6685352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 err="1"/>
              <a:t>int</a:t>
            </a:r>
            <a:r>
              <a:rPr lang="en-US" altLang="ko-KR" sz="1600" dirty="0"/>
              <a:t> n;</a:t>
            </a:r>
            <a:endParaRPr lang="ko-KR" altLang="en-US" sz="1600" dirty="0"/>
          </a:p>
          <a:p>
            <a:pPr fontAlgn="base" latinLnBrk="0"/>
            <a:r>
              <a:rPr lang="en-US" altLang="ko-KR" sz="1600" dirty="0" err="1"/>
              <a:t>int</a:t>
            </a:r>
            <a:r>
              <a:rPr lang="en-US" altLang="ko-KR" sz="1600" dirty="0"/>
              <a:t> *p = &amp;n;</a:t>
            </a:r>
            <a:endParaRPr lang="ko-KR" altLang="en-US" sz="1600" dirty="0"/>
          </a:p>
          <a:p>
            <a:pPr fontAlgn="base" latinLnBrk="0"/>
            <a:r>
              <a:rPr lang="en-US" altLang="ko-KR" sz="1600" dirty="0"/>
              <a:t>delete p; // </a:t>
            </a:r>
            <a:r>
              <a:rPr lang="ko-KR" altLang="en-US" sz="1600" dirty="0"/>
              <a:t>실행 시간 오류</a:t>
            </a:r>
          </a:p>
          <a:p>
            <a:pPr fontAlgn="base" latinLnBrk="0"/>
            <a:r>
              <a:rPr lang="en-US" altLang="ko-KR" sz="1600" dirty="0"/>
              <a:t>// </a:t>
            </a:r>
            <a:r>
              <a:rPr lang="ko-KR" altLang="en-US" sz="1600" dirty="0"/>
              <a:t>포인터 </a:t>
            </a:r>
            <a:r>
              <a:rPr lang="en-US" altLang="ko-KR" sz="1600" dirty="0"/>
              <a:t>p</a:t>
            </a:r>
            <a:r>
              <a:rPr lang="ko-KR" altLang="en-US" sz="1600" dirty="0"/>
              <a:t>가 가리키는 메모리는 동적으로 할당 받은 것이 아님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52176" y="4221088"/>
            <a:ext cx="667620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 err="1"/>
              <a:t>int</a:t>
            </a:r>
            <a:r>
              <a:rPr lang="en-US" altLang="ko-KR" sz="1600" dirty="0"/>
              <a:t> *p = new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;</a:t>
            </a:r>
            <a:endParaRPr lang="ko-KR" altLang="en-US" sz="1600" dirty="0"/>
          </a:p>
          <a:p>
            <a:pPr fontAlgn="base" latinLnBrk="0"/>
            <a:r>
              <a:rPr lang="en-US" altLang="ko-KR" sz="1600" dirty="0"/>
              <a:t>delete p; // </a:t>
            </a:r>
            <a:r>
              <a:rPr lang="ko-KR" altLang="en-US" sz="1600" dirty="0"/>
              <a:t>정상적인 메모리 반환</a:t>
            </a:r>
          </a:p>
          <a:p>
            <a:pPr fontAlgn="base" latinLnBrk="0"/>
            <a:r>
              <a:rPr lang="en-US" altLang="ko-KR" sz="1600" dirty="0"/>
              <a:t>delete p; // </a:t>
            </a:r>
            <a:r>
              <a:rPr lang="ko-KR" altLang="en-US" sz="1600" dirty="0"/>
              <a:t>실행 시간 오류</a:t>
            </a:r>
            <a:r>
              <a:rPr lang="en-US" altLang="ko-KR" sz="1600" dirty="0"/>
              <a:t>. </a:t>
            </a:r>
            <a:r>
              <a:rPr lang="ko-KR" altLang="en-US" sz="1600" dirty="0"/>
              <a:t>이미 반환한 메모리를 중복 반환할 수 없음</a:t>
            </a:r>
          </a:p>
        </p:txBody>
      </p:sp>
    </p:spTree>
    <p:extLst>
      <p:ext uri="{BB962C8B-B14F-4D97-AF65-F5344CB8AC3E}">
        <p14:creationId xmlns:p14="http://schemas.microsoft.com/office/powerpoint/2010/main" val="4183605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배열의 동적 할당 및 반환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new/delete </a:t>
            </a:r>
            <a:r>
              <a:rPr lang="ko-KR" altLang="en-US" dirty="0"/>
              <a:t>연산자의 사용 형식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1600" y="1844824"/>
            <a:ext cx="7344816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ko-KR" altLang="en-US" sz="1600" dirty="0"/>
              <a:t>데이터타입 *포인터변수 </a:t>
            </a:r>
            <a:r>
              <a:rPr lang="en-US" altLang="ko-KR" sz="1600" dirty="0"/>
              <a:t>= </a:t>
            </a:r>
            <a:r>
              <a:rPr lang="en-US" altLang="ko-KR" sz="1600" b="1" dirty="0"/>
              <a:t>new</a:t>
            </a:r>
            <a:r>
              <a:rPr lang="en-US" altLang="ko-KR" sz="1600" dirty="0"/>
              <a:t> </a:t>
            </a:r>
            <a:r>
              <a:rPr lang="ko-KR" altLang="en-US" sz="1600" dirty="0"/>
              <a:t>데이터타입 </a:t>
            </a:r>
            <a:r>
              <a:rPr lang="en-US" altLang="ko-KR" sz="1600" b="1" dirty="0"/>
              <a:t>[</a:t>
            </a:r>
            <a:r>
              <a:rPr lang="ko-KR" altLang="en-US" sz="1600" b="1" dirty="0"/>
              <a:t>배열의 크기</a:t>
            </a:r>
            <a:r>
              <a:rPr lang="en-US" altLang="ko-KR" sz="1600" b="1" dirty="0"/>
              <a:t>]</a:t>
            </a:r>
            <a:r>
              <a:rPr lang="en-US" altLang="ko-KR" sz="1600" dirty="0"/>
              <a:t>; // </a:t>
            </a:r>
            <a:r>
              <a:rPr lang="ko-KR" altLang="en-US" sz="1600" dirty="0"/>
              <a:t>동적 배열 할당</a:t>
            </a:r>
          </a:p>
          <a:p>
            <a:pPr fontAlgn="base" latinLnBrk="0"/>
            <a:r>
              <a:rPr lang="en-US" altLang="ko-KR" sz="1600" b="1" dirty="0"/>
              <a:t>delete [] </a:t>
            </a:r>
            <a:r>
              <a:rPr lang="ko-KR" altLang="en-US" sz="1600" dirty="0"/>
              <a:t>포인터변수</a:t>
            </a:r>
            <a:r>
              <a:rPr lang="en-US" altLang="ko-KR" sz="1600" dirty="0"/>
              <a:t>; // </a:t>
            </a:r>
            <a:r>
              <a:rPr lang="ko-KR" altLang="en-US" sz="1600" dirty="0"/>
              <a:t>배열 반환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24944"/>
            <a:ext cx="7479241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5476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4-6 </a:t>
            </a:r>
            <a:r>
              <a:rPr lang="ko-KR" altLang="en-US" dirty="0"/>
              <a:t>정수형 배열의 동적 할당 및 반환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196644" y="1484784"/>
            <a:ext cx="4248472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입력할 정수의 개수는</a:t>
            </a:r>
            <a:r>
              <a:rPr lang="en-US" altLang="ko-KR" sz="1200" dirty="0"/>
              <a:t>?";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cin</a:t>
            </a:r>
            <a:r>
              <a:rPr lang="en-US" altLang="ko-KR" sz="1200" dirty="0"/>
              <a:t> &gt;&gt; n; // </a:t>
            </a:r>
            <a:r>
              <a:rPr lang="ko-KR" altLang="en-US" sz="1200" dirty="0"/>
              <a:t>정수의 개수 입력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if(n &lt;= 0) return 0;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*p = new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[n]; </a:t>
            </a:r>
            <a:r>
              <a:rPr lang="en-US" altLang="ko-KR" sz="1200" dirty="0"/>
              <a:t>// n </a:t>
            </a:r>
            <a:r>
              <a:rPr lang="ko-KR" altLang="en-US" sz="1200" dirty="0"/>
              <a:t>개의 정수 배열 동적 할당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if(!p) { 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메모리를 할당할 수 없습니다</a:t>
            </a:r>
            <a:r>
              <a:rPr lang="en-US" altLang="ko-KR" sz="1200" dirty="0"/>
              <a:t>.";</a:t>
            </a:r>
          </a:p>
          <a:p>
            <a:pPr defTabSz="180000"/>
            <a:r>
              <a:rPr lang="en-US" altLang="ko-KR" sz="1200" dirty="0"/>
              <a:t>		return 0;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&lt;n;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i+1 &lt;&lt; "</a:t>
            </a:r>
            <a:r>
              <a:rPr lang="ko-KR" altLang="en-US" sz="1200" dirty="0"/>
              <a:t>번째 정수</a:t>
            </a:r>
            <a:r>
              <a:rPr lang="en-US" altLang="ko-KR" sz="1200" dirty="0"/>
              <a:t>: "; // </a:t>
            </a:r>
            <a:r>
              <a:rPr lang="ko-KR" altLang="en-US" sz="1200" dirty="0"/>
              <a:t>프롬프트 출력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b="1" dirty="0" err="1"/>
              <a:t>cin</a:t>
            </a:r>
            <a:r>
              <a:rPr lang="en-US" altLang="ko-KR" sz="1200" b="1" dirty="0"/>
              <a:t> &gt;&gt; p[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]; </a:t>
            </a:r>
            <a:r>
              <a:rPr lang="en-US" altLang="ko-KR" sz="1200" dirty="0"/>
              <a:t>// </a:t>
            </a:r>
            <a:r>
              <a:rPr lang="ko-KR" altLang="en-US" sz="1200" dirty="0"/>
              <a:t>키보드로부터 정수 입력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sum = 0;</a:t>
            </a:r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&lt;n;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sum += p[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평균 </a:t>
            </a:r>
            <a:r>
              <a:rPr lang="en-US" altLang="ko-KR" sz="1200" dirty="0"/>
              <a:t>= " &lt;&lt; sum/n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delete [] p; </a:t>
            </a:r>
            <a:r>
              <a:rPr lang="en-US" altLang="ko-KR" sz="1200" dirty="0"/>
              <a:t>// </a:t>
            </a:r>
            <a:r>
              <a:rPr lang="ko-KR" altLang="en-US" sz="1200" dirty="0"/>
              <a:t>배열 메모리 반환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2195736" y="5178102"/>
            <a:ext cx="1834156" cy="120032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입력할 정수의 개수는</a:t>
            </a:r>
            <a:r>
              <a:rPr lang="en-US" altLang="ko-KR" sz="1200" dirty="0"/>
              <a:t>?</a:t>
            </a:r>
            <a:r>
              <a:rPr lang="en-US" altLang="ko-KR" sz="1200" dirty="0">
                <a:solidFill>
                  <a:srgbClr val="00B050"/>
                </a:solidFill>
              </a:rPr>
              <a:t>4</a:t>
            </a:r>
          </a:p>
          <a:p>
            <a:r>
              <a:rPr lang="en-US" altLang="ko-KR" sz="1200" dirty="0"/>
              <a:t>1</a:t>
            </a:r>
            <a:r>
              <a:rPr lang="ko-KR" altLang="en-US" sz="1200" dirty="0"/>
              <a:t>번째 정수</a:t>
            </a:r>
            <a:r>
              <a:rPr lang="en-US" altLang="ko-KR" sz="1200" dirty="0"/>
              <a:t>: </a:t>
            </a:r>
            <a:r>
              <a:rPr lang="en-US" altLang="ko-KR" sz="1200" dirty="0">
                <a:solidFill>
                  <a:srgbClr val="00B050"/>
                </a:solidFill>
              </a:rPr>
              <a:t>4</a:t>
            </a:r>
          </a:p>
          <a:p>
            <a:r>
              <a:rPr lang="en-US" altLang="ko-KR" sz="1200" dirty="0"/>
              <a:t>2</a:t>
            </a:r>
            <a:r>
              <a:rPr lang="ko-KR" altLang="en-US" sz="1200" dirty="0"/>
              <a:t>번째 정수</a:t>
            </a:r>
            <a:r>
              <a:rPr lang="en-US" altLang="ko-KR" sz="1200" dirty="0"/>
              <a:t>: </a:t>
            </a:r>
            <a:r>
              <a:rPr lang="en-US" altLang="ko-KR" sz="1200" dirty="0">
                <a:solidFill>
                  <a:srgbClr val="00B050"/>
                </a:solidFill>
              </a:rPr>
              <a:t>20</a:t>
            </a:r>
          </a:p>
          <a:p>
            <a:r>
              <a:rPr lang="en-US" altLang="ko-KR" sz="1200" dirty="0"/>
              <a:t>3</a:t>
            </a:r>
            <a:r>
              <a:rPr lang="ko-KR" altLang="en-US" sz="1200" dirty="0"/>
              <a:t>번째 정수</a:t>
            </a:r>
            <a:r>
              <a:rPr lang="en-US" altLang="ko-KR" sz="1200" dirty="0"/>
              <a:t>: </a:t>
            </a:r>
            <a:r>
              <a:rPr lang="en-US" altLang="ko-KR" sz="1200" dirty="0">
                <a:solidFill>
                  <a:srgbClr val="00B050"/>
                </a:solidFill>
              </a:rPr>
              <a:t>-5</a:t>
            </a:r>
          </a:p>
          <a:p>
            <a:r>
              <a:rPr lang="en-US" altLang="ko-KR" sz="1200" dirty="0"/>
              <a:t>4</a:t>
            </a:r>
            <a:r>
              <a:rPr lang="ko-KR" altLang="en-US" sz="1200" dirty="0"/>
              <a:t>번째 정수</a:t>
            </a:r>
            <a:r>
              <a:rPr lang="en-US" altLang="ko-KR" sz="1200" dirty="0"/>
              <a:t>: </a:t>
            </a:r>
            <a:r>
              <a:rPr lang="en-US" altLang="ko-KR" sz="1200" dirty="0">
                <a:solidFill>
                  <a:srgbClr val="00B050"/>
                </a:solidFill>
              </a:rPr>
              <a:t>9</a:t>
            </a:r>
          </a:p>
          <a:p>
            <a:r>
              <a:rPr lang="ko-KR" altLang="en-US" sz="1200" dirty="0"/>
              <a:t>평균 </a:t>
            </a:r>
            <a:r>
              <a:rPr lang="en-US" altLang="ko-KR" sz="1200" dirty="0"/>
              <a:t>= 7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467544" y="1484784"/>
            <a:ext cx="374441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사용자로부터 입력할 정수의 개수를</a:t>
            </a:r>
            <a:endParaRPr lang="en-US" altLang="ko-KR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  <a:p>
            <a:pPr fontAlgn="base"/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입력 받아 배열을 동적 할당 받고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</a:t>
            </a:r>
          </a:p>
          <a:p>
            <a:pPr fontAlgn="base"/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하나씩 정수를 입력 받은 후</a:t>
            </a:r>
            <a:endParaRPr lang="en-US" altLang="ko-KR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  <a:p>
            <a:pPr fontAlgn="base"/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합을 출력하는 프로그램을 작성하라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80244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목표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86E96F9-1303-F844-D7B7-29672FD6982B}"/>
              </a:ext>
            </a:extLst>
          </p:cNvPr>
          <p:cNvGrpSpPr/>
          <p:nvPr/>
        </p:nvGrpSpPr>
        <p:grpSpPr>
          <a:xfrm>
            <a:off x="1282417" y="2679126"/>
            <a:ext cx="6974750" cy="756217"/>
            <a:chOff x="621586" y="3173386"/>
            <a:chExt cx="6974750" cy="756217"/>
          </a:xfrm>
        </p:grpSpPr>
        <p:sp>
          <p:nvSpPr>
            <p:cNvPr id="3" name="직사각형 32">
              <a:extLst>
                <a:ext uri="{FF2B5EF4-FFF2-40B4-BE49-F238E27FC236}">
                  <a16:creationId xmlns:a16="http://schemas.microsoft.com/office/drawing/2014/main" id="{FDC989EE-2485-237C-B195-43E5921E34DB}"/>
                </a:ext>
              </a:extLst>
            </p:cNvPr>
            <p:cNvSpPr/>
            <p:nvPr/>
          </p:nvSpPr>
          <p:spPr>
            <a:xfrm>
              <a:off x="621586" y="3225332"/>
              <a:ext cx="73596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F0988C"/>
            </a:solidFill>
            <a:ln>
              <a:solidFill>
                <a:srgbClr val="F2A6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76E49E-9226-1B37-23B6-7AD5940534CF}"/>
                </a:ext>
              </a:extLst>
            </p:cNvPr>
            <p:cNvSpPr/>
            <p:nvPr/>
          </p:nvSpPr>
          <p:spPr>
            <a:xfrm>
              <a:off x="754595" y="3294665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03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직사각형 32">
              <a:extLst>
                <a:ext uri="{FF2B5EF4-FFF2-40B4-BE49-F238E27FC236}">
                  <a16:creationId xmlns:a16="http://schemas.microsoft.com/office/drawing/2014/main" id="{DF69844C-6B6E-AA2C-9016-CE149715FDC2}"/>
                </a:ext>
              </a:extLst>
            </p:cNvPr>
            <p:cNvSpPr/>
            <p:nvPr/>
          </p:nvSpPr>
          <p:spPr>
            <a:xfrm>
              <a:off x="1358900" y="3173386"/>
              <a:ext cx="6237436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직사각형 23">
              <a:extLst>
                <a:ext uri="{FF2B5EF4-FFF2-40B4-BE49-F238E27FC236}">
                  <a16:creationId xmlns:a16="http://schemas.microsoft.com/office/drawing/2014/main" id="{1E80F535-5F07-DBB8-D6DF-58006AB1F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6615" y="3318602"/>
              <a:ext cx="5870937" cy="611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en-US" altLang="ko-KR" sz="16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new</a:t>
              </a:r>
              <a:r>
                <a:rPr lang="ko-KR" altLang="en-US" sz="16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를 이용하여 동적으로 메모리나 배열을 할당 받고 </a:t>
              </a:r>
              <a:r>
                <a:rPr lang="en-US" altLang="ko-KR" sz="16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delete</a:t>
              </a:r>
              <a:r>
                <a:rPr lang="ko-KR" altLang="en-US" sz="16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를 이용하여 반환할 수 있다</a:t>
              </a:r>
              <a:r>
                <a:rPr lang="en-US" altLang="ko-KR" sz="16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.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80F3482-76B7-944F-B4F6-9E3C22205B4B}"/>
              </a:ext>
            </a:extLst>
          </p:cNvPr>
          <p:cNvGrpSpPr/>
          <p:nvPr/>
        </p:nvGrpSpPr>
        <p:grpSpPr>
          <a:xfrm>
            <a:off x="1280592" y="933781"/>
            <a:ext cx="6953076" cy="720000"/>
            <a:chOff x="643260" y="980728"/>
            <a:chExt cx="6953076" cy="720000"/>
          </a:xfrm>
        </p:grpSpPr>
        <p:sp>
          <p:nvSpPr>
            <p:cNvPr id="11" name="직사각형 32">
              <a:extLst>
                <a:ext uri="{FF2B5EF4-FFF2-40B4-BE49-F238E27FC236}">
                  <a16:creationId xmlns:a16="http://schemas.microsoft.com/office/drawing/2014/main" id="{AAC35A3A-5FAF-F468-7051-FFB09634B6D6}"/>
                </a:ext>
              </a:extLst>
            </p:cNvPr>
            <p:cNvSpPr/>
            <p:nvPr/>
          </p:nvSpPr>
          <p:spPr>
            <a:xfrm>
              <a:off x="643260" y="1032546"/>
              <a:ext cx="72834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F098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55154AE-401A-396F-8D72-C2BC361EF60C}"/>
                </a:ext>
              </a:extLst>
            </p:cNvPr>
            <p:cNvSpPr/>
            <p:nvPr/>
          </p:nvSpPr>
          <p:spPr>
            <a:xfrm>
              <a:off x="754594" y="1101879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직사각형 32">
              <a:extLst>
                <a:ext uri="{FF2B5EF4-FFF2-40B4-BE49-F238E27FC236}">
                  <a16:creationId xmlns:a16="http://schemas.microsoft.com/office/drawing/2014/main" id="{8A9B3B92-04D0-23E5-C998-DC3F1C00E2D8}"/>
                </a:ext>
              </a:extLst>
            </p:cNvPr>
            <p:cNvSpPr/>
            <p:nvPr/>
          </p:nvSpPr>
          <p:spPr>
            <a:xfrm>
              <a:off x="1358900" y="980728"/>
              <a:ext cx="6237436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직사각형 23">
              <a:extLst>
                <a:ext uri="{FF2B5EF4-FFF2-40B4-BE49-F238E27FC236}">
                  <a16:creationId xmlns:a16="http://schemas.microsoft.com/office/drawing/2014/main" id="{F5095878-1B68-221A-1986-0205D86E5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6616" y="1135069"/>
              <a:ext cx="572946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>
                  <a:solidFill>
                    <a:srgbClr val="393939"/>
                  </a:solidFill>
                  <a:ea typeface="맑은 고딕" panose="020B0503020000020004" pitchFamily="50" charset="-127"/>
                </a:rPr>
                <a:t>객체에 대한 포인터를 선언하고 활용할 수 있다</a:t>
              </a:r>
              <a:r>
                <a:rPr lang="en-US" altLang="ko-KR" sz="2000" b="1" spc="-100" dirty="0">
                  <a:solidFill>
                    <a:srgbClr val="393939"/>
                  </a:solidFill>
                  <a:ea typeface="맑은 고딕" panose="020B0503020000020004" pitchFamily="50" charset="-127"/>
                </a:rPr>
                <a:t>.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A5A2680-08B9-249E-41AF-F5EA680A42C1}"/>
              </a:ext>
            </a:extLst>
          </p:cNvPr>
          <p:cNvGrpSpPr/>
          <p:nvPr/>
        </p:nvGrpSpPr>
        <p:grpSpPr>
          <a:xfrm>
            <a:off x="1275542" y="1826295"/>
            <a:ext cx="6953076" cy="720000"/>
            <a:chOff x="643260" y="2077057"/>
            <a:chExt cx="6953076" cy="720000"/>
          </a:xfrm>
        </p:grpSpPr>
        <p:sp>
          <p:nvSpPr>
            <p:cNvPr id="16" name="직사각형 32">
              <a:extLst>
                <a:ext uri="{FF2B5EF4-FFF2-40B4-BE49-F238E27FC236}">
                  <a16:creationId xmlns:a16="http://schemas.microsoft.com/office/drawing/2014/main" id="{FFC7A6BD-2AF3-4A52-760B-A53C53291D24}"/>
                </a:ext>
              </a:extLst>
            </p:cNvPr>
            <p:cNvSpPr/>
            <p:nvPr/>
          </p:nvSpPr>
          <p:spPr>
            <a:xfrm>
              <a:off x="643260" y="2147989"/>
              <a:ext cx="73596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F098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7C67AB7-9596-D9FB-ACD9-7A94D29DDB39}"/>
                </a:ext>
              </a:extLst>
            </p:cNvPr>
            <p:cNvSpPr/>
            <p:nvPr/>
          </p:nvSpPr>
          <p:spPr>
            <a:xfrm>
              <a:off x="754595" y="2217322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02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직사각형 32">
              <a:extLst>
                <a:ext uri="{FF2B5EF4-FFF2-40B4-BE49-F238E27FC236}">
                  <a16:creationId xmlns:a16="http://schemas.microsoft.com/office/drawing/2014/main" id="{9C549E30-EC31-C8A6-691B-1F12740A14A7}"/>
                </a:ext>
              </a:extLst>
            </p:cNvPr>
            <p:cNvSpPr/>
            <p:nvPr/>
          </p:nvSpPr>
          <p:spPr>
            <a:xfrm>
              <a:off x="1358900" y="2077057"/>
              <a:ext cx="6237436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FBA31F2-E82F-A230-7224-C6C5B195D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6616" y="2227029"/>
              <a:ext cx="5539446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객체의 배열을 선언하고 활용할 수 있다</a:t>
              </a:r>
              <a:r>
                <a:rPr lang="en-US" altLang="ko-KR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.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F610255-211A-148E-941B-F4DA6357FD5F}"/>
              </a:ext>
            </a:extLst>
          </p:cNvPr>
          <p:cNvGrpSpPr/>
          <p:nvPr/>
        </p:nvGrpSpPr>
        <p:grpSpPr>
          <a:xfrm>
            <a:off x="1275542" y="3515401"/>
            <a:ext cx="6953076" cy="756217"/>
            <a:chOff x="643260" y="3173386"/>
            <a:chExt cx="6953076" cy="756217"/>
          </a:xfrm>
        </p:grpSpPr>
        <p:sp>
          <p:nvSpPr>
            <p:cNvPr id="21" name="직사각형 32">
              <a:extLst>
                <a:ext uri="{FF2B5EF4-FFF2-40B4-BE49-F238E27FC236}">
                  <a16:creationId xmlns:a16="http://schemas.microsoft.com/office/drawing/2014/main" id="{6CD0D86B-EEBB-5647-3F6A-0A8D0309E4ED}"/>
                </a:ext>
              </a:extLst>
            </p:cNvPr>
            <p:cNvSpPr/>
            <p:nvPr/>
          </p:nvSpPr>
          <p:spPr>
            <a:xfrm>
              <a:off x="643260" y="3225332"/>
              <a:ext cx="73596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F098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535FEAC-1E20-7B12-6A30-2B687CDE9B24}"/>
                </a:ext>
              </a:extLst>
            </p:cNvPr>
            <p:cNvSpPr/>
            <p:nvPr/>
          </p:nvSpPr>
          <p:spPr>
            <a:xfrm>
              <a:off x="754595" y="3294665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04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32">
              <a:extLst>
                <a:ext uri="{FF2B5EF4-FFF2-40B4-BE49-F238E27FC236}">
                  <a16:creationId xmlns:a16="http://schemas.microsoft.com/office/drawing/2014/main" id="{D8412464-6EE0-0C7C-6EC3-44DAC50CF884}"/>
                </a:ext>
              </a:extLst>
            </p:cNvPr>
            <p:cNvSpPr/>
            <p:nvPr/>
          </p:nvSpPr>
          <p:spPr>
            <a:xfrm>
              <a:off x="1358900" y="3173386"/>
              <a:ext cx="6237436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E8479A3-450D-15A9-7E5E-6F4250BA7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6616" y="3318602"/>
              <a:ext cx="6043502" cy="611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en-US" altLang="ko-KR" sz="16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new</a:t>
              </a:r>
              <a:r>
                <a:rPr lang="ko-KR" altLang="en-US" sz="16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를 이용하여 동적으로 객체나 객체 배열을 할당 받고 </a:t>
              </a:r>
              <a:r>
                <a:rPr lang="en-US" altLang="ko-KR" sz="16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delete</a:t>
              </a:r>
              <a:r>
                <a:rPr lang="ko-KR" altLang="en-US" sz="16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를 이용하여 반환할 수 있다</a:t>
              </a:r>
              <a:r>
                <a:rPr lang="en-US" altLang="ko-KR" sz="16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.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21474B0-5ABB-D3D6-1E9D-70BEE19E606E}"/>
              </a:ext>
            </a:extLst>
          </p:cNvPr>
          <p:cNvGrpSpPr/>
          <p:nvPr/>
        </p:nvGrpSpPr>
        <p:grpSpPr>
          <a:xfrm>
            <a:off x="1275542" y="4380617"/>
            <a:ext cx="6953076" cy="720000"/>
            <a:chOff x="643260" y="3173386"/>
            <a:chExt cx="6953076" cy="720000"/>
          </a:xfrm>
        </p:grpSpPr>
        <p:sp>
          <p:nvSpPr>
            <p:cNvPr id="26" name="직사각형 32">
              <a:extLst>
                <a:ext uri="{FF2B5EF4-FFF2-40B4-BE49-F238E27FC236}">
                  <a16:creationId xmlns:a16="http://schemas.microsoft.com/office/drawing/2014/main" id="{29139155-F98B-33CD-18E7-A97398904AA7}"/>
                </a:ext>
              </a:extLst>
            </p:cNvPr>
            <p:cNvSpPr/>
            <p:nvPr/>
          </p:nvSpPr>
          <p:spPr>
            <a:xfrm>
              <a:off x="643260" y="3225332"/>
              <a:ext cx="73596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F098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B9C49F1-C7EA-EA42-19E2-911EDAF5A0B8}"/>
                </a:ext>
              </a:extLst>
            </p:cNvPr>
            <p:cNvSpPr/>
            <p:nvPr/>
          </p:nvSpPr>
          <p:spPr>
            <a:xfrm>
              <a:off x="754595" y="3294665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05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직사각형 32">
              <a:extLst>
                <a:ext uri="{FF2B5EF4-FFF2-40B4-BE49-F238E27FC236}">
                  <a16:creationId xmlns:a16="http://schemas.microsoft.com/office/drawing/2014/main" id="{EF468932-B7A5-853E-124D-A661507E3921}"/>
                </a:ext>
              </a:extLst>
            </p:cNvPr>
            <p:cNvSpPr/>
            <p:nvPr/>
          </p:nvSpPr>
          <p:spPr>
            <a:xfrm>
              <a:off x="1358900" y="3173386"/>
              <a:ext cx="6237436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872E549-4203-2CFD-9F3B-13E8C724C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6616" y="3318602"/>
              <a:ext cx="573451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en-US" altLang="ko-KR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this </a:t>
              </a: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포인터의 개념을 이해하고</a:t>
              </a:r>
              <a:r>
                <a:rPr lang="en-US" altLang="ko-KR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, </a:t>
              </a: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활용할 수 있다</a:t>
              </a:r>
              <a:r>
                <a:rPr lang="en-US" altLang="ko-KR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.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0F364D1-0E9C-0974-AD9F-67CD3B71925B}"/>
              </a:ext>
            </a:extLst>
          </p:cNvPr>
          <p:cNvGrpSpPr/>
          <p:nvPr/>
        </p:nvGrpSpPr>
        <p:grpSpPr>
          <a:xfrm>
            <a:off x="1275542" y="5245833"/>
            <a:ext cx="6953076" cy="775456"/>
            <a:chOff x="643260" y="3173386"/>
            <a:chExt cx="6953076" cy="775456"/>
          </a:xfrm>
        </p:grpSpPr>
        <p:sp>
          <p:nvSpPr>
            <p:cNvPr id="31" name="직사각형 32">
              <a:extLst>
                <a:ext uri="{FF2B5EF4-FFF2-40B4-BE49-F238E27FC236}">
                  <a16:creationId xmlns:a16="http://schemas.microsoft.com/office/drawing/2014/main" id="{44FCB357-AE4D-64C1-2B93-4A8759263F31}"/>
                </a:ext>
              </a:extLst>
            </p:cNvPr>
            <p:cNvSpPr/>
            <p:nvPr/>
          </p:nvSpPr>
          <p:spPr>
            <a:xfrm>
              <a:off x="643260" y="3225332"/>
              <a:ext cx="73596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F098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B579014-F479-A7A7-6AD5-ACA817A60453}"/>
                </a:ext>
              </a:extLst>
            </p:cNvPr>
            <p:cNvSpPr/>
            <p:nvPr/>
          </p:nvSpPr>
          <p:spPr>
            <a:xfrm>
              <a:off x="754595" y="3294665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06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3C22FBD-5641-9C47-E77A-F53E8BC908FE}"/>
                </a:ext>
              </a:extLst>
            </p:cNvPr>
            <p:cNvSpPr/>
            <p:nvPr/>
          </p:nvSpPr>
          <p:spPr>
            <a:xfrm>
              <a:off x="1358900" y="3173386"/>
              <a:ext cx="6237436" cy="775456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CFAB76B-FD60-E3AC-4396-CDEC26C0B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6616" y="3318602"/>
              <a:ext cx="5899486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en-US" altLang="ko-KR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string </a:t>
              </a: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클래스를 이용하여 문자열을 다룰 수 있다</a:t>
              </a:r>
              <a:r>
                <a:rPr lang="en-US" altLang="ko-KR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2637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동적 할당 메모리 초기화 및 </a:t>
            </a:r>
            <a:r>
              <a:rPr lang="en-US" altLang="ko-KR" dirty="0"/>
              <a:t>delete </a:t>
            </a:r>
            <a:r>
              <a:rPr lang="ko-KR" altLang="en-US" dirty="0"/>
              <a:t>시 유의 사항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동적 할당 메모리 초기화</a:t>
            </a:r>
            <a:endParaRPr lang="en-US" altLang="ko-KR" dirty="0"/>
          </a:p>
          <a:p>
            <a:pPr lvl="1"/>
            <a:r>
              <a:rPr lang="ko-KR" altLang="en-US" dirty="0"/>
              <a:t>동적 할당 시 초기화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배열은 동적 할당 시 초기화 불가능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delete</a:t>
            </a:r>
            <a:r>
              <a:rPr lang="ko-KR" altLang="en-US" dirty="0"/>
              <a:t>시 </a:t>
            </a:r>
            <a:r>
              <a:rPr lang="en-US" altLang="ko-KR" dirty="0"/>
              <a:t>[] </a:t>
            </a:r>
            <a:r>
              <a:rPr lang="ko-KR" altLang="en-US" dirty="0"/>
              <a:t>생략</a:t>
            </a:r>
            <a:endParaRPr lang="en-US" altLang="ko-KR" dirty="0"/>
          </a:p>
          <a:p>
            <a:pPr lvl="1"/>
            <a:r>
              <a:rPr lang="ko-KR" altLang="en-US" dirty="0"/>
              <a:t>컴파일 오류는 아니지만 비정상적인 반환</a:t>
            </a:r>
          </a:p>
          <a:p>
            <a:pPr lvl="1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31639" y="1628307"/>
            <a:ext cx="5680405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ko-KR" altLang="en-US" sz="1400" dirty="0"/>
              <a:t>데이터타입 *포인터변수 </a:t>
            </a:r>
            <a:r>
              <a:rPr lang="en-US" altLang="ko-KR" sz="1400" dirty="0"/>
              <a:t>=</a:t>
            </a:r>
            <a:r>
              <a:rPr lang="en-US" altLang="ko-KR" sz="1400" b="1" dirty="0"/>
              <a:t> new </a:t>
            </a:r>
            <a:r>
              <a:rPr lang="ko-KR" altLang="en-US" sz="1400" dirty="0"/>
              <a:t>데이터타입</a:t>
            </a:r>
            <a:r>
              <a:rPr lang="en-US" altLang="ko-KR" sz="1400" dirty="0"/>
              <a:t>(</a:t>
            </a:r>
            <a:r>
              <a:rPr lang="ko-KR" altLang="en-US" sz="1400" b="1" dirty="0" err="1"/>
              <a:t>초깃값</a:t>
            </a:r>
            <a:r>
              <a:rPr lang="en-US" altLang="ko-KR" sz="1400" dirty="0"/>
              <a:t>);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317729" y="2434956"/>
            <a:ext cx="5680405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*</a:t>
            </a:r>
            <a:r>
              <a:rPr lang="en-US" altLang="ko-KR" sz="1400" dirty="0" err="1"/>
              <a:t>pInt</a:t>
            </a:r>
            <a:r>
              <a:rPr lang="en-US" altLang="ko-KR" sz="1400" dirty="0"/>
              <a:t>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(</a:t>
            </a:r>
            <a:r>
              <a:rPr lang="en-US" altLang="ko-KR" sz="1400" b="1" dirty="0"/>
              <a:t>20</a:t>
            </a:r>
            <a:r>
              <a:rPr lang="en-US" altLang="ko-KR" sz="1400" dirty="0"/>
              <a:t>); // 20</a:t>
            </a:r>
            <a:r>
              <a:rPr lang="ko-KR" altLang="en-US" sz="1400" dirty="0"/>
              <a:t>으로 초기화된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ko-KR" altLang="en-US" sz="1400" dirty="0"/>
              <a:t>타입 할당</a:t>
            </a:r>
          </a:p>
          <a:p>
            <a:pPr fontAlgn="base" latinLnBrk="0"/>
            <a:r>
              <a:rPr lang="en-US" altLang="ko-KR" sz="1400" dirty="0"/>
              <a:t>char *</a:t>
            </a:r>
            <a:r>
              <a:rPr lang="en-US" altLang="ko-KR" sz="1400" dirty="0" err="1"/>
              <a:t>pChar</a:t>
            </a:r>
            <a:r>
              <a:rPr lang="en-US" altLang="ko-KR" sz="1400" dirty="0"/>
              <a:t> =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char(</a:t>
            </a:r>
            <a:r>
              <a:rPr lang="en-US" altLang="ko-KR" sz="1400" b="1" dirty="0"/>
              <a:t>'a'</a:t>
            </a:r>
            <a:r>
              <a:rPr lang="en-US" altLang="ko-KR" sz="1400" dirty="0"/>
              <a:t>); // ‘a’</a:t>
            </a:r>
            <a:r>
              <a:rPr lang="ko-KR" altLang="en-US" sz="1400" dirty="0"/>
              <a:t>로 초기화된 </a:t>
            </a:r>
            <a:r>
              <a:rPr lang="en-US" altLang="ko-KR" sz="1400" dirty="0"/>
              <a:t>char </a:t>
            </a:r>
            <a:r>
              <a:rPr lang="ko-KR" altLang="en-US" sz="1400" dirty="0"/>
              <a:t>타입 할당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317729" y="3742160"/>
            <a:ext cx="576064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*</a:t>
            </a:r>
            <a:r>
              <a:rPr lang="en-US" altLang="ko-KR" sz="1400" dirty="0" err="1"/>
              <a:t>pArray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[10]</a:t>
            </a:r>
            <a:r>
              <a:rPr lang="en-US" altLang="ko-KR" sz="1400" dirty="0">
                <a:solidFill>
                  <a:srgbClr val="FF0000"/>
                </a:solidFill>
              </a:rPr>
              <a:t>(20)</a:t>
            </a:r>
            <a:r>
              <a:rPr lang="en-US" altLang="ko-KR" sz="1400" dirty="0"/>
              <a:t>; // </a:t>
            </a:r>
            <a:r>
              <a:rPr lang="ko-KR" altLang="en-US" sz="1400" dirty="0"/>
              <a:t>구문 오류</a:t>
            </a:r>
            <a:r>
              <a:rPr lang="en-US" altLang="ko-KR" sz="1400" dirty="0"/>
              <a:t>. </a:t>
            </a:r>
            <a:r>
              <a:rPr lang="ko-KR" altLang="en-US" sz="1400" dirty="0"/>
              <a:t>컴파일 오류 발생</a:t>
            </a:r>
          </a:p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*</a:t>
            </a:r>
            <a:r>
              <a:rPr lang="en-US" altLang="ko-KR" sz="1400" dirty="0" err="1"/>
              <a:t>pArray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int</a:t>
            </a:r>
            <a:r>
              <a:rPr lang="en-US" altLang="ko-KR" sz="1400" dirty="0">
                <a:solidFill>
                  <a:srgbClr val="FF0000"/>
                </a:solidFill>
              </a:rPr>
              <a:t>(20)[</a:t>
            </a:r>
            <a:r>
              <a:rPr lang="en-US" altLang="ko-KR" sz="1400" dirty="0"/>
              <a:t>10]; // </a:t>
            </a:r>
            <a:r>
              <a:rPr lang="ko-KR" altLang="en-US" sz="1400" dirty="0"/>
              <a:t>구문 오류</a:t>
            </a:r>
            <a:r>
              <a:rPr lang="en-US" altLang="ko-KR" sz="1400" dirty="0"/>
              <a:t>. </a:t>
            </a:r>
            <a:r>
              <a:rPr lang="ko-KR" altLang="en-US" sz="1400" dirty="0"/>
              <a:t>컴파일 오류 발생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31639" y="4565216"/>
            <a:ext cx="5760640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*p = new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[10];</a:t>
            </a:r>
          </a:p>
          <a:p>
            <a:pPr fontAlgn="base" latinLnBrk="0"/>
            <a:r>
              <a:rPr lang="en-US" altLang="ko-KR" sz="1400" b="1" dirty="0"/>
              <a:t>delete p; </a:t>
            </a:r>
            <a:r>
              <a:rPr lang="en-US" altLang="ko-KR" sz="1400" dirty="0"/>
              <a:t>// </a:t>
            </a:r>
            <a:r>
              <a:rPr lang="ko-KR" altLang="en-US" sz="1400" dirty="0"/>
              <a:t>비정상 반환</a:t>
            </a:r>
            <a:r>
              <a:rPr lang="en-US" altLang="ko-KR" sz="1400" dirty="0"/>
              <a:t>. delete [] p;</a:t>
            </a:r>
            <a:r>
              <a:rPr lang="ko-KR" altLang="en-US" sz="1400" dirty="0"/>
              <a:t>로 하여야 함</a:t>
            </a:r>
            <a:r>
              <a:rPr lang="en-US" altLang="ko-KR" sz="1400" dirty="0"/>
              <a:t>.</a:t>
            </a:r>
          </a:p>
          <a:p>
            <a:pPr fontAlgn="base" latinLnBrk="0"/>
            <a:endParaRPr lang="ko-KR" altLang="en-US" sz="1400" dirty="0"/>
          </a:p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*q = new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;</a:t>
            </a:r>
          </a:p>
          <a:p>
            <a:pPr fontAlgn="base" latinLnBrk="0"/>
            <a:r>
              <a:rPr lang="en-US" altLang="ko-KR" sz="1400" b="1" dirty="0"/>
              <a:t>delete [] q; </a:t>
            </a:r>
            <a:r>
              <a:rPr lang="en-US" altLang="ko-KR" sz="1400" dirty="0"/>
              <a:t>// </a:t>
            </a:r>
            <a:r>
              <a:rPr lang="ko-KR" altLang="en-US" sz="1400" dirty="0"/>
              <a:t>비정상 반환</a:t>
            </a:r>
            <a:r>
              <a:rPr lang="en-US" altLang="ko-KR" sz="1400" dirty="0"/>
              <a:t>. delete q;</a:t>
            </a:r>
            <a:r>
              <a:rPr lang="ko-KR" altLang="en-US" sz="1400" dirty="0"/>
              <a:t>로 하여야 함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78681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객체의 동적 생성 및 반환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34FDC02-C888-E613-36A1-AA078B367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18774" y="1340768"/>
            <a:ext cx="6899702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ko-KR" altLang="en-US" sz="1600" dirty="0"/>
              <a:t>클래스이름 *포인터변수 </a:t>
            </a:r>
            <a:r>
              <a:rPr lang="en-US" altLang="ko-KR" sz="1600" dirty="0"/>
              <a:t>= </a:t>
            </a:r>
            <a:r>
              <a:rPr lang="en-US" altLang="ko-KR" sz="1600" b="1" dirty="0"/>
              <a:t>new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클래스이름</a:t>
            </a:r>
            <a:r>
              <a:rPr lang="en-US" altLang="ko-KR" sz="1600" dirty="0"/>
              <a:t>;</a:t>
            </a:r>
            <a:endParaRPr lang="ko-KR" altLang="en-US" sz="1600" dirty="0"/>
          </a:p>
          <a:p>
            <a:pPr fontAlgn="base" latinLnBrk="0"/>
            <a:r>
              <a:rPr lang="ko-KR" altLang="en-US" sz="1600" dirty="0"/>
              <a:t>클래스이름 *포인터변수 </a:t>
            </a:r>
            <a:r>
              <a:rPr lang="en-US" altLang="ko-KR" sz="1600" dirty="0"/>
              <a:t>= </a:t>
            </a:r>
            <a:r>
              <a:rPr lang="en-US" altLang="ko-KR" sz="1600" b="1" dirty="0"/>
              <a:t>new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클래스이름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생성자매개변수리스트</a:t>
            </a:r>
            <a:r>
              <a:rPr lang="en-US" altLang="ko-KR" sz="1600" dirty="0"/>
              <a:t>);</a:t>
            </a:r>
          </a:p>
          <a:p>
            <a:pPr fontAlgn="base" latinLnBrk="0"/>
            <a:r>
              <a:rPr lang="en-US" altLang="ko-KR" sz="1600" b="1" dirty="0"/>
              <a:t>delete</a:t>
            </a:r>
            <a:r>
              <a:rPr lang="en-US" altLang="ko-KR" sz="1600" dirty="0"/>
              <a:t> </a:t>
            </a:r>
            <a:r>
              <a:rPr lang="ko-KR" altLang="en-US" sz="1600" dirty="0"/>
              <a:t>포인터변수</a:t>
            </a:r>
            <a:r>
              <a:rPr lang="en-US" altLang="ko-KR" sz="1600" dirty="0"/>
              <a:t>;</a:t>
            </a:r>
            <a:endParaRPr lang="ko-KR" altLang="en-US" sz="1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58" y="2348880"/>
            <a:ext cx="7585734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0549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4-7 Circle </a:t>
            </a:r>
            <a:r>
              <a:rPr lang="ko-KR" altLang="en-US" dirty="0"/>
              <a:t>객체의 동적 생성 및 반환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1520" y="1703705"/>
            <a:ext cx="4104456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class Circle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radius; 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Circle(); </a:t>
            </a:r>
          </a:p>
          <a:p>
            <a:pPr defTabSz="180000"/>
            <a:r>
              <a:rPr lang="en-US" altLang="ko-KR" sz="1200" dirty="0"/>
              <a:t>	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r);</a:t>
            </a:r>
          </a:p>
          <a:p>
            <a:pPr defTabSz="180000"/>
            <a:r>
              <a:rPr lang="en-US" altLang="ko-KR" sz="1200" dirty="0"/>
              <a:t>	~Circle();</a:t>
            </a:r>
          </a:p>
          <a:p>
            <a:pPr defTabSz="180000"/>
            <a:r>
              <a:rPr lang="en-US" altLang="ko-KR" sz="1200" dirty="0"/>
              <a:t>	void 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 { radius = r; }</a:t>
            </a:r>
          </a:p>
          <a:p>
            <a:pPr defTabSz="180000"/>
            <a:r>
              <a:rPr lang="en-US" altLang="ko-KR" sz="1200" dirty="0"/>
              <a:t>	double 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 { return 3.14*radius*radius; }</a:t>
            </a:r>
          </a:p>
          <a:p>
            <a:pPr defTabSz="180000"/>
            <a:r>
              <a:rPr lang="en-US" altLang="ko-KR" sz="1200" dirty="0"/>
              <a:t>}; 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Circle::Circle()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radius = 1;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" &lt;&lt; radius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Circle::Circle(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r)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radius = r;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" &lt;&lt; radius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Circle::~Circle()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소멸자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" &lt;&lt; radius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499992" y="1715324"/>
            <a:ext cx="4461732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Circle *p, *q;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p = new Circle;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q = new Circle(30);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b="1" dirty="0"/>
              <a:t>p-&gt;</a:t>
            </a:r>
            <a:r>
              <a:rPr lang="en-US" altLang="ko-KR" sz="1200" b="1" dirty="0" err="1"/>
              <a:t>getArea</a:t>
            </a:r>
            <a:r>
              <a:rPr lang="en-US" altLang="ko-KR" sz="1200" b="1" dirty="0"/>
              <a:t>()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 &lt;&lt; </a:t>
            </a:r>
            <a:r>
              <a:rPr lang="en-US" altLang="ko-KR" sz="1200" b="1" dirty="0"/>
              <a:t>q-&gt;</a:t>
            </a:r>
            <a:r>
              <a:rPr lang="en-US" altLang="ko-KR" sz="1200" b="1" dirty="0" err="1"/>
              <a:t>getArea</a:t>
            </a:r>
            <a:r>
              <a:rPr lang="en-US" altLang="ko-KR" sz="1200" b="1" dirty="0"/>
              <a:t>()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delete p; </a:t>
            </a:r>
          </a:p>
          <a:p>
            <a:pPr defTabSz="180000"/>
            <a:r>
              <a:rPr lang="en-US" altLang="ko-KR" sz="1200" b="1" dirty="0"/>
              <a:t>	delete q;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499992" y="3550363"/>
            <a:ext cx="4461732" cy="120032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1</a:t>
            </a:r>
          </a:p>
          <a:p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30</a:t>
            </a:r>
          </a:p>
          <a:p>
            <a:r>
              <a:rPr lang="en-US" altLang="ko-KR" sz="1200" dirty="0"/>
              <a:t>3.14</a:t>
            </a:r>
          </a:p>
          <a:p>
            <a:r>
              <a:rPr lang="en-US" altLang="ko-KR" sz="1200" dirty="0"/>
              <a:t>2826</a:t>
            </a:r>
          </a:p>
          <a:p>
            <a:r>
              <a:rPr lang="ko-KR" altLang="en-US" sz="1200" dirty="0" err="1"/>
              <a:t>소멸자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1</a:t>
            </a:r>
          </a:p>
          <a:p>
            <a:r>
              <a:rPr lang="ko-KR" altLang="en-US" sz="1200" dirty="0" err="1"/>
              <a:t>소멸자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30</a:t>
            </a:r>
            <a:endParaRPr lang="ko-KR" altLang="en-US" sz="12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6156176" y="2924944"/>
            <a:ext cx="2088232" cy="432048"/>
          </a:xfrm>
          <a:prstGeom prst="wedgeRoundRectCallout">
            <a:avLst>
              <a:gd name="adj1" fmla="val -83342"/>
              <a:gd name="adj2" fmla="val -5644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생성한 순서에 관계 없이 원하는 순서대로 </a:t>
            </a:r>
            <a:r>
              <a:rPr lang="en-US" altLang="ko-KR" sz="1000" dirty="0">
                <a:solidFill>
                  <a:schemeClr val="tx1"/>
                </a:solidFill>
              </a:rPr>
              <a:t>delete </a:t>
            </a:r>
            <a:r>
              <a:rPr lang="ko-KR" altLang="en-US" sz="1000" dirty="0">
                <a:solidFill>
                  <a:schemeClr val="tx1"/>
                </a:solidFill>
              </a:rPr>
              <a:t>할 수 있음</a:t>
            </a:r>
          </a:p>
        </p:txBody>
      </p:sp>
    </p:spTree>
    <p:extLst>
      <p:ext uri="{BB962C8B-B14F-4D97-AF65-F5344CB8AC3E}">
        <p14:creationId xmlns:p14="http://schemas.microsoft.com/office/powerpoint/2010/main" val="538893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4–8 Circle </a:t>
            </a:r>
            <a:r>
              <a:rPr lang="ko-KR" altLang="en-US" dirty="0"/>
              <a:t>객체의 동적 생성과 반환 응용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524536" y="4156044"/>
            <a:ext cx="4437188" cy="1754326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정수 반지름 입력</a:t>
            </a:r>
            <a:r>
              <a:rPr lang="en-US" altLang="ko-KR" sz="1200" dirty="0"/>
              <a:t>(</a:t>
            </a:r>
            <a:r>
              <a:rPr lang="ko-KR" altLang="en-US" sz="1200" dirty="0"/>
              <a:t>음수이면 종료</a:t>
            </a:r>
            <a:r>
              <a:rPr lang="en-US" altLang="ko-KR" sz="1200" dirty="0"/>
              <a:t>)&gt;&gt; </a:t>
            </a:r>
            <a:r>
              <a:rPr lang="en-US" altLang="ko-KR" sz="1200" dirty="0">
                <a:solidFill>
                  <a:srgbClr val="00B050"/>
                </a:solidFill>
              </a:rPr>
              <a:t>5</a:t>
            </a:r>
          </a:p>
          <a:p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5</a:t>
            </a:r>
          </a:p>
          <a:p>
            <a:r>
              <a:rPr lang="ko-KR" altLang="en-US" sz="1200" dirty="0"/>
              <a:t>원의 면적은 </a:t>
            </a:r>
            <a:r>
              <a:rPr lang="en-US" altLang="ko-KR" sz="1200" dirty="0"/>
              <a:t>78.5</a:t>
            </a:r>
          </a:p>
          <a:p>
            <a:r>
              <a:rPr lang="ko-KR" altLang="en-US" sz="1200" dirty="0" err="1"/>
              <a:t>소멸자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5</a:t>
            </a:r>
          </a:p>
          <a:p>
            <a:r>
              <a:rPr lang="ko-KR" altLang="en-US" sz="1200" dirty="0"/>
              <a:t>정수 반지름 입력</a:t>
            </a:r>
            <a:r>
              <a:rPr lang="en-US" altLang="ko-KR" sz="1200" dirty="0"/>
              <a:t>(</a:t>
            </a:r>
            <a:r>
              <a:rPr lang="ko-KR" altLang="en-US" sz="1200" dirty="0"/>
              <a:t>음수이면 종료</a:t>
            </a:r>
            <a:r>
              <a:rPr lang="en-US" altLang="ko-KR" sz="1200" dirty="0"/>
              <a:t>)&gt;&gt; </a:t>
            </a:r>
            <a:r>
              <a:rPr lang="en-US" altLang="ko-KR" sz="1200" dirty="0">
                <a:solidFill>
                  <a:srgbClr val="00B050"/>
                </a:solidFill>
              </a:rPr>
              <a:t>9</a:t>
            </a:r>
          </a:p>
          <a:p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9</a:t>
            </a:r>
          </a:p>
          <a:p>
            <a:r>
              <a:rPr lang="ko-KR" altLang="en-US" sz="1200" dirty="0"/>
              <a:t>원의 면적은 </a:t>
            </a:r>
            <a:r>
              <a:rPr lang="en-US" altLang="ko-KR" sz="1200" dirty="0"/>
              <a:t>254.34</a:t>
            </a:r>
          </a:p>
          <a:p>
            <a:r>
              <a:rPr lang="ko-KR" altLang="en-US" sz="1200" dirty="0" err="1"/>
              <a:t>소멸자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9</a:t>
            </a:r>
          </a:p>
          <a:p>
            <a:r>
              <a:rPr lang="ko-KR" altLang="en-US" sz="1200" dirty="0"/>
              <a:t>정수 반지름 입력</a:t>
            </a:r>
            <a:r>
              <a:rPr lang="en-US" altLang="ko-KR" sz="1200" dirty="0"/>
              <a:t>(</a:t>
            </a:r>
            <a:r>
              <a:rPr lang="ko-KR" altLang="en-US" sz="1200" dirty="0"/>
              <a:t>음수이면 종료</a:t>
            </a:r>
            <a:r>
              <a:rPr lang="en-US" altLang="ko-KR" sz="1200" dirty="0"/>
              <a:t>)&gt;&gt; </a:t>
            </a:r>
            <a:r>
              <a:rPr lang="en-US" altLang="ko-KR" sz="1200" dirty="0">
                <a:solidFill>
                  <a:srgbClr val="00B050"/>
                </a:solidFill>
              </a:rPr>
              <a:t>-1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1847721"/>
            <a:ext cx="4104456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Circle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radius; 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Circle(); </a:t>
            </a:r>
          </a:p>
          <a:p>
            <a:pPr defTabSz="180000"/>
            <a:r>
              <a:rPr lang="en-US" altLang="ko-KR" sz="1200" dirty="0"/>
              <a:t>	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r);</a:t>
            </a:r>
          </a:p>
          <a:p>
            <a:pPr defTabSz="180000"/>
            <a:r>
              <a:rPr lang="en-US" altLang="ko-KR" sz="1200" dirty="0"/>
              <a:t>	~Circle();</a:t>
            </a:r>
          </a:p>
          <a:p>
            <a:pPr defTabSz="180000"/>
            <a:r>
              <a:rPr lang="en-US" altLang="ko-KR" sz="1200" dirty="0"/>
              <a:t>	void 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 { radius = r; }</a:t>
            </a:r>
          </a:p>
          <a:p>
            <a:pPr defTabSz="180000"/>
            <a:r>
              <a:rPr lang="en-US" altLang="ko-KR" sz="1200" dirty="0"/>
              <a:t>	double 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 { return 3.14*radius*radius; }</a:t>
            </a:r>
          </a:p>
          <a:p>
            <a:pPr defTabSz="180000"/>
            <a:r>
              <a:rPr lang="en-US" altLang="ko-KR" sz="1200" dirty="0"/>
              <a:t>}; 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Circle::Circle()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radius = 1;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" &lt;&lt; radius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Circle::Circle(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r)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radius = r;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" &lt;&lt; radius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Circle::~Circle()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소멸자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" &lt;&lt; radius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499992" y="1847721"/>
            <a:ext cx="4461732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radius;</a:t>
            </a:r>
          </a:p>
          <a:p>
            <a:pPr defTabSz="180000"/>
            <a:r>
              <a:rPr lang="en-US" altLang="ko-KR" sz="1200" dirty="0"/>
              <a:t>	while(true)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정수 반지름 입력</a:t>
            </a:r>
            <a:r>
              <a:rPr lang="en-US" altLang="ko-KR" sz="1200" dirty="0"/>
              <a:t>(</a:t>
            </a:r>
            <a:r>
              <a:rPr lang="ko-KR" altLang="en-US" sz="1200" dirty="0"/>
              <a:t>음수이면 종료</a:t>
            </a:r>
            <a:r>
              <a:rPr lang="en-US" altLang="ko-KR" sz="1200" dirty="0"/>
              <a:t>)&gt;&gt; ";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cin</a:t>
            </a:r>
            <a:r>
              <a:rPr lang="en-US" altLang="ko-KR" sz="1200" b="1" dirty="0"/>
              <a:t> &gt;&gt; radius;</a:t>
            </a:r>
          </a:p>
          <a:p>
            <a:pPr defTabSz="180000"/>
            <a:r>
              <a:rPr lang="en-US" altLang="ko-KR" sz="1200" dirty="0"/>
              <a:t>		if(radius &lt; 0) break; // </a:t>
            </a:r>
            <a:r>
              <a:rPr lang="ko-KR" altLang="en-US" sz="1200" dirty="0"/>
              <a:t>음수가 입력되어 종료한다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Circle *p = new Circle(radius); </a:t>
            </a:r>
            <a:r>
              <a:rPr lang="en-US" altLang="ko-KR" sz="1200" dirty="0"/>
              <a:t>// </a:t>
            </a:r>
            <a:r>
              <a:rPr lang="ko-KR" altLang="en-US" sz="1200" dirty="0"/>
              <a:t>동적 객체 생성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원의 면적은 </a:t>
            </a:r>
            <a:r>
              <a:rPr lang="en-US" altLang="ko-KR" sz="1200" dirty="0"/>
              <a:t>" &lt;&lt; </a:t>
            </a:r>
            <a:r>
              <a:rPr lang="en-US" altLang="ko-KR" sz="1200" b="1" dirty="0"/>
              <a:t>p-&gt;</a:t>
            </a:r>
            <a:r>
              <a:rPr lang="en-US" altLang="ko-KR" sz="1200" b="1" dirty="0" err="1"/>
              <a:t>getArea</a:t>
            </a:r>
            <a:r>
              <a:rPr lang="en-US" altLang="ko-KR" sz="1200" b="1" dirty="0"/>
              <a:t>()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delete p; </a:t>
            </a:r>
            <a:r>
              <a:rPr lang="en-US" altLang="ko-KR" sz="1200" dirty="0"/>
              <a:t>// </a:t>
            </a:r>
            <a:r>
              <a:rPr lang="ko-KR" altLang="en-US" sz="1200" dirty="0"/>
              <a:t>객체 반환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5940152" y="3619214"/>
            <a:ext cx="1296144" cy="313842"/>
          </a:xfrm>
          <a:prstGeom prst="wedgeRoundRectCallout">
            <a:avLst>
              <a:gd name="adj1" fmla="val -96327"/>
              <a:gd name="adj2" fmla="val -8209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delete </a:t>
            </a:r>
            <a:r>
              <a:rPr lang="ko-KR" altLang="en-US" sz="1000" dirty="0">
                <a:solidFill>
                  <a:schemeClr val="tx1"/>
                </a:solidFill>
              </a:rPr>
              <a:t>문이 없다면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메모리 누수 발생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7420774" y="5517421"/>
            <a:ext cx="1540950" cy="288032"/>
          </a:xfrm>
          <a:prstGeom prst="wedgeRoundRectCallout">
            <a:avLst>
              <a:gd name="adj1" fmla="val -56573"/>
              <a:gd name="adj2" fmla="val 3818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음수가 입력되면 종료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51520" y="1262946"/>
            <a:ext cx="84969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정수 반지름을 입력 받고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Circle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객체를 동적 생성하여 면적을 출력하라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음수가 입력되면 프로그램은 종료한다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35273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배열의 동적 생성 및 반환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407277" y="1484784"/>
            <a:ext cx="6902672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ko-KR" altLang="en-US" sz="1600" dirty="0"/>
              <a:t>클래스이름 *포인터변수 </a:t>
            </a:r>
            <a:r>
              <a:rPr lang="en-US" altLang="ko-KR" sz="1600" dirty="0"/>
              <a:t>= </a:t>
            </a:r>
            <a:r>
              <a:rPr lang="en-US" altLang="ko-KR" sz="1600" b="1" dirty="0"/>
              <a:t>new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클래스이름 </a:t>
            </a:r>
            <a:r>
              <a:rPr lang="en-US" altLang="ko-KR" sz="1600" b="1" dirty="0"/>
              <a:t>[</a:t>
            </a:r>
            <a:r>
              <a:rPr lang="ko-KR" altLang="en-US" sz="1600" b="1" dirty="0"/>
              <a:t>배열 크기</a:t>
            </a:r>
            <a:r>
              <a:rPr lang="en-US" altLang="ko-KR" sz="1600" b="1" dirty="0"/>
              <a:t>]</a:t>
            </a:r>
            <a:r>
              <a:rPr lang="en-US" altLang="ko-KR" sz="1600" dirty="0"/>
              <a:t>;</a:t>
            </a:r>
          </a:p>
          <a:p>
            <a:pPr fontAlgn="base" latinLnBrk="0"/>
            <a:r>
              <a:rPr lang="en-US" altLang="ko-KR" sz="1600" b="1" dirty="0"/>
              <a:t>delete [] </a:t>
            </a:r>
            <a:r>
              <a:rPr lang="ko-KR" altLang="en-US" sz="1600" dirty="0"/>
              <a:t>포인터변수</a:t>
            </a:r>
            <a:r>
              <a:rPr lang="en-US" altLang="ko-KR" sz="1600" dirty="0"/>
              <a:t>; // </a:t>
            </a:r>
            <a:r>
              <a:rPr lang="ko-KR" altLang="en-US" sz="1600" dirty="0"/>
              <a:t>포인터변수가 가리키는 객체 배열을 반환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79397"/>
            <a:ext cx="8035702" cy="4375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14430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배열의 사용</a:t>
            </a:r>
            <a:r>
              <a:rPr lang="en-US" altLang="ko-KR" dirty="0"/>
              <a:t>, </a:t>
            </a:r>
            <a:r>
              <a:rPr lang="ko-KR" altLang="en-US" dirty="0"/>
              <a:t>배열의 반환과 </a:t>
            </a:r>
            <a:r>
              <a:rPr lang="ko-KR" altLang="en-US" dirty="0" err="1"/>
              <a:t>소멸자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동적으로 생성된 배열도 보통 배열처럼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포인터로 배열 접근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배열 소멸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381726" y="1286261"/>
            <a:ext cx="6552728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Circle *</a:t>
            </a:r>
            <a:r>
              <a:rPr lang="en-US" altLang="ko-KR" sz="1200" dirty="0" err="1"/>
              <a:t>pArray</a:t>
            </a:r>
            <a:r>
              <a:rPr lang="en-US" altLang="ko-KR" sz="1200" dirty="0"/>
              <a:t> = </a:t>
            </a:r>
            <a:r>
              <a:rPr lang="en-US" altLang="ko-KR" sz="1200" b="1" dirty="0"/>
              <a:t>new Circle[3]; </a:t>
            </a:r>
            <a:r>
              <a:rPr lang="en-US" altLang="ko-KR" sz="1200" dirty="0"/>
              <a:t>// 3</a:t>
            </a:r>
            <a:r>
              <a:rPr lang="ko-KR" altLang="en-US" sz="1200" dirty="0"/>
              <a:t>개의 </a:t>
            </a:r>
            <a:r>
              <a:rPr lang="en-US" altLang="ko-KR" sz="1200" dirty="0"/>
              <a:t>Circle </a:t>
            </a:r>
            <a:r>
              <a:rPr lang="ko-KR" altLang="en-US" sz="1200" dirty="0"/>
              <a:t>객체 배열의 동적 생성</a:t>
            </a:r>
            <a:endParaRPr lang="en-US" altLang="ko-KR" sz="1200" dirty="0"/>
          </a:p>
          <a:p>
            <a:pPr defTabSz="180000" fontAlgn="base" latinLnBrk="0"/>
            <a:endParaRPr lang="ko-KR" altLang="en-US" sz="1200" dirty="0"/>
          </a:p>
          <a:p>
            <a:pPr defTabSz="180000" fontAlgn="base" latinLnBrk="0"/>
            <a:r>
              <a:rPr lang="en-US" altLang="ko-KR" sz="1200" b="1" dirty="0" err="1"/>
              <a:t>pArray</a:t>
            </a:r>
            <a:r>
              <a:rPr lang="en-US" altLang="ko-KR" sz="1200" b="1" dirty="0"/>
              <a:t>[0].</a:t>
            </a:r>
            <a:r>
              <a:rPr lang="en-US" altLang="ko-KR" sz="1200" b="1" dirty="0" err="1"/>
              <a:t>setRadius</a:t>
            </a:r>
            <a:r>
              <a:rPr lang="en-US" altLang="ko-KR" sz="1200" b="1" dirty="0"/>
              <a:t>(10); </a:t>
            </a:r>
            <a:r>
              <a:rPr lang="en-US" altLang="ko-KR" sz="1200" dirty="0"/>
              <a:t>// </a:t>
            </a:r>
            <a:r>
              <a:rPr lang="ko-KR" altLang="en-US" sz="1200" dirty="0"/>
              <a:t>배열의 첫 번째 객체의 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() </a:t>
            </a:r>
            <a:r>
              <a:rPr lang="ko-KR" altLang="en-US" sz="1200" dirty="0"/>
              <a:t>멤버 함수 호출</a:t>
            </a:r>
          </a:p>
          <a:p>
            <a:pPr defTabSz="180000" fontAlgn="base" latinLnBrk="0"/>
            <a:r>
              <a:rPr lang="en-US" altLang="ko-KR" sz="1200" dirty="0" err="1"/>
              <a:t>pArray</a:t>
            </a:r>
            <a:r>
              <a:rPr lang="en-US" altLang="ko-KR" sz="1200" dirty="0"/>
              <a:t>[1].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(20); // </a:t>
            </a:r>
            <a:r>
              <a:rPr lang="ko-KR" altLang="en-US" sz="1200" dirty="0"/>
              <a:t>배열의 두 번째 객체의 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() </a:t>
            </a:r>
            <a:r>
              <a:rPr lang="ko-KR" altLang="en-US" sz="1200" dirty="0"/>
              <a:t>멤버 함수 호출</a:t>
            </a:r>
          </a:p>
          <a:p>
            <a:pPr defTabSz="180000" fontAlgn="base" latinLnBrk="0"/>
            <a:r>
              <a:rPr lang="en-US" altLang="ko-KR" sz="1200" dirty="0" err="1"/>
              <a:t>pArray</a:t>
            </a:r>
            <a:r>
              <a:rPr lang="en-US" altLang="ko-KR" sz="1200" dirty="0"/>
              <a:t>[2].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(30); // </a:t>
            </a:r>
            <a:r>
              <a:rPr lang="ko-KR" altLang="en-US" sz="1200" dirty="0"/>
              <a:t>배열의 세 번째 객체의 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() </a:t>
            </a:r>
            <a:r>
              <a:rPr lang="ko-KR" altLang="en-US" sz="1200" dirty="0"/>
              <a:t>멤버 함수 호출</a:t>
            </a:r>
            <a:endParaRPr lang="en-US" altLang="ko-KR" sz="1200" dirty="0"/>
          </a:p>
          <a:p>
            <a:pPr defTabSz="180000" fontAlgn="base" latinLnBrk="0"/>
            <a:endParaRPr lang="ko-KR" altLang="en-US" sz="1200" dirty="0"/>
          </a:p>
          <a:p>
            <a:pPr defTabSz="180000" fontAlgn="base" latinLnBrk="0"/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&lt;3;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  <a:endParaRPr lang="ko-KR" altLang="en-US" sz="1200" dirty="0"/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b="1" dirty="0" err="1"/>
              <a:t>pArray</a:t>
            </a:r>
            <a:r>
              <a:rPr lang="en-US" altLang="ko-KR" sz="1200" b="1" dirty="0"/>
              <a:t>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].</a:t>
            </a:r>
            <a:r>
              <a:rPr lang="en-US" altLang="ko-KR" sz="1200" b="1" dirty="0" err="1"/>
              <a:t>getArea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</a:t>
            </a:r>
            <a:r>
              <a:rPr lang="ko-KR" altLang="en-US" sz="1200" dirty="0"/>
              <a:t>배열의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</a:t>
            </a:r>
            <a:r>
              <a:rPr lang="ko-KR" altLang="en-US" sz="1200" dirty="0"/>
              <a:t>번째 객체의 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 </a:t>
            </a:r>
            <a:r>
              <a:rPr lang="ko-KR" altLang="en-US" sz="1200" dirty="0"/>
              <a:t>멤버 함수 호출</a:t>
            </a:r>
          </a:p>
          <a:p>
            <a:pPr defTabSz="180000" fontAlgn="base" latinLnBrk="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3964216" y="3717032"/>
            <a:ext cx="280831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b="1" dirty="0" err="1"/>
              <a:t>pArray</a:t>
            </a:r>
            <a:r>
              <a:rPr lang="en-US" altLang="ko-KR" sz="1200" b="1" dirty="0"/>
              <a:t>-&gt;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(10);</a:t>
            </a:r>
          </a:p>
          <a:p>
            <a:pPr defTabSz="180000" fontAlgn="base" latinLnBrk="0"/>
            <a:r>
              <a:rPr lang="en-US" altLang="ko-KR" sz="1200" dirty="0"/>
              <a:t>(pArray+1)-&gt;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(20);</a:t>
            </a:r>
          </a:p>
          <a:p>
            <a:pPr defTabSz="180000" fontAlgn="base" latinLnBrk="0"/>
            <a:r>
              <a:rPr lang="en-US" altLang="ko-KR" sz="1200" dirty="0"/>
              <a:t>(pArray+2)-&gt;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(30);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&lt;3;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 fontAlgn="base" latinLnBrk="0"/>
            <a:r>
              <a:rPr lang="en-US" altLang="ko-KR" sz="1200" dirty="0"/>
              <a:t>	(</a:t>
            </a:r>
            <a:r>
              <a:rPr lang="en-US" altLang="ko-KR" sz="1200" dirty="0" err="1"/>
              <a:t>pArray+i</a:t>
            </a:r>
            <a:r>
              <a:rPr lang="en-US" altLang="ko-KR" sz="1200" dirty="0"/>
              <a:t>)-&gt;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();</a:t>
            </a:r>
          </a:p>
          <a:p>
            <a:pPr defTabSz="180000" fontAlgn="base" latinLnBrk="0"/>
            <a:r>
              <a:rPr lang="en-US" altLang="ko-KR" sz="12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03648" y="5790950"/>
            <a:ext cx="1346138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200" b="1" dirty="0"/>
              <a:t>delete [] </a:t>
            </a:r>
            <a:r>
              <a:rPr lang="en-US" altLang="ko-KR" sz="1200" dirty="0" err="1"/>
              <a:t>pArray</a:t>
            </a:r>
            <a:r>
              <a:rPr lang="en-US" altLang="ko-KR" sz="1200" dirty="0"/>
              <a:t>;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4128628" y="5589240"/>
            <a:ext cx="2808312" cy="680418"/>
          </a:xfrm>
          <a:prstGeom prst="wedgeRoundRectCallout">
            <a:avLst>
              <a:gd name="adj1" fmla="val -101908"/>
              <a:gd name="adj2" fmla="val 239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0"/>
            <a:r>
              <a:rPr lang="en-US" altLang="ko-KR" sz="1200" dirty="0" err="1">
                <a:solidFill>
                  <a:schemeClr val="tx1"/>
                </a:solidFill>
              </a:rPr>
              <a:t>pArray</a:t>
            </a:r>
            <a:r>
              <a:rPr lang="en-US" altLang="ko-KR" sz="1200" dirty="0">
                <a:solidFill>
                  <a:schemeClr val="tx1"/>
                </a:solidFill>
              </a:rPr>
              <a:t>[2] </a:t>
            </a:r>
            <a:r>
              <a:rPr lang="ko-KR" altLang="en-US" sz="1200" dirty="0">
                <a:solidFill>
                  <a:schemeClr val="tx1"/>
                </a:solidFill>
              </a:rPr>
              <a:t>객체의 </a:t>
            </a:r>
            <a:r>
              <a:rPr lang="ko-KR" altLang="en-US" sz="1200" dirty="0" err="1">
                <a:solidFill>
                  <a:schemeClr val="tx1"/>
                </a:solidFill>
              </a:rPr>
              <a:t>소멸자</a:t>
            </a:r>
            <a:r>
              <a:rPr lang="ko-KR" altLang="en-US" sz="1200" dirty="0">
                <a:solidFill>
                  <a:schemeClr val="tx1"/>
                </a:solidFill>
              </a:rPr>
              <a:t> 실행</a:t>
            </a:r>
            <a:r>
              <a:rPr lang="en-US" altLang="ko-KR" sz="1200" dirty="0">
                <a:solidFill>
                  <a:schemeClr val="tx1"/>
                </a:solidFill>
              </a:rPr>
              <a:t>(1)</a:t>
            </a:r>
            <a:endParaRPr lang="ko-KR" altLang="en-US" sz="1200" dirty="0">
              <a:solidFill>
                <a:schemeClr val="tx1"/>
              </a:solidFill>
            </a:endParaRPr>
          </a:p>
          <a:p>
            <a:pPr fontAlgn="base" latinLnBrk="0"/>
            <a:r>
              <a:rPr lang="en-US" altLang="ko-KR" sz="1200" dirty="0" err="1">
                <a:solidFill>
                  <a:schemeClr val="tx1"/>
                </a:solidFill>
              </a:rPr>
              <a:t>pArray</a:t>
            </a:r>
            <a:r>
              <a:rPr lang="en-US" altLang="ko-KR" sz="1200" dirty="0">
                <a:solidFill>
                  <a:schemeClr val="tx1"/>
                </a:solidFill>
              </a:rPr>
              <a:t>[1] </a:t>
            </a:r>
            <a:r>
              <a:rPr lang="ko-KR" altLang="en-US" sz="1200" dirty="0">
                <a:solidFill>
                  <a:schemeClr val="tx1"/>
                </a:solidFill>
              </a:rPr>
              <a:t>객체의 </a:t>
            </a:r>
            <a:r>
              <a:rPr lang="ko-KR" altLang="en-US" sz="1200" dirty="0" err="1">
                <a:solidFill>
                  <a:schemeClr val="tx1"/>
                </a:solidFill>
              </a:rPr>
              <a:t>소멸자</a:t>
            </a:r>
            <a:r>
              <a:rPr lang="ko-KR" altLang="en-US" sz="1200" dirty="0">
                <a:solidFill>
                  <a:schemeClr val="tx1"/>
                </a:solidFill>
              </a:rPr>
              <a:t> 실행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  <a:p>
            <a:pPr fontAlgn="base" latinLnBrk="0"/>
            <a:r>
              <a:rPr lang="en-US" altLang="ko-KR" sz="1200" dirty="0" err="1">
                <a:solidFill>
                  <a:schemeClr val="tx1"/>
                </a:solidFill>
              </a:rPr>
              <a:t>pArray</a:t>
            </a:r>
            <a:r>
              <a:rPr lang="en-US" altLang="ko-KR" sz="1200" dirty="0">
                <a:solidFill>
                  <a:schemeClr val="tx1"/>
                </a:solidFill>
              </a:rPr>
              <a:t>[0] </a:t>
            </a:r>
            <a:r>
              <a:rPr lang="ko-KR" altLang="en-US" sz="1200" dirty="0">
                <a:solidFill>
                  <a:schemeClr val="tx1"/>
                </a:solidFill>
              </a:rPr>
              <a:t>객체의 </a:t>
            </a:r>
            <a:r>
              <a:rPr lang="ko-KR" altLang="en-US" sz="1200" dirty="0" err="1">
                <a:solidFill>
                  <a:schemeClr val="tx1"/>
                </a:solidFill>
              </a:rPr>
              <a:t>소멸자</a:t>
            </a:r>
            <a:r>
              <a:rPr lang="ko-KR" altLang="en-US" sz="1200" dirty="0">
                <a:solidFill>
                  <a:schemeClr val="tx1"/>
                </a:solidFill>
              </a:rPr>
              <a:t> 실행</a:t>
            </a:r>
            <a:r>
              <a:rPr lang="en-US" altLang="ko-KR" sz="1200" dirty="0">
                <a:solidFill>
                  <a:schemeClr val="tx1"/>
                </a:solidFill>
              </a:rPr>
              <a:t>(3)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70923" y="6269658"/>
            <a:ext cx="35237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각 원소 객체의 </a:t>
            </a:r>
            <a:r>
              <a:rPr lang="ko-KR" altLang="en-US" sz="1200" dirty="0" err="1"/>
              <a:t>소멸자</a:t>
            </a:r>
            <a:r>
              <a:rPr lang="ko-KR" altLang="en-US" sz="1200" dirty="0"/>
              <a:t> 별도 실행</a:t>
            </a:r>
            <a:r>
              <a:rPr lang="en-US" altLang="ko-KR" sz="1200" dirty="0"/>
              <a:t>. </a:t>
            </a:r>
            <a:r>
              <a:rPr lang="ko-KR" altLang="en-US" sz="1200" dirty="0"/>
              <a:t>생성의 반대순</a:t>
            </a:r>
          </a:p>
        </p:txBody>
      </p:sp>
    </p:spTree>
    <p:extLst>
      <p:ext uri="{BB962C8B-B14F-4D97-AF65-F5344CB8AC3E}">
        <p14:creationId xmlns:p14="http://schemas.microsoft.com/office/powerpoint/2010/main" val="1591144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4-9 Circle</a:t>
            </a:r>
            <a:r>
              <a:rPr lang="ko-KR" altLang="en-US" dirty="0"/>
              <a:t> 배열의 동적 생성 및 반환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453592" y="4361036"/>
            <a:ext cx="4460305" cy="230832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1</a:t>
            </a:r>
          </a:p>
          <a:p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1</a:t>
            </a:r>
          </a:p>
          <a:p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1</a:t>
            </a:r>
          </a:p>
          <a:p>
            <a:r>
              <a:rPr lang="en-US" altLang="ko-KR" sz="1200" dirty="0"/>
              <a:t>314</a:t>
            </a:r>
          </a:p>
          <a:p>
            <a:r>
              <a:rPr lang="en-US" altLang="ko-KR" sz="1200" dirty="0"/>
              <a:t>1256</a:t>
            </a:r>
          </a:p>
          <a:p>
            <a:r>
              <a:rPr lang="en-US" altLang="ko-KR" sz="1200" dirty="0"/>
              <a:t>2826</a:t>
            </a:r>
          </a:p>
          <a:p>
            <a:r>
              <a:rPr lang="en-US" altLang="ko-KR" sz="1200" dirty="0"/>
              <a:t>314</a:t>
            </a:r>
          </a:p>
          <a:p>
            <a:r>
              <a:rPr lang="en-US" altLang="ko-KR" sz="1200" dirty="0"/>
              <a:t>1256</a:t>
            </a:r>
          </a:p>
          <a:p>
            <a:r>
              <a:rPr lang="en-US" altLang="ko-KR" sz="1200" dirty="0"/>
              <a:t>2826</a:t>
            </a:r>
          </a:p>
          <a:p>
            <a:r>
              <a:rPr lang="ko-KR" altLang="en-US" sz="1200" dirty="0" err="1"/>
              <a:t>소멸자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30</a:t>
            </a:r>
          </a:p>
          <a:p>
            <a:r>
              <a:rPr lang="ko-KR" altLang="en-US" sz="1200" dirty="0" err="1"/>
              <a:t>소멸자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20</a:t>
            </a:r>
          </a:p>
          <a:p>
            <a:r>
              <a:rPr lang="ko-KR" altLang="en-US" sz="1200" dirty="0" err="1"/>
              <a:t>소멸자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10</a:t>
            </a:r>
            <a:endParaRPr lang="ko-KR" altLang="en-US" sz="12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6588224" y="6149686"/>
            <a:ext cx="1225877" cy="432048"/>
          </a:xfrm>
          <a:prstGeom prst="wedgeRoundRectCallout">
            <a:avLst>
              <a:gd name="adj1" fmla="val -62574"/>
              <a:gd name="adj2" fmla="val -1040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소멸자는</a:t>
            </a:r>
            <a:r>
              <a:rPr lang="ko-KR" altLang="en-US" sz="1000" dirty="0">
                <a:solidFill>
                  <a:schemeClr val="tx1"/>
                </a:solidFill>
              </a:rPr>
              <a:t> 생성의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반대 순으로 실행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79512" y="980728"/>
            <a:ext cx="4104456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Circle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radius; 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Circle(); </a:t>
            </a:r>
          </a:p>
          <a:p>
            <a:pPr defTabSz="180000"/>
            <a:r>
              <a:rPr lang="en-US" altLang="ko-KR" sz="1200" dirty="0"/>
              <a:t>	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r);</a:t>
            </a:r>
          </a:p>
          <a:p>
            <a:pPr defTabSz="180000"/>
            <a:r>
              <a:rPr lang="en-US" altLang="ko-KR" sz="1200" dirty="0"/>
              <a:t>	~Circle();</a:t>
            </a:r>
          </a:p>
          <a:p>
            <a:pPr defTabSz="180000"/>
            <a:r>
              <a:rPr lang="en-US" altLang="ko-KR" sz="1200" dirty="0"/>
              <a:t>	void 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 { radius = r; }</a:t>
            </a:r>
          </a:p>
          <a:p>
            <a:pPr defTabSz="180000"/>
            <a:r>
              <a:rPr lang="en-US" altLang="ko-KR" sz="1200" dirty="0"/>
              <a:t>	double 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 { return 3.14*radius*radius; }</a:t>
            </a:r>
          </a:p>
          <a:p>
            <a:pPr defTabSz="180000"/>
            <a:r>
              <a:rPr lang="en-US" altLang="ko-KR" sz="1200" dirty="0"/>
              <a:t>}; 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Circle::Circle()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radius = 1;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" &lt;&lt; radius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Circle::Circle(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r)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radius = r;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" &lt;&lt; radius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Circle::~Circle()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소멸자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" &lt;&lt; radius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449401" y="844820"/>
            <a:ext cx="4464496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Circle *</a:t>
            </a:r>
            <a:r>
              <a:rPr lang="en-US" altLang="ko-KR" sz="1200" b="1" dirty="0" err="1"/>
              <a:t>pArray</a:t>
            </a:r>
            <a:r>
              <a:rPr lang="en-US" altLang="ko-KR" sz="1200" b="1" dirty="0"/>
              <a:t> = new Circle [3]; </a:t>
            </a:r>
            <a:r>
              <a:rPr lang="en-US" altLang="ko-KR" sz="1200" dirty="0"/>
              <a:t>// </a:t>
            </a:r>
            <a:r>
              <a:rPr lang="ko-KR" altLang="en-US" sz="1200" dirty="0"/>
              <a:t>객체 배열 생성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 err="1"/>
              <a:t>pArray</a:t>
            </a:r>
            <a:r>
              <a:rPr lang="en-US" altLang="ko-KR" sz="1200" b="1" dirty="0"/>
              <a:t>[0].</a:t>
            </a:r>
            <a:r>
              <a:rPr lang="en-US" altLang="ko-KR" sz="1200" b="1" dirty="0" err="1"/>
              <a:t>setRadius</a:t>
            </a:r>
            <a:r>
              <a:rPr lang="en-US" altLang="ko-KR" sz="1200" b="1" dirty="0"/>
              <a:t>(10);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pArray</a:t>
            </a:r>
            <a:r>
              <a:rPr lang="en-US" altLang="ko-KR" sz="1200" dirty="0"/>
              <a:t>[1].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(20);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pArray</a:t>
            </a:r>
            <a:r>
              <a:rPr lang="en-US" altLang="ko-KR" sz="1200" dirty="0"/>
              <a:t>[2].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(30);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&lt;3;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b="1" dirty="0" err="1"/>
              <a:t>pArray</a:t>
            </a:r>
            <a:r>
              <a:rPr lang="en-US" altLang="ko-KR" sz="1200" b="1" dirty="0"/>
              <a:t>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].</a:t>
            </a:r>
            <a:r>
              <a:rPr lang="en-US" altLang="ko-KR" sz="1200" b="1" dirty="0" err="1"/>
              <a:t>getArea</a:t>
            </a:r>
            <a:r>
              <a:rPr lang="en-US" altLang="ko-KR" sz="1200" b="1" dirty="0"/>
              <a:t>() </a:t>
            </a:r>
            <a:r>
              <a:rPr lang="en-US" altLang="ko-KR" sz="1200" dirty="0"/>
              <a:t>&lt;&lt; '\n';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Circle *p = </a:t>
            </a:r>
            <a:r>
              <a:rPr lang="en-US" altLang="ko-KR" sz="1200" dirty="0" err="1"/>
              <a:t>pArray</a:t>
            </a:r>
            <a:r>
              <a:rPr lang="en-US" altLang="ko-KR" sz="1200" dirty="0"/>
              <a:t>; // </a:t>
            </a:r>
            <a:r>
              <a:rPr lang="ko-KR" altLang="en-US" sz="1200" dirty="0"/>
              <a:t>포인터 </a:t>
            </a:r>
            <a:r>
              <a:rPr lang="en-US" altLang="ko-KR" sz="1200" dirty="0"/>
              <a:t>p</a:t>
            </a:r>
            <a:r>
              <a:rPr lang="ko-KR" altLang="en-US" sz="1200" dirty="0"/>
              <a:t>에 배열의 </a:t>
            </a:r>
            <a:r>
              <a:rPr lang="ko-KR" altLang="en-US" sz="1200" dirty="0" err="1"/>
              <a:t>주소값으로</a:t>
            </a:r>
            <a:r>
              <a:rPr lang="ko-KR" altLang="en-US" sz="1200" dirty="0"/>
              <a:t> 설정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&lt;3;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b="1" dirty="0"/>
              <a:t>p-&gt;</a:t>
            </a:r>
            <a:r>
              <a:rPr lang="en-US" altLang="ko-KR" sz="1200" b="1" dirty="0" err="1"/>
              <a:t>getArea</a:t>
            </a:r>
            <a:r>
              <a:rPr lang="en-US" altLang="ko-KR" sz="1200" b="1" dirty="0"/>
              <a:t>() </a:t>
            </a:r>
            <a:r>
              <a:rPr lang="en-US" altLang="ko-KR" sz="1200" dirty="0"/>
              <a:t>&lt;&lt; '\n';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p++; </a:t>
            </a:r>
            <a:r>
              <a:rPr lang="en-US" altLang="ko-KR" sz="1200" dirty="0"/>
              <a:t>// </a:t>
            </a:r>
            <a:r>
              <a:rPr lang="ko-KR" altLang="en-US" sz="1200" dirty="0"/>
              <a:t>다음 원소의 주소로 증가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delete [] </a:t>
            </a:r>
            <a:r>
              <a:rPr lang="en-US" altLang="ko-KR" sz="1200" b="1" dirty="0" err="1"/>
              <a:t>pArray</a:t>
            </a:r>
            <a:r>
              <a:rPr lang="en-US" altLang="ko-KR" sz="1200" b="1" dirty="0"/>
              <a:t>; </a:t>
            </a:r>
            <a:r>
              <a:rPr lang="en-US" altLang="ko-KR" sz="1200" dirty="0"/>
              <a:t>// </a:t>
            </a:r>
            <a:r>
              <a:rPr lang="ko-KR" altLang="en-US" sz="1200" dirty="0"/>
              <a:t>객체 배열 소멸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10" name="오른쪽 중괄호 9"/>
          <p:cNvSpPr/>
          <p:nvPr/>
        </p:nvSpPr>
        <p:spPr>
          <a:xfrm>
            <a:off x="6237364" y="6074781"/>
            <a:ext cx="177714" cy="506953"/>
          </a:xfrm>
          <a:prstGeom prst="rightBrace">
            <a:avLst>
              <a:gd name="adj1" fmla="val 26709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6846340" y="1340768"/>
            <a:ext cx="1686099" cy="307578"/>
          </a:xfrm>
          <a:prstGeom prst="wedgeRoundRectCallout">
            <a:avLst>
              <a:gd name="adj1" fmla="val -44894"/>
              <a:gd name="adj2" fmla="val -7850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각 원소 객체의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기본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Circle() </a:t>
            </a:r>
            <a:r>
              <a:rPr lang="ko-KR" altLang="en-US" sz="1000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6311414" y="4053458"/>
            <a:ext cx="1502687" cy="307578"/>
          </a:xfrm>
          <a:prstGeom prst="wedgeRoundRectCallout">
            <a:avLst>
              <a:gd name="adj1" fmla="val -96607"/>
              <a:gd name="adj2" fmla="val -7070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각 배열 원소 객체의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소멸자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~Circle() </a:t>
            </a:r>
            <a:r>
              <a:rPr lang="ko-KR" altLang="en-US" sz="1000" dirty="0">
                <a:solidFill>
                  <a:schemeClr val="tx1"/>
                </a:solidFill>
              </a:rPr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3175599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CDA4921-22B9-8960-4261-DCBC5325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4-10 </a:t>
            </a:r>
            <a:r>
              <a:rPr lang="ko-KR" altLang="en-US" dirty="0"/>
              <a:t>객체 배열의 동적 생성과 반환 응용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79513" y="4808770"/>
            <a:ext cx="3541966" cy="138499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생성하고자 하는 원의 개수</a:t>
            </a:r>
            <a:r>
              <a:rPr lang="en-US" altLang="ko-KR" sz="1200" dirty="0"/>
              <a:t>?</a:t>
            </a:r>
            <a:r>
              <a:rPr lang="en-US" altLang="ko-KR" sz="1200" dirty="0">
                <a:solidFill>
                  <a:srgbClr val="00B050"/>
                </a:solidFill>
              </a:rPr>
              <a:t>4</a:t>
            </a:r>
          </a:p>
          <a:p>
            <a:r>
              <a:rPr lang="ko-KR" altLang="en-US" sz="1200" dirty="0"/>
              <a:t>원</a:t>
            </a:r>
            <a:r>
              <a:rPr lang="en-US" altLang="ko-KR" sz="1200" dirty="0"/>
              <a:t>1: </a:t>
            </a:r>
            <a:r>
              <a:rPr lang="en-US" altLang="ko-KR" sz="1200" dirty="0">
                <a:solidFill>
                  <a:srgbClr val="00B050"/>
                </a:solidFill>
              </a:rPr>
              <a:t>5</a:t>
            </a:r>
          </a:p>
          <a:p>
            <a:r>
              <a:rPr lang="ko-KR" altLang="en-US" sz="1200" dirty="0"/>
              <a:t>원</a:t>
            </a:r>
            <a:r>
              <a:rPr lang="en-US" altLang="ko-KR" sz="1200" dirty="0"/>
              <a:t>2: </a:t>
            </a:r>
            <a:r>
              <a:rPr lang="en-US" altLang="ko-KR" sz="1200" dirty="0">
                <a:solidFill>
                  <a:srgbClr val="00B050"/>
                </a:solidFill>
              </a:rPr>
              <a:t>6</a:t>
            </a:r>
          </a:p>
          <a:p>
            <a:r>
              <a:rPr lang="ko-KR" altLang="en-US" sz="1200" dirty="0"/>
              <a:t>원</a:t>
            </a:r>
            <a:r>
              <a:rPr lang="en-US" altLang="ko-KR" sz="1200" dirty="0"/>
              <a:t>3: </a:t>
            </a:r>
            <a:r>
              <a:rPr lang="en-US" altLang="ko-KR" sz="1200" dirty="0">
                <a:solidFill>
                  <a:srgbClr val="00B050"/>
                </a:solidFill>
              </a:rPr>
              <a:t>7</a:t>
            </a:r>
          </a:p>
          <a:p>
            <a:r>
              <a:rPr lang="ko-KR" altLang="en-US" sz="1200" dirty="0"/>
              <a:t>원</a:t>
            </a:r>
            <a:r>
              <a:rPr lang="en-US" altLang="ko-KR" sz="1200" dirty="0"/>
              <a:t>4: </a:t>
            </a:r>
            <a:r>
              <a:rPr lang="en-US" altLang="ko-KR" sz="1200" dirty="0">
                <a:solidFill>
                  <a:srgbClr val="00B050"/>
                </a:solidFill>
              </a:rPr>
              <a:t>8</a:t>
            </a:r>
          </a:p>
          <a:p>
            <a:r>
              <a:rPr lang="en-US" altLang="ko-KR" sz="1200" dirty="0"/>
              <a:t>78.5 113.04 153.86 200.96</a:t>
            </a:r>
          </a:p>
          <a:p>
            <a:r>
              <a:rPr lang="ko-KR" altLang="en-US" sz="1200" dirty="0"/>
              <a:t>면적이 </a:t>
            </a:r>
            <a:r>
              <a:rPr lang="en-US" altLang="ko-KR" sz="1200" dirty="0"/>
              <a:t>100</a:t>
            </a:r>
            <a:r>
              <a:rPr lang="ko-KR" altLang="en-US" sz="1200" dirty="0"/>
              <a:t>에서 </a:t>
            </a:r>
            <a:r>
              <a:rPr lang="en-US" altLang="ko-KR" sz="1200" dirty="0"/>
              <a:t>200 </a:t>
            </a:r>
            <a:r>
              <a:rPr lang="ko-KR" altLang="en-US" sz="1200" dirty="0"/>
              <a:t>사이인 원의 개수는 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179512" y="1491079"/>
            <a:ext cx="35283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Circle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radius; 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Circle(); </a:t>
            </a:r>
          </a:p>
          <a:p>
            <a:pPr defTabSz="180000"/>
            <a:r>
              <a:rPr lang="en-US" altLang="ko-KR" sz="1200" dirty="0"/>
              <a:t>	~Circle() { }</a:t>
            </a:r>
          </a:p>
          <a:p>
            <a:pPr defTabSz="180000"/>
            <a:r>
              <a:rPr lang="en-US" altLang="ko-KR" sz="1200" dirty="0"/>
              <a:t>	void 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 { radius = r; }</a:t>
            </a:r>
          </a:p>
          <a:p>
            <a:pPr defTabSz="180000"/>
            <a:r>
              <a:rPr lang="en-US" altLang="ko-KR" sz="1200" dirty="0"/>
              <a:t>	double 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 { return 3.14*radius*radius; }</a:t>
            </a:r>
          </a:p>
          <a:p>
            <a:pPr defTabSz="180000"/>
            <a:r>
              <a:rPr lang="en-US" altLang="ko-KR" sz="1200" dirty="0"/>
              <a:t>}; 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Circle::Circle() {</a:t>
            </a:r>
          </a:p>
          <a:p>
            <a:pPr defTabSz="180000"/>
            <a:r>
              <a:rPr lang="en-US" altLang="ko-KR" sz="1200" dirty="0"/>
              <a:t>	radius = 1;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</p:txBody>
      </p:sp>
      <p:sp>
        <p:nvSpPr>
          <p:cNvPr id="6" name="직사각형 5"/>
          <p:cNvSpPr/>
          <p:nvPr/>
        </p:nvSpPr>
        <p:spPr>
          <a:xfrm>
            <a:off x="3779912" y="1484784"/>
            <a:ext cx="5253946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생성하고자 하는 원의 개수</a:t>
            </a:r>
            <a:r>
              <a:rPr lang="en-US" altLang="ko-KR" sz="1200" dirty="0"/>
              <a:t>?";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n, radius;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cin</a:t>
            </a:r>
            <a:r>
              <a:rPr lang="en-US" altLang="ko-KR" sz="1200" dirty="0"/>
              <a:t> &gt;&gt; n; // </a:t>
            </a:r>
            <a:r>
              <a:rPr lang="ko-KR" altLang="en-US" sz="1200" dirty="0"/>
              <a:t>원의 개수 입력</a:t>
            </a:r>
            <a:endParaRPr lang="en-US" altLang="ko-KR" sz="1200" dirty="0"/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/>
              <a:t>Circle *</a:t>
            </a:r>
            <a:r>
              <a:rPr lang="en-US" altLang="ko-KR" sz="1200" b="1" dirty="0" err="1"/>
              <a:t>pArray</a:t>
            </a:r>
            <a:r>
              <a:rPr lang="en-US" altLang="ko-KR" sz="1200" b="1" dirty="0"/>
              <a:t> = new Circle [n]; </a:t>
            </a:r>
            <a:r>
              <a:rPr lang="en-US" altLang="ko-KR" sz="1200" dirty="0"/>
              <a:t>// n </a:t>
            </a:r>
            <a:r>
              <a:rPr lang="ko-KR" altLang="en-US" sz="1200" dirty="0"/>
              <a:t>개의 </a:t>
            </a:r>
            <a:r>
              <a:rPr lang="en-US" altLang="ko-KR" sz="1200" dirty="0"/>
              <a:t>Circle </a:t>
            </a:r>
            <a:r>
              <a:rPr lang="ko-KR" altLang="en-US" sz="1200" dirty="0"/>
              <a:t>배열 생성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&lt;n;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원</a:t>
            </a:r>
            <a:r>
              <a:rPr lang="en-US" altLang="ko-KR" sz="1200" dirty="0"/>
              <a:t>" &lt;&lt; i+1 &lt;&lt; ": "; // </a:t>
            </a:r>
            <a:r>
              <a:rPr lang="ko-KR" altLang="en-US" sz="1200" dirty="0"/>
              <a:t>프롬프트 출력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cin</a:t>
            </a:r>
            <a:r>
              <a:rPr lang="en-US" altLang="ko-KR" sz="1200" dirty="0"/>
              <a:t> &gt;&gt; radius; // </a:t>
            </a:r>
            <a:r>
              <a:rPr lang="ko-KR" altLang="en-US" sz="1200" dirty="0"/>
              <a:t>반지름 입력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b="1" dirty="0" err="1"/>
              <a:t>pArray</a:t>
            </a:r>
            <a:r>
              <a:rPr lang="en-US" altLang="ko-KR" sz="1200" b="1" dirty="0"/>
              <a:t>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].</a:t>
            </a:r>
            <a:r>
              <a:rPr lang="en-US" altLang="ko-KR" sz="1200" b="1" dirty="0" err="1"/>
              <a:t>setRadius</a:t>
            </a:r>
            <a:r>
              <a:rPr lang="en-US" altLang="ko-KR" sz="1200" b="1" dirty="0"/>
              <a:t>(radius); </a:t>
            </a:r>
            <a:r>
              <a:rPr lang="en-US" altLang="ko-KR" sz="1200" dirty="0"/>
              <a:t>// </a:t>
            </a:r>
            <a:r>
              <a:rPr lang="ko-KR" altLang="en-US" sz="1200" dirty="0"/>
              <a:t>각 </a:t>
            </a:r>
            <a:r>
              <a:rPr lang="en-US" altLang="ko-KR" sz="1200" dirty="0"/>
              <a:t>Circle </a:t>
            </a:r>
            <a:r>
              <a:rPr lang="ko-KR" altLang="en-US" sz="1200" dirty="0"/>
              <a:t>객체를 반지름으로 초기화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count =0; // </a:t>
            </a:r>
            <a:r>
              <a:rPr lang="ko-KR" altLang="en-US" sz="1200" dirty="0"/>
              <a:t>카운트 변수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/>
              <a:t>Circle* p = </a:t>
            </a:r>
            <a:r>
              <a:rPr lang="en-US" altLang="ko-KR" sz="1200" b="1" dirty="0" err="1"/>
              <a:t>pArray</a:t>
            </a:r>
            <a:r>
              <a:rPr lang="en-US" altLang="ko-KR" sz="1200" b="1" dirty="0"/>
              <a:t>;</a:t>
            </a:r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&lt;n;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b="1" dirty="0"/>
              <a:t>p-&gt;</a:t>
            </a:r>
            <a:r>
              <a:rPr lang="en-US" altLang="ko-KR" sz="1200" b="1" dirty="0" err="1"/>
              <a:t>getArea</a:t>
            </a:r>
            <a:r>
              <a:rPr lang="en-US" altLang="ko-KR" sz="1200" b="1" dirty="0"/>
              <a:t>() </a:t>
            </a:r>
            <a:r>
              <a:rPr lang="en-US" altLang="ko-KR" sz="1200" dirty="0"/>
              <a:t>&lt;&lt; ' '; // </a:t>
            </a:r>
            <a:r>
              <a:rPr lang="ko-KR" altLang="en-US" sz="1200" dirty="0"/>
              <a:t>원의 면적 출력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if(</a:t>
            </a:r>
            <a:r>
              <a:rPr lang="en-US" altLang="ko-KR" sz="1200" b="1" dirty="0"/>
              <a:t>p-&gt;</a:t>
            </a:r>
            <a:r>
              <a:rPr lang="en-US" altLang="ko-KR" sz="1200" b="1" dirty="0" err="1"/>
              <a:t>getArea</a:t>
            </a:r>
            <a:r>
              <a:rPr lang="en-US" altLang="ko-KR" sz="1200" b="1" dirty="0"/>
              <a:t>()</a:t>
            </a:r>
            <a:r>
              <a:rPr lang="en-US" altLang="ko-KR" sz="1200" dirty="0"/>
              <a:t> &gt;= 100 &amp;&amp; </a:t>
            </a:r>
            <a:r>
              <a:rPr lang="en-US" altLang="ko-KR" sz="1200" b="1" dirty="0"/>
              <a:t>p-&gt;</a:t>
            </a:r>
            <a:r>
              <a:rPr lang="en-US" altLang="ko-KR" sz="1200" b="1" dirty="0" err="1"/>
              <a:t>getArea</a:t>
            </a:r>
            <a:r>
              <a:rPr lang="en-US" altLang="ko-KR" sz="1200" b="1" dirty="0"/>
              <a:t>() </a:t>
            </a:r>
            <a:r>
              <a:rPr lang="en-US" altLang="ko-KR" sz="1200" dirty="0"/>
              <a:t>&lt;= 200) </a:t>
            </a:r>
          </a:p>
          <a:p>
            <a:pPr defTabSz="180000"/>
            <a:r>
              <a:rPr lang="en-US" altLang="ko-KR" sz="1200" dirty="0"/>
              <a:t>			count++;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p++;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면적이 </a:t>
            </a:r>
            <a:r>
              <a:rPr lang="en-US" altLang="ko-KR" sz="1200" dirty="0"/>
              <a:t>100</a:t>
            </a:r>
            <a:r>
              <a:rPr lang="ko-KR" altLang="en-US" sz="1200" dirty="0"/>
              <a:t>에서 </a:t>
            </a:r>
            <a:r>
              <a:rPr lang="en-US" altLang="ko-KR" sz="1200" dirty="0"/>
              <a:t>200 </a:t>
            </a:r>
            <a:r>
              <a:rPr lang="ko-KR" altLang="en-US" sz="1200" dirty="0"/>
              <a:t>사이인 원의 개수는 </a:t>
            </a:r>
            <a:r>
              <a:rPr lang="en-US" altLang="ko-KR" sz="1200" dirty="0"/>
              <a:t>" </a:t>
            </a:r>
          </a:p>
          <a:p>
            <a:pPr defTabSz="180000"/>
            <a:r>
              <a:rPr lang="en-US" altLang="ko-KR" sz="1200" dirty="0"/>
              <a:t>			&lt;&lt; count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delete [] </a:t>
            </a:r>
            <a:r>
              <a:rPr lang="en-US" altLang="ko-KR" sz="1200" b="1" dirty="0" err="1"/>
              <a:t>pArray</a:t>
            </a:r>
            <a:r>
              <a:rPr lang="en-US" altLang="ko-KR" sz="1200" b="1" dirty="0"/>
              <a:t>; </a:t>
            </a:r>
            <a:r>
              <a:rPr lang="en-US" altLang="ko-KR" sz="1200" dirty="0"/>
              <a:t>// </a:t>
            </a:r>
            <a:r>
              <a:rPr lang="ko-KR" altLang="en-US" sz="1200" dirty="0"/>
              <a:t>객체 배열 소멸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90237" y="836712"/>
            <a:ext cx="84302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원을 개수를 입력 받고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Circle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배열을 동적 생성하라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반지름 값을 입력 받아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Circle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배열에 저장하고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면적이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100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에서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200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사이인 원의 개수를 출력하라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040129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동적 메모리 할당과 메모리 누수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45563" y="6309320"/>
            <a:ext cx="6227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* </a:t>
            </a:r>
            <a:r>
              <a:rPr lang="ko-KR" altLang="en-US" sz="1600" dirty="0">
                <a:solidFill>
                  <a:srgbClr val="FF0000"/>
                </a:solidFill>
              </a:rPr>
              <a:t>프로그램이 종료되면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운영체제는 누수 메모리를 모두 </a:t>
            </a:r>
            <a:r>
              <a:rPr lang="ko-KR" altLang="en-US" sz="1600" dirty="0" err="1">
                <a:solidFill>
                  <a:srgbClr val="FF0000"/>
                </a:solidFill>
              </a:rPr>
              <a:t>힙에</a:t>
            </a:r>
            <a:r>
              <a:rPr lang="ko-KR" altLang="en-US" sz="1600" dirty="0">
                <a:solidFill>
                  <a:srgbClr val="FF0000"/>
                </a:solidFill>
              </a:rPr>
              <a:t> 반환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7920880" cy="2137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50058"/>
            <a:ext cx="7704856" cy="2483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00711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this </a:t>
            </a:r>
            <a:r>
              <a:rPr lang="ko-KR" altLang="en-US" dirty="0"/>
              <a:t>포인터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this</a:t>
            </a:r>
          </a:p>
          <a:p>
            <a:pPr lvl="1"/>
            <a:r>
              <a:rPr lang="ko-KR" altLang="en-US" dirty="0"/>
              <a:t>포인터</a:t>
            </a:r>
            <a:r>
              <a:rPr lang="en-US" altLang="ko-KR" dirty="0"/>
              <a:t>, </a:t>
            </a:r>
            <a:r>
              <a:rPr lang="ko-KR" altLang="en-US" dirty="0"/>
              <a:t>객체</a:t>
            </a:r>
            <a:r>
              <a:rPr lang="en-US" altLang="ko-KR" dirty="0"/>
              <a:t> </a:t>
            </a:r>
            <a:r>
              <a:rPr lang="ko-KR" altLang="en-US" dirty="0"/>
              <a:t>자신 포인터</a:t>
            </a:r>
            <a:endParaRPr lang="en-US" altLang="ko-KR" dirty="0"/>
          </a:p>
          <a:p>
            <a:pPr lvl="1"/>
            <a:r>
              <a:rPr lang="ko-KR" altLang="en-US" dirty="0"/>
              <a:t>클래스의 멤버 함수 내에서만 사용</a:t>
            </a:r>
            <a:endParaRPr lang="en-US" altLang="ko-KR" dirty="0"/>
          </a:p>
          <a:p>
            <a:pPr lvl="1"/>
            <a:r>
              <a:rPr lang="ko-KR" altLang="en-US" dirty="0"/>
              <a:t>개발자가 선언하는 변수가 아니고</a:t>
            </a:r>
            <a:r>
              <a:rPr lang="en-US" altLang="ko-KR" dirty="0"/>
              <a:t>, </a:t>
            </a:r>
            <a:r>
              <a:rPr lang="ko-KR" altLang="en-US" dirty="0"/>
              <a:t>컴파일러가 선언한 변수</a:t>
            </a:r>
            <a:endParaRPr lang="en-US" altLang="ko-KR" dirty="0"/>
          </a:p>
          <a:p>
            <a:pPr lvl="2"/>
            <a:r>
              <a:rPr lang="ko-KR" altLang="en-US" dirty="0"/>
              <a:t>멤버 함수에 컴파일러에 의해 묵시적으로 삽입 선언되는 매개 변수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1871700" y="2708920"/>
            <a:ext cx="5400600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600" dirty="0"/>
              <a:t>class Circle {</a:t>
            </a:r>
          </a:p>
          <a:p>
            <a:pPr defTabSz="180000" fontAlgn="base" latinLnBrk="0"/>
            <a:r>
              <a:rPr lang="en-US" altLang="ko-KR" sz="1600" dirty="0"/>
              <a:t>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radius;</a:t>
            </a:r>
          </a:p>
          <a:p>
            <a:pPr defTabSz="180000" fontAlgn="base" latinLnBrk="0"/>
            <a:r>
              <a:rPr lang="en-US" altLang="ko-KR" sz="1600" dirty="0"/>
              <a:t>public:</a:t>
            </a:r>
          </a:p>
          <a:p>
            <a:pPr defTabSz="180000" fontAlgn="base" latinLnBrk="0"/>
            <a:r>
              <a:rPr lang="en-US" altLang="ko-KR" sz="1600" dirty="0"/>
              <a:t>	Circle() { </a:t>
            </a:r>
            <a:r>
              <a:rPr lang="en-US" altLang="ko-KR" sz="1600" b="1" dirty="0">
                <a:solidFill>
                  <a:srgbClr val="FF0000"/>
                </a:solidFill>
              </a:rPr>
              <a:t>this-&gt;</a:t>
            </a:r>
            <a:r>
              <a:rPr lang="en-US" altLang="ko-KR" sz="1600" dirty="0"/>
              <a:t>radius=1; }</a:t>
            </a:r>
          </a:p>
          <a:p>
            <a:pPr defTabSz="180000" fontAlgn="base" latinLnBrk="0"/>
            <a:r>
              <a:rPr lang="en-US" altLang="ko-KR" sz="1600" dirty="0"/>
              <a:t>	Circle(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radius) { </a:t>
            </a:r>
            <a:r>
              <a:rPr lang="en-US" altLang="ko-KR" sz="1600" b="1" dirty="0">
                <a:solidFill>
                  <a:srgbClr val="FF0000"/>
                </a:solidFill>
              </a:rPr>
              <a:t>this-&gt;</a:t>
            </a:r>
            <a:r>
              <a:rPr lang="en-US" altLang="ko-KR" sz="1600" dirty="0"/>
              <a:t>radius = radius; }</a:t>
            </a:r>
          </a:p>
          <a:p>
            <a:pPr defTabSz="180000" fontAlgn="base" latinLnBrk="0"/>
            <a:r>
              <a:rPr lang="en-US" altLang="ko-KR" sz="1600" dirty="0"/>
              <a:t>	void </a:t>
            </a:r>
            <a:r>
              <a:rPr lang="en-US" altLang="ko-KR" sz="1600" dirty="0" err="1"/>
              <a:t>setRadius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radius) { </a:t>
            </a:r>
            <a:r>
              <a:rPr lang="en-US" altLang="ko-KR" sz="1600" b="1" dirty="0">
                <a:solidFill>
                  <a:srgbClr val="FF0000"/>
                </a:solidFill>
              </a:rPr>
              <a:t>this-&gt;</a:t>
            </a:r>
            <a:r>
              <a:rPr lang="en-US" altLang="ko-KR" sz="1600" dirty="0"/>
              <a:t>radius = radius; }</a:t>
            </a:r>
          </a:p>
          <a:p>
            <a:pPr defTabSz="180000" fontAlgn="base" latinLnBrk="0"/>
            <a:r>
              <a:rPr lang="en-US" altLang="ko-KR" sz="1600" dirty="0"/>
              <a:t>	....</a:t>
            </a:r>
          </a:p>
          <a:p>
            <a:pPr defTabSz="180000" fontAlgn="base" latinLnBrk="0"/>
            <a:r>
              <a:rPr lang="en-US" altLang="ko-KR" sz="16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740885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포인터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객체에 대한 포인터</a:t>
            </a:r>
            <a:endParaRPr lang="en-US" altLang="ko-KR" dirty="0"/>
          </a:p>
          <a:p>
            <a:pPr lvl="1"/>
            <a:r>
              <a:rPr lang="en-US" altLang="ko-KR" dirty="0"/>
              <a:t>C </a:t>
            </a:r>
            <a:r>
              <a:rPr lang="ko-KR" altLang="en-US" dirty="0"/>
              <a:t>언어의 포인터와 동일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객체의 주소 값을 가지는 변수</a:t>
            </a:r>
            <a:endParaRPr lang="en-US" altLang="ko-KR" dirty="0"/>
          </a:p>
          <a:p>
            <a:r>
              <a:rPr lang="ko-KR" altLang="en-US" dirty="0"/>
              <a:t>포인터로 멤버를 접근할 때</a:t>
            </a:r>
            <a:endParaRPr lang="en-US" altLang="ko-KR" dirty="0"/>
          </a:p>
          <a:p>
            <a:pPr lvl="1"/>
            <a:r>
              <a:rPr lang="ko-KR" altLang="en-US" dirty="0"/>
              <a:t>객체포인터</a:t>
            </a:r>
            <a:r>
              <a:rPr lang="en-US" altLang="ko-KR" dirty="0"/>
              <a:t>-&gt;</a:t>
            </a:r>
            <a:r>
              <a:rPr lang="ko-KR" altLang="en-US" dirty="0"/>
              <a:t>멤버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267" y="1916832"/>
            <a:ext cx="5140733" cy="4518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27" y="3861048"/>
            <a:ext cx="3884640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25597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this</a:t>
            </a:r>
            <a:r>
              <a:rPr lang="ko-KR" altLang="en-US" dirty="0"/>
              <a:t>와 객체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D8D50FE-FCD5-3B39-43B8-665CAA1F7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724128" y="1484784"/>
            <a:ext cx="2736304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Circle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radius;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Circle() { </a:t>
            </a:r>
          </a:p>
          <a:p>
            <a:pPr defTabSz="180000" fontAlgn="base" latinLnBrk="0"/>
            <a:r>
              <a:rPr lang="en-US" altLang="ko-KR" sz="1400" dirty="0"/>
              <a:t>		this-&gt;radius=1; </a:t>
            </a:r>
          </a:p>
          <a:p>
            <a:pPr defTabSz="180000" fontAlgn="base" latinLnBrk="0"/>
            <a:r>
              <a:rPr lang="en-US" altLang="ko-KR" sz="1400" dirty="0"/>
              <a:t>	}</a:t>
            </a:r>
          </a:p>
          <a:p>
            <a:pPr defTabSz="180000" fontAlgn="base" latinLnBrk="0"/>
            <a:r>
              <a:rPr lang="en-US" altLang="ko-KR" sz="1400" dirty="0"/>
              <a:t>	Circle(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radius) {</a:t>
            </a:r>
          </a:p>
          <a:p>
            <a:pPr defTabSz="180000" fontAlgn="base" latinLnBrk="0"/>
            <a:r>
              <a:rPr lang="en-US" altLang="ko-KR" sz="1400" dirty="0"/>
              <a:t>		this-&gt;radius = radius;</a:t>
            </a:r>
          </a:p>
          <a:p>
            <a:pPr defTabSz="180000" fontAlgn="base" latinLnBrk="0"/>
            <a:r>
              <a:rPr lang="en-US" altLang="ko-KR" sz="1400" dirty="0"/>
              <a:t>	}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void </a:t>
            </a:r>
            <a:r>
              <a:rPr lang="en-US" altLang="ko-KR" sz="1400" b="1" dirty="0" err="1"/>
              <a:t>setRadius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radius) {</a:t>
            </a:r>
          </a:p>
          <a:p>
            <a:pPr defTabSz="180000" fontAlgn="base" latinLnBrk="0"/>
            <a:r>
              <a:rPr lang="en-US" altLang="ko-KR" sz="1400" b="1" dirty="0"/>
              <a:t>		this-&gt;radius = radius;</a:t>
            </a:r>
          </a:p>
          <a:p>
            <a:pPr defTabSz="180000" fontAlgn="base" latinLnBrk="0"/>
            <a:r>
              <a:rPr lang="en-US" altLang="ko-KR" sz="1400" b="1" dirty="0"/>
              <a:t>	}</a:t>
            </a:r>
          </a:p>
          <a:p>
            <a:pPr defTabSz="180000" fontAlgn="base" latinLnBrk="0"/>
            <a:r>
              <a:rPr lang="en-US" altLang="ko-KR" sz="1400" dirty="0"/>
              <a:t>};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733506" y="4587970"/>
            <a:ext cx="2717548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 fontAlgn="base" latinLnBrk="0"/>
            <a:r>
              <a:rPr lang="en-US" altLang="ko-KR" sz="1400" dirty="0"/>
              <a:t>	Circle c1;</a:t>
            </a:r>
          </a:p>
          <a:p>
            <a:pPr defTabSz="180000" fontAlgn="base" latinLnBrk="0"/>
            <a:r>
              <a:rPr lang="en-US" altLang="ko-KR" sz="1400" dirty="0"/>
              <a:t>	Circle c2(2);</a:t>
            </a:r>
          </a:p>
          <a:p>
            <a:pPr defTabSz="180000" fontAlgn="base" latinLnBrk="0"/>
            <a:r>
              <a:rPr lang="en-US" altLang="ko-KR" sz="1400" dirty="0"/>
              <a:t>	Circle c3(3);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c1.setRadius(4); </a:t>
            </a:r>
          </a:p>
          <a:p>
            <a:pPr defTabSz="180000" fontAlgn="base" latinLnBrk="0"/>
            <a:r>
              <a:rPr lang="en-US" altLang="ko-KR" sz="1400" b="1" dirty="0"/>
              <a:t>	c2.setRadius(5);</a:t>
            </a:r>
          </a:p>
          <a:p>
            <a:pPr defTabSz="180000" fontAlgn="base" latinLnBrk="0"/>
            <a:r>
              <a:rPr lang="en-US" altLang="ko-KR" sz="1400" b="1" dirty="0"/>
              <a:t>	c3.setRadius(6);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856216" y="2011100"/>
            <a:ext cx="2500330" cy="121444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radius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...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void </a:t>
            </a:r>
            <a:r>
              <a:rPr lang="en-US" altLang="ko-KR" sz="1200" dirty="0" err="1">
                <a:solidFill>
                  <a:schemeClr val="tx1"/>
                </a:solidFill>
              </a:rPr>
              <a:t>setRadius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int</a:t>
            </a:r>
            <a:r>
              <a:rPr lang="en-US" altLang="ko-KR" sz="1200" dirty="0">
                <a:solidFill>
                  <a:schemeClr val="tx1"/>
                </a:solidFill>
              </a:rPr>
              <a:t> radius) {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b="1" dirty="0">
                <a:solidFill>
                  <a:schemeClr val="tx1"/>
                </a:solidFill>
              </a:rPr>
              <a:t>this-&gt;radius </a:t>
            </a:r>
            <a:r>
              <a:rPr lang="en-US" altLang="ko-KR" sz="1200" dirty="0">
                <a:solidFill>
                  <a:schemeClr val="tx1"/>
                </a:solidFill>
              </a:rPr>
              <a:t>= radius;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}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...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856216" y="3667111"/>
            <a:ext cx="2500330" cy="121444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radius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...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void </a:t>
            </a:r>
            <a:r>
              <a:rPr lang="en-US" altLang="ko-KR" sz="1200" dirty="0" err="1">
                <a:solidFill>
                  <a:schemeClr val="tx1"/>
                </a:solidFill>
              </a:rPr>
              <a:t>setRadius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int</a:t>
            </a:r>
            <a:r>
              <a:rPr lang="en-US" altLang="ko-KR" sz="1200" dirty="0">
                <a:solidFill>
                  <a:schemeClr val="tx1"/>
                </a:solidFill>
              </a:rPr>
              <a:t> radius) {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b="1" dirty="0">
                <a:solidFill>
                  <a:schemeClr val="tx1"/>
                </a:solidFill>
              </a:rPr>
              <a:t>this-&gt;radius </a:t>
            </a:r>
            <a:r>
              <a:rPr lang="en-US" altLang="ko-KR" sz="1200" dirty="0">
                <a:solidFill>
                  <a:schemeClr val="tx1"/>
                </a:solidFill>
              </a:rPr>
              <a:t>= radius;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}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...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856216" y="5382906"/>
            <a:ext cx="2571768" cy="121444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radius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...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void </a:t>
            </a:r>
            <a:r>
              <a:rPr lang="en-US" altLang="ko-KR" sz="1200" dirty="0" err="1">
                <a:solidFill>
                  <a:schemeClr val="tx1"/>
                </a:solidFill>
              </a:rPr>
              <a:t>setRadius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int</a:t>
            </a:r>
            <a:r>
              <a:rPr lang="en-US" altLang="ko-KR" sz="1200" dirty="0">
                <a:solidFill>
                  <a:schemeClr val="tx1"/>
                </a:solidFill>
              </a:rPr>
              <a:t> radius) {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b="1" dirty="0">
                <a:solidFill>
                  <a:schemeClr val="tx1"/>
                </a:solidFill>
              </a:rPr>
              <a:t>this-&gt;radius </a:t>
            </a:r>
            <a:r>
              <a:rPr lang="en-US" altLang="ko-KR" sz="1200" dirty="0">
                <a:solidFill>
                  <a:schemeClr val="tx1"/>
                </a:solidFill>
              </a:rPr>
              <a:t>= radius;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}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...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92733" y="2048822"/>
            <a:ext cx="500066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492733" y="3738549"/>
            <a:ext cx="500066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492732" y="5458044"/>
            <a:ext cx="500066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499527" y="1955359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c1</a:t>
            </a:r>
            <a:endParaRPr lang="ko-KR" alt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1470676" y="363513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c2</a:t>
            </a:r>
            <a:endParaRPr lang="ko-KR" alt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1506983" y="536458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c3</a:t>
            </a:r>
            <a:endParaRPr lang="ko-KR" altLang="en-US" sz="1400" dirty="0"/>
          </a:p>
        </p:txBody>
      </p:sp>
      <p:sp>
        <p:nvSpPr>
          <p:cNvPr id="35" name="자유형 34"/>
          <p:cNvSpPr/>
          <p:nvPr/>
        </p:nvSpPr>
        <p:spPr>
          <a:xfrm flipH="1">
            <a:off x="3923928" y="2500097"/>
            <a:ext cx="2088232" cy="3346225"/>
          </a:xfrm>
          <a:custGeom>
            <a:avLst/>
            <a:gdLst>
              <a:gd name="connsiteX0" fmla="*/ 0 w 3472775"/>
              <a:gd name="connsiteY0" fmla="*/ 3754876 h 3754876"/>
              <a:gd name="connsiteX1" fmla="*/ 1439694 w 3472775"/>
              <a:gd name="connsiteY1" fmla="*/ 2743200 h 3754876"/>
              <a:gd name="connsiteX2" fmla="*/ 2169268 w 3472775"/>
              <a:gd name="connsiteY2" fmla="*/ 486383 h 3754876"/>
              <a:gd name="connsiteX3" fmla="*/ 3472775 w 3472775"/>
              <a:gd name="connsiteY3" fmla="*/ 0 h 3754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2775" h="3754876">
                <a:moveTo>
                  <a:pt x="0" y="3754876"/>
                </a:moveTo>
                <a:cubicBezTo>
                  <a:pt x="539074" y="3521412"/>
                  <a:pt x="1078149" y="3287949"/>
                  <a:pt x="1439694" y="2743200"/>
                </a:cubicBezTo>
                <a:cubicBezTo>
                  <a:pt x="1801239" y="2198451"/>
                  <a:pt x="1830421" y="943583"/>
                  <a:pt x="2169268" y="486383"/>
                </a:cubicBezTo>
                <a:cubicBezTo>
                  <a:pt x="2508115" y="29183"/>
                  <a:pt x="2990445" y="14591"/>
                  <a:pt x="3472775" y="0"/>
                </a:cubicBezTo>
              </a:path>
            </a:pathLst>
          </a:custGeom>
          <a:noFill/>
          <a:ln w="9525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 flipH="1">
            <a:off x="3923927" y="5880370"/>
            <a:ext cx="2088232" cy="393970"/>
          </a:xfrm>
          <a:custGeom>
            <a:avLst/>
            <a:gdLst>
              <a:gd name="connsiteX0" fmla="*/ 0 w 3414409"/>
              <a:gd name="connsiteY0" fmla="*/ 787940 h 787940"/>
              <a:gd name="connsiteX1" fmla="*/ 1332690 w 3414409"/>
              <a:gd name="connsiteY1" fmla="*/ 632298 h 787940"/>
              <a:gd name="connsiteX2" fmla="*/ 2509737 w 3414409"/>
              <a:gd name="connsiteY2" fmla="*/ 126460 h 787940"/>
              <a:gd name="connsiteX3" fmla="*/ 3414409 w 3414409"/>
              <a:gd name="connsiteY3" fmla="*/ 0 h 787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4409" h="787940">
                <a:moveTo>
                  <a:pt x="0" y="787940"/>
                </a:moveTo>
                <a:cubicBezTo>
                  <a:pt x="457200" y="765242"/>
                  <a:pt x="914401" y="742545"/>
                  <a:pt x="1332690" y="632298"/>
                </a:cubicBezTo>
                <a:cubicBezTo>
                  <a:pt x="1750979" y="522051"/>
                  <a:pt x="2162784" y="231843"/>
                  <a:pt x="2509737" y="126460"/>
                </a:cubicBezTo>
                <a:cubicBezTo>
                  <a:pt x="2856690" y="21077"/>
                  <a:pt x="3414409" y="0"/>
                  <a:pt x="3414409" y="0"/>
                </a:cubicBezTo>
              </a:path>
            </a:pathLst>
          </a:custGeom>
          <a:noFill/>
          <a:ln w="9525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자유형 66"/>
          <p:cNvSpPr/>
          <p:nvPr/>
        </p:nvSpPr>
        <p:spPr>
          <a:xfrm>
            <a:off x="3923928" y="4173209"/>
            <a:ext cx="2051999" cy="1885846"/>
          </a:xfrm>
          <a:custGeom>
            <a:avLst/>
            <a:gdLst>
              <a:gd name="connsiteX0" fmla="*/ 2466109 w 2466109"/>
              <a:gd name="connsiteY0" fmla="*/ 2244437 h 2244437"/>
              <a:gd name="connsiteX1" fmla="*/ 1366982 w 2466109"/>
              <a:gd name="connsiteY1" fmla="*/ 1708727 h 2244437"/>
              <a:gd name="connsiteX2" fmla="*/ 711200 w 2466109"/>
              <a:gd name="connsiteY2" fmla="*/ 397164 h 2244437"/>
              <a:gd name="connsiteX3" fmla="*/ 0 w 2466109"/>
              <a:gd name="connsiteY3" fmla="*/ 0 h 2244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6109" h="2244437">
                <a:moveTo>
                  <a:pt x="2466109" y="2244437"/>
                </a:moveTo>
                <a:cubicBezTo>
                  <a:pt x="2062788" y="2130521"/>
                  <a:pt x="1659467" y="2016606"/>
                  <a:pt x="1366982" y="1708727"/>
                </a:cubicBezTo>
                <a:cubicBezTo>
                  <a:pt x="1074497" y="1400848"/>
                  <a:pt x="939030" y="681952"/>
                  <a:pt x="711200" y="397164"/>
                </a:cubicBezTo>
                <a:cubicBezTo>
                  <a:pt x="483370" y="112376"/>
                  <a:pt x="0" y="0"/>
                  <a:pt x="0" y="0"/>
                </a:cubicBezTo>
              </a:path>
            </a:pathLst>
          </a:custGeom>
          <a:noFill/>
          <a:ln w="9525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자유형 67"/>
          <p:cNvSpPr/>
          <p:nvPr/>
        </p:nvSpPr>
        <p:spPr>
          <a:xfrm>
            <a:off x="1556285" y="3918941"/>
            <a:ext cx="591295" cy="461818"/>
          </a:xfrm>
          <a:custGeom>
            <a:avLst/>
            <a:gdLst>
              <a:gd name="connsiteX0" fmla="*/ 591295 w 591295"/>
              <a:gd name="connsiteY0" fmla="*/ 461818 h 461818"/>
              <a:gd name="connsiteX1" fmla="*/ 9404 w 591295"/>
              <a:gd name="connsiteY1" fmla="*/ 350982 h 461818"/>
              <a:gd name="connsiteX2" fmla="*/ 286495 w 591295"/>
              <a:gd name="connsiteY2" fmla="*/ 0 h 46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1295" h="461818">
                <a:moveTo>
                  <a:pt x="591295" y="461818"/>
                </a:moveTo>
                <a:cubicBezTo>
                  <a:pt x="325749" y="444885"/>
                  <a:pt x="60204" y="427952"/>
                  <a:pt x="9404" y="350982"/>
                </a:cubicBezTo>
                <a:cubicBezTo>
                  <a:pt x="-41396" y="274012"/>
                  <a:pt x="122549" y="137006"/>
                  <a:pt x="286495" y="0"/>
                </a:cubicBezTo>
              </a:path>
            </a:pathLst>
          </a:custGeom>
          <a:noFill/>
          <a:ln w="952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자유형 68"/>
          <p:cNvSpPr/>
          <p:nvPr/>
        </p:nvSpPr>
        <p:spPr>
          <a:xfrm>
            <a:off x="1556284" y="5632615"/>
            <a:ext cx="591295" cy="461818"/>
          </a:xfrm>
          <a:custGeom>
            <a:avLst/>
            <a:gdLst>
              <a:gd name="connsiteX0" fmla="*/ 591295 w 591295"/>
              <a:gd name="connsiteY0" fmla="*/ 461818 h 461818"/>
              <a:gd name="connsiteX1" fmla="*/ 9404 w 591295"/>
              <a:gd name="connsiteY1" fmla="*/ 350982 h 461818"/>
              <a:gd name="connsiteX2" fmla="*/ 286495 w 591295"/>
              <a:gd name="connsiteY2" fmla="*/ 0 h 46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1295" h="461818">
                <a:moveTo>
                  <a:pt x="591295" y="461818"/>
                </a:moveTo>
                <a:cubicBezTo>
                  <a:pt x="325749" y="444885"/>
                  <a:pt x="60204" y="427952"/>
                  <a:pt x="9404" y="350982"/>
                </a:cubicBezTo>
                <a:cubicBezTo>
                  <a:pt x="-41396" y="274012"/>
                  <a:pt x="122549" y="137006"/>
                  <a:pt x="286495" y="0"/>
                </a:cubicBezTo>
              </a:path>
            </a:pathLst>
          </a:custGeom>
          <a:noFill/>
          <a:ln w="952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자유형 69"/>
          <p:cNvSpPr/>
          <p:nvPr/>
        </p:nvSpPr>
        <p:spPr>
          <a:xfrm>
            <a:off x="1565436" y="2269189"/>
            <a:ext cx="591295" cy="461818"/>
          </a:xfrm>
          <a:custGeom>
            <a:avLst/>
            <a:gdLst>
              <a:gd name="connsiteX0" fmla="*/ 591295 w 591295"/>
              <a:gd name="connsiteY0" fmla="*/ 461818 h 461818"/>
              <a:gd name="connsiteX1" fmla="*/ 9404 w 591295"/>
              <a:gd name="connsiteY1" fmla="*/ 350982 h 461818"/>
              <a:gd name="connsiteX2" fmla="*/ 286495 w 591295"/>
              <a:gd name="connsiteY2" fmla="*/ 0 h 46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1295" h="461818">
                <a:moveTo>
                  <a:pt x="591295" y="461818"/>
                </a:moveTo>
                <a:cubicBezTo>
                  <a:pt x="325749" y="444885"/>
                  <a:pt x="60204" y="427952"/>
                  <a:pt x="9404" y="350982"/>
                </a:cubicBezTo>
                <a:cubicBezTo>
                  <a:pt x="-41396" y="274012"/>
                  <a:pt x="122549" y="137006"/>
                  <a:pt x="286495" y="0"/>
                </a:cubicBezTo>
              </a:path>
            </a:pathLst>
          </a:custGeom>
          <a:noFill/>
          <a:ln w="952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곱셈 기호 70"/>
          <p:cNvSpPr/>
          <p:nvPr/>
        </p:nvSpPr>
        <p:spPr>
          <a:xfrm>
            <a:off x="2618241" y="2048822"/>
            <a:ext cx="249049" cy="275118"/>
          </a:xfrm>
          <a:prstGeom prst="mathMultiply">
            <a:avLst>
              <a:gd name="adj1" fmla="val 709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2" name="TextBox 71"/>
          <p:cNvSpPr txBox="1"/>
          <p:nvPr/>
        </p:nvSpPr>
        <p:spPr>
          <a:xfrm>
            <a:off x="2742766" y="200933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4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73" name="곱셈 기호 72"/>
          <p:cNvSpPr/>
          <p:nvPr/>
        </p:nvSpPr>
        <p:spPr>
          <a:xfrm>
            <a:off x="2625539" y="3735233"/>
            <a:ext cx="249049" cy="275118"/>
          </a:xfrm>
          <a:prstGeom prst="mathMultiply">
            <a:avLst>
              <a:gd name="adj1" fmla="val 709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4" name="TextBox 73"/>
          <p:cNvSpPr txBox="1"/>
          <p:nvPr/>
        </p:nvSpPr>
        <p:spPr>
          <a:xfrm>
            <a:off x="2750064" y="369574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5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75" name="곱셈 기호 74"/>
          <p:cNvSpPr/>
          <p:nvPr/>
        </p:nvSpPr>
        <p:spPr>
          <a:xfrm>
            <a:off x="2625538" y="5468557"/>
            <a:ext cx="249049" cy="275118"/>
          </a:xfrm>
          <a:prstGeom prst="mathMultiply">
            <a:avLst>
              <a:gd name="adj1" fmla="val 709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6" name="TextBox 75"/>
          <p:cNvSpPr txBox="1"/>
          <p:nvPr/>
        </p:nvSpPr>
        <p:spPr>
          <a:xfrm>
            <a:off x="2750063" y="542907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6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9518" y="1352637"/>
            <a:ext cx="3855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* </a:t>
            </a:r>
            <a:r>
              <a:rPr lang="ko-KR" altLang="en-US" sz="1400" dirty="0">
                <a:solidFill>
                  <a:srgbClr val="FF0000"/>
                </a:solidFill>
              </a:rPr>
              <a:t>각 객체 속의 </a:t>
            </a:r>
            <a:r>
              <a:rPr lang="en-US" altLang="ko-KR" sz="1400" dirty="0">
                <a:solidFill>
                  <a:srgbClr val="FF0000"/>
                </a:solidFill>
              </a:rPr>
              <a:t>this</a:t>
            </a:r>
            <a:r>
              <a:rPr lang="ko-KR" altLang="en-US" sz="1400" dirty="0">
                <a:solidFill>
                  <a:srgbClr val="FF0000"/>
                </a:solidFill>
              </a:rPr>
              <a:t>는 다른 객체의 </a:t>
            </a:r>
            <a:r>
              <a:rPr lang="en-US" altLang="ko-KR" sz="1400" dirty="0">
                <a:solidFill>
                  <a:srgbClr val="FF0000"/>
                </a:solidFill>
              </a:rPr>
              <a:t>this</a:t>
            </a:r>
            <a:r>
              <a:rPr lang="ko-KR" altLang="en-US" sz="1400" dirty="0">
                <a:solidFill>
                  <a:srgbClr val="FF0000"/>
                </a:solidFill>
              </a:rPr>
              <a:t>와 다름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29" name="모서리가 둥근 사각형 설명선 28"/>
          <p:cNvSpPr/>
          <p:nvPr/>
        </p:nvSpPr>
        <p:spPr>
          <a:xfrm>
            <a:off x="107504" y="2142014"/>
            <a:ext cx="1224137" cy="576064"/>
          </a:xfrm>
          <a:prstGeom prst="wedgeRoundRectCallout">
            <a:avLst>
              <a:gd name="adj1" fmla="val 69632"/>
              <a:gd name="adj2" fmla="val 2753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this</a:t>
            </a:r>
            <a:r>
              <a:rPr lang="ko-KR" altLang="en-US" sz="1000" dirty="0">
                <a:solidFill>
                  <a:schemeClr val="tx1"/>
                </a:solidFill>
              </a:rPr>
              <a:t>는 객체 자신에 대한 포인터</a:t>
            </a:r>
          </a:p>
        </p:txBody>
      </p:sp>
    </p:spTree>
    <p:extLst>
      <p:ext uri="{BB962C8B-B14F-4D97-AF65-F5344CB8AC3E}">
        <p14:creationId xmlns:p14="http://schemas.microsoft.com/office/powerpoint/2010/main" val="21540460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this</a:t>
            </a:r>
            <a:r>
              <a:rPr lang="ko-KR" altLang="en-US" dirty="0"/>
              <a:t>가 필요한 경우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매개변수의 이름과 멤버 변수의 이름이 같은 경우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멤버 함수가 객체</a:t>
            </a:r>
            <a:r>
              <a:rPr lang="en-US" altLang="ko-KR" dirty="0"/>
              <a:t> </a:t>
            </a:r>
            <a:r>
              <a:rPr lang="ko-KR" altLang="en-US" dirty="0"/>
              <a:t>자신의 주소를 </a:t>
            </a:r>
            <a:r>
              <a:rPr lang="ko-KR" altLang="en-US" dirty="0" err="1"/>
              <a:t>리턴할</a:t>
            </a:r>
            <a:r>
              <a:rPr lang="ko-KR" altLang="en-US" dirty="0"/>
              <a:t> 때</a:t>
            </a:r>
            <a:endParaRPr lang="en-US" altLang="ko-KR" dirty="0"/>
          </a:p>
          <a:p>
            <a:pPr lvl="1"/>
            <a:r>
              <a:rPr lang="ko-KR" altLang="en-US" dirty="0"/>
              <a:t>연산자 중복 시에 매우 필요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619672" y="4163324"/>
            <a:ext cx="3384376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Sample {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Sample* f() {</a:t>
            </a:r>
          </a:p>
          <a:p>
            <a:pPr defTabSz="180000" fontAlgn="base" latinLnBrk="0"/>
            <a:r>
              <a:rPr lang="en-US" altLang="ko-KR" sz="1400" dirty="0"/>
              <a:t>		....</a:t>
            </a:r>
          </a:p>
          <a:p>
            <a:pPr defTabSz="180000" fontAlgn="base" latinLnBrk="0"/>
            <a:r>
              <a:rPr lang="en-US" altLang="ko-KR" sz="1400" dirty="0"/>
              <a:t>		</a:t>
            </a:r>
            <a:r>
              <a:rPr lang="en-US" altLang="ko-KR" sz="1400" b="1" dirty="0"/>
              <a:t>return this;</a:t>
            </a:r>
          </a:p>
          <a:p>
            <a:pPr defTabSz="180000" fontAlgn="base" latinLnBrk="0"/>
            <a:r>
              <a:rPr lang="en-US" altLang="ko-KR" sz="1400" dirty="0"/>
              <a:t>	}</a:t>
            </a:r>
          </a:p>
          <a:p>
            <a:pPr defTabSz="180000" fontAlgn="base" latinLnBrk="0"/>
            <a:r>
              <a:rPr lang="en-US" altLang="ko-KR" sz="1400" dirty="0"/>
              <a:t>};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A21543E-B77A-87C1-E18E-489D7EB1E414}"/>
              </a:ext>
            </a:extLst>
          </p:cNvPr>
          <p:cNvGrpSpPr/>
          <p:nvPr/>
        </p:nvGrpSpPr>
        <p:grpSpPr>
          <a:xfrm>
            <a:off x="1331640" y="1484784"/>
            <a:ext cx="6480720" cy="1400753"/>
            <a:chOff x="1475656" y="1743551"/>
            <a:chExt cx="6480720" cy="1400753"/>
          </a:xfrm>
        </p:grpSpPr>
        <p:sp>
          <p:nvSpPr>
            <p:cNvPr id="5" name="직사각형 4"/>
            <p:cNvSpPr/>
            <p:nvPr/>
          </p:nvSpPr>
          <p:spPr>
            <a:xfrm>
              <a:off x="1475656" y="1958708"/>
              <a:ext cx="2448272" cy="738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 fontAlgn="base" latinLnBrk="0"/>
              <a:r>
                <a:rPr lang="en-US" altLang="ko-KR" sz="1400" dirty="0"/>
                <a:t>Circle(</a:t>
              </a:r>
              <a:r>
                <a:rPr lang="en-US" altLang="ko-KR" sz="1400" dirty="0" err="1"/>
                <a:t>int</a:t>
              </a:r>
              <a:r>
                <a:rPr lang="en-US" altLang="ko-KR" sz="1400" dirty="0"/>
                <a:t> </a:t>
              </a:r>
              <a:r>
                <a:rPr lang="en-US" altLang="ko-KR" sz="1400" b="1" dirty="0"/>
                <a:t>radius</a:t>
              </a:r>
              <a:r>
                <a:rPr lang="en-US" altLang="ko-KR" sz="1400" dirty="0"/>
                <a:t>) { </a:t>
              </a:r>
            </a:p>
            <a:p>
              <a:pPr defTabSz="180000" fontAlgn="base" latinLnBrk="0"/>
              <a:r>
                <a:rPr lang="en-US" altLang="ko-KR" sz="1400" dirty="0"/>
                <a:t>	this-&gt;radius = </a:t>
              </a:r>
              <a:r>
                <a:rPr lang="en-US" altLang="ko-KR" sz="1400" b="1" dirty="0"/>
                <a:t>radius</a:t>
              </a:r>
              <a:r>
                <a:rPr lang="en-US" altLang="ko-KR" sz="1400" dirty="0"/>
                <a:t>;</a:t>
              </a:r>
            </a:p>
            <a:p>
              <a:pPr defTabSz="180000" fontAlgn="base" latinLnBrk="0"/>
              <a:r>
                <a:rPr lang="en-US" altLang="ko-KR" sz="1400" dirty="0"/>
                <a:t>}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932040" y="1940121"/>
              <a:ext cx="2304256" cy="738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 fontAlgn="base" latinLnBrk="0"/>
              <a:r>
                <a:rPr lang="en-US" altLang="ko-KR" sz="1400" dirty="0"/>
                <a:t>Circle(</a:t>
              </a:r>
              <a:r>
                <a:rPr lang="en-US" altLang="ko-KR" sz="1400" dirty="0" err="1"/>
                <a:t>int</a:t>
              </a:r>
              <a:r>
                <a:rPr lang="en-US" altLang="ko-KR" sz="1400" dirty="0"/>
                <a:t> </a:t>
              </a:r>
              <a:r>
                <a:rPr lang="en-US" altLang="ko-KR" sz="1400" b="1" dirty="0"/>
                <a:t>radius</a:t>
              </a:r>
              <a:r>
                <a:rPr lang="en-US" altLang="ko-KR" sz="1400" dirty="0"/>
                <a:t>) { </a:t>
              </a:r>
            </a:p>
            <a:p>
              <a:pPr defTabSz="180000" fontAlgn="base" latinLnBrk="0"/>
              <a:r>
                <a:rPr lang="en-US" altLang="ko-KR" sz="1400" dirty="0"/>
                <a:t>	</a:t>
              </a:r>
              <a:r>
                <a:rPr lang="en-US" altLang="ko-KR" sz="1400" b="1" dirty="0"/>
                <a:t>radius</a:t>
              </a:r>
              <a:r>
                <a:rPr lang="en-US" altLang="ko-KR" sz="1400" dirty="0"/>
                <a:t> = </a:t>
              </a:r>
              <a:r>
                <a:rPr lang="en-US" altLang="ko-KR" sz="1400" b="1" dirty="0"/>
                <a:t>radius</a:t>
              </a:r>
              <a:r>
                <a:rPr lang="en-US" altLang="ko-KR" sz="1400" dirty="0"/>
                <a:t>;</a:t>
              </a:r>
            </a:p>
            <a:p>
              <a:pPr defTabSz="180000" fontAlgn="base" latinLnBrk="0"/>
              <a:r>
                <a:rPr lang="en-US" altLang="ko-KR" sz="1400" dirty="0"/>
                <a:t>}</a:t>
              </a:r>
            </a:p>
          </p:txBody>
        </p:sp>
        <p:sp>
          <p:nvSpPr>
            <p:cNvPr id="9" name="곱셈 기호 8"/>
            <p:cNvSpPr/>
            <p:nvPr/>
          </p:nvSpPr>
          <p:spPr>
            <a:xfrm>
              <a:off x="4139952" y="1743551"/>
              <a:ext cx="3816424" cy="1224136"/>
            </a:xfrm>
            <a:prstGeom prst="mathMultiply">
              <a:avLst/>
            </a:prstGeom>
            <a:solidFill>
              <a:srgbClr val="FF0000">
                <a:alpha val="3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왼쪽 화살표 9"/>
            <p:cNvSpPr/>
            <p:nvPr/>
          </p:nvSpPr>
          <p:spPr>
            <a:xfrm>
              <a:off x="4139952" y="2204864"/>
              <a:ext cx="576064" cy="2880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사각형 설명선 10"/>
            <p:cNvSpPr/>
            <p:nvPr/>
          </p:nvSpPr>
          <p:spPr>
            <a:xfrm>
              <a:off x="1715048" y="2816381"/>
              <a:ext cx="984744" cy="302611"/>
            </a:xfrm>
            <a:prstGeom prst="wedgeRoundRectCallout">
              <a:avLst>
                <a:gd name="adj1" fmla="val 28716"/>
                <a:gd name="adj2" fmla="val -163466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멤버 </a:t>
              </a:r>
              <a:r>
                <a:rPr lang="en-US" altLang="ko-KR" sz="1000" dirty="0">
                  <a:solidFill>
                    <a:schemeClr val="tx1"/>
                  </a:solidFill>
                </a:rPr>
                <a:t>radius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" name="모서리가 둥근 사각형 설명선 11"/>
            <p:cNvSpPr/>
            <p:nvPr/>
          </p:nvSpPr>
          <p:spPr>
            <a:xfrm>
              <a:off x="3038936" y="2840599"/>
              <a:ext cx="1245032" cy="302611"/>
            </a:xfrm>
            <a:prstGeom prst="wedgeRoundRectCallout">
              <a:avLst>
                <a:gd name="adj1" fmla="val -21502"/>
                <a:gd name="adj2" fmla="val -163466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매개 변수 </a:t>
              </a:r>
              <a:r>
                <a:rPr lang="en-US" altLang="ko-KR" sz="1000" dirty="0">
                  <a:solidFill>
                    <a:schemeClr val="tx1"/>
                  </a:solidFill>
                </a:rPr>
                <a:t>radius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사각형 설명선 12"/>
            <p:cNvSpPr/>
            <p:nvPr/>
          </p:nvSpPr>
          <p:spPr>
            <a:xfrm>
              <a:off x="4760280" y="2817475"/>
              <a:ext cx="1179872" cy="302611"/>
            </a:xfrm>
            <a:prstGeom prst="wedgeRoundRectCallout">
              <a:avLst>
                <a:gd name="adj1" fmla="val 11318"/>
                <a:gd name="adj2" fmla="val -172716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매개 변수 </a:t>
              </a:r>
              <a:r>
                <a:rPr lang="en-US" altLang="ko-KR" sz="1000" dirty="0">
                  <a:solidFill>
                    <a:schemeClr val="tx1"/>
                  </a:solidFill>
                </a:rPr>
                <a:t>radius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모서리가 둥근 사각형 설명선 13"/>
            <p:cNvSpPr/>
            <p:nvPr/>
          </p:nvSpPr>
          <p:spPr>
            <a:xfrm>
              <a:off x="6084168" y="2841693"/>
              <a:ext cx="1245032" cy="302611"/>
            </a:xfrm>
            <a:prstGeom prst="wedgeRoundRectCallout">
              <a:avLst>
                <a:gd name="adj1" fmla="val -19254"/>
                <a:gd name="adj2" fmla="val -175800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매개 변수 </a:t>
              </a:r>
              <a:r>
                <a:rPr lang="en-US" altLang="ko-KR" sz="1000" dirty="0">
                  <a:solidFill>
                    <a:schemeClr val="tx1"/>
                  </a:solidFill>
                </a:rPr>
                <a:t>radius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43543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this</a:t>
            </a:r>
            <a:r>
              <a:rPr lang="ko-KR" altLang="en-US" dirty="0"/>
              <a:t>의 제약 사항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멤버 함수가 아닌 함수에서 </a:t>
            </a:r>
            <a:r>
              <a:rPr lang="en-US" altLang="ko-KR" dirty="0"/>
              <a:t>this </a:t>
            </a:r>
            <a:r>
              <a:rPr lang="ko-KR" altLang="en-US" dirty="0"/>
              <a:t>사용</a:t>
            </a:r>
            <a:r>
              <a:rPr lang="en-US" altLang="ko-KR" dirty="0"/>
              <a:t> </a:t>
            </a:r>
            <a:r>
              <a:rPr lang="ko-KR" altLang="en-US" dirty="0"/>
              <a:t>불가</a:t>
            </a:r>
            <a:endParaRPr lang="en-US" altLang="ko-KR" dirty="0"/>
          </a:p>
          <a:p>
            <a:pPr lvl="1"/>
            <a:r>
              <a:rPr lang="ko-KR" altLang="en-US" dirty="0"/>
              <a:t>객체와의 관련성이 없기 때문</a:t>
            </a:r>
            <a:endParaRPr lang="en-US" altLang="ko-KR" dirty="0"/>
          </a:p>
          <a:p>
            <a:r>
              <a:rPr lang="en-US" altLang="ko-KR" dirty="0"/>
              <a:t>static </a:t>
            </a:r>
            <a:r>
              <a:rPr lang="ko-KR" altLang="en-US" dirty="0"/>
              <a:t>멤버 함수에서</a:t>
            </a:r>
            <a:r>
              <a:rPr lang="en-US" altLang="ko-KR" dirty="0"/>
              <a:t> this </a:t>
            </a:r>
            <a:r>
              <a:rPr lang="ko-KR" altLang="en-US" dirty="0"/>
              <a:t>사용 불가</a:t>
            </a:r>
            <a:endParaRPr lang="en-US" altLang="ko-KR" dirty="0"/>
          </a:p>
          <a:p>
            <a:pPr lvl="1"/>
            <a:r>
              <a:rPr lang="ko-KR" altLang="en-US" dirty="0"/>
              <a:t>객체가 생기기 전에 </a:t>
            </a:r>
            <a:r>
              <a:rPr lang="en-US" altLang="ko-KR" dirty="0"/>
              <a:t>static </a:t>
            </a:r>
            <a:r>
              <a:rPr lang="ko-KR" altLang="en-US" dirty="0"/>
              <a:t>함수 호출이 있을 수 있기 때문에</a:t>
            </a:r>
          </a:p>
        </p:txBody>
      </p:sp>
    </p:spTree>
    <p:extLst>
      <p:ext uri="{BB962C8B-B14F-4D97-AF65-F5344CB8AC3E}">
        <p14:creationId xmlns:p14="http://schemas.microsoft.com/office/powerpoint/2010/main" val="1680275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this </a:t>
            </a:r>
            <a:r>
              <a:rPr lang="ko-KR" altLang="en-US" dirty="0"/>
              <a:t>포인터의 실체 </a:t>
            </a:r>
            <a:r>
              <a:rPr lang="en-US" altLang="ko-KR" dirty="0"/>
              <a:t>– </a:t>
            </a:r>
            <a:r>
              <a:rPr lang="ko-KR" altLang="en-US" dirty="0"/>
              <a:t>컴파일러에서 처리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78713" y="5004136"/>
            <a:ext cx="11641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err="1"/>
              <a:t>ob.setA</a:t>
            </a:r>
            <a:r>
              <a:rPr lang="en-US" altLang="ko-KR" sz="1600" dirty="0"/>
              <a:t>(5);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964593" y="5004136"/>
            <a:ext cx="17684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 </a:t>
            </a:r>
            <a:r>
              <a:rPr lang="en-US" altLang="ko-KR" sz="1600" dirty="0" err="1"/>
              <a:t>ob.setA</a:t>
            </a:r>
            <a:r>
              <a:rPr lang="en-US" altLang="ko-KR" sz="1600" dirty="0"/>
              <a:t>(</a:t>
            </a:r>
            <a:r>
              <a:rPr lang="en-US" altLang="ko-KR" sz="1600" dirty="0">
                <a:solidFill>
                  <a:srgbClr val="FF0000"/>
                </a:solidFill>
              </a:rPr>
              <a:t>&amp;</a:t>
            </a:r>
            <a:r>
              <a:rPr lang="en-US" altLang="ko-KR" sz="1600" dirty="0" err="1">
                <a:solidFill>
                  <a:srgbClr val="FF0000"/>
                </a:solidFill>
              </a:rPr>
              <a:t>ob</a:t>
            </a:r>
            <a:r>
              <a:rPr lang="en-US" altLang="ko-KR" sz="1600" dirty="0"/>
              <a:t>, 5);</a:t>
            </a:r>
          </a:p>
        </p:txBody>
      </p:sp>
      <p:cxnSp>
        <p:nvCxnSpPr>
          <p:cNvPr id="8" name="직선 화살표 연결선 7"/>
          <p:cNvCxnSpPr>
            <a:stCxn id="5" idx="3"/>
            <a:endCxn id="6" idx="1"/>
          </p:cNvCxnSpPr>
          <p:nvPr/>
        </p:nvCxnSpPr>
        <p:spPr>
          <a:xfrm>
            <a:off x="2542814" y="5173413"/>
            <a:ext cx="242177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21443" y="1563755"/>
            <a:ext cx="1906932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600" dirty="0"/>
              <a:t>class Sample {</a:t>
            </a:r>
          </a:p>
          <a:p>
            <a:pPr defTabSz="180000"/>
            <a:r>
              <a:rPr lang="en-US" altLang="ko-KR" sz="1600" dirty="0"/>
              <a:t> 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a;</a:t>
            </a:r>
          </a:p>
          <a:p>
            <a:pPr defTabSz="180000"/>
            <a:r>
              <a:rPr lang="en-US" altLang="ko-KR" sz="1600" dirty="0"/>
              <a:t>public:</a:t>
            </a:r>
          </a:p>
          <a:p>
            <a:pPr defTabSz="180000"/>
            <a:r>
              <a:rPr lang="en-US" altLang="ko-KR" sz="1600" dirty="0"/>
              <a:t>	void </a:t>
            </a:r>
            <a:r>
              <a:rPr lang="en-US" altLang="ko-KR" sz="1600" dirty="0" err="1"/>
              <a:t>setA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x) {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>
                <a:solidFill>
                  <a:srgbClr val="FF0000"/>
                </a:solidFill>
              </a:rPr>
              <a:t>this</a:t>
            </a:r>
            <a:r>
              <a:rPr lang="en-US" altLang="ko-KR" sz="1600" dirty="0"/>
              <a:t>-&gt;a = x;</a:t>
            </a:r>
          </a:p>
          <a:p>
            <a:pPr defTabSz="180000"/>
            <a:r>
              <a:rPr lang="en-US" altLang="ko-KR" sz="1600" dirty="0"/>
              <a:t>	}</a:t>
            </a:r>
          </a:p>
          <a:p>
            <a:pPr defTabSz="180000"/>
            <a:r>
              <a:rPr lang="en-US" altLang="ko-KR" sz="1600" dirty="0"/>
              <a:t>};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378713" y="4630796"/>
            <a:ext cx="12346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Sample </a:t>
            </a:r>
            <a:r>
              <a:rPr lang="en-US" altLang="ko-KR" sz="1600" dirty="0" err="1"/>
              <a:t>ob</a:t>
            </a:r>
            <a:r>
              <a:rPr lang="en-US" altLang="ko-KR" sz="1600" dirty="0"/>
              <a:t>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70994" y="1556792"/>
            <a:ext cx="3197350" cy="1815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600" dirty="0"/>
              <a:t>class Sample {</a:t>
            </a:r>
          </a:p>
          <a:p>
            <a:pPr defTabSz="180000"/>
            <a:r>
              <a:rPr lang="en-US" altLang="ko-KR" sz="1600" dirty="0"/>
              <a:t>   ....	</a:t>
            </a:r>
          </a:p>
          <a:p>
            <a:pPr defTabSz="180000"/>
            <a:r>
              <a:rPr lang="en-US" altLang="ko-KR" sz="1600" dirty="0"/>
              <a:t>public:</a:t>
            </a:r>
          </a:p>
          <a:p>
            <a:pPr defTabSz="180000"/>
            <a:r>
              <a:rPr lang="en-US" altLang="ko-KR" sz="1600" dirty="0"/>
              <a:t>	void </a:t>
            </a:r>
            <a:r>
              <a:rPr lang="en-US" altLang="ko-KR" sz="1600" dirty="0" err="1"/>
              <a:t>setA</a:t>
            </a:r>
            <a:r>
              <a:rPr lang="en-US" altLang="ko-KR" sz="1600" dirty="0"/>
              <a:t>(</a:t>
            </a:r>
            <a:r>
              <a:rPr lang="en-US" altLang="ko-KR" sz="1600" dirty="0">
                <a:solidFill>
                  <a:srgbClr val="FF0000"/>
                </a:solidFill>
              </a:rPr>
              <a:t>Sample* this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x) {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>
                <a:solidFill>
                  <a:srgbClr val="FF0000"/>
                </a:solidFill>
              </a:rPr>
              <a:t>this</a:t>
            </a:r>
            <a:r>
              <a:rPr lang="en-US" altLang="ko-KR" sz="1600" dirty="0"/>
              <a:t>-&gt;a = x;</a:t>
            </a:r>
          </a:p>
          <a:p>
            <a:pPr defTabSz="180000"/>
            <a:r>
              <a:rPr lang="en-US" altLang="ko-KR" sz="1600" dirty="0"/>
              <a:t>	}</a:t>
            </a:r>
          </a:p>
          <a:p>
            <a:pPr defTabSz="180000"/>
            <a:r>
              <a:rPr lang="en-US" altLang="ko-KR" sz="1600" dirty="0"/>
              <a:t>};</a:t>
            </a:r>
          </a:p>
        </p:txBody>
      </p:sp>
      <p:cxnSp>
        <p:nvCxnSpPr>
          <p:cNvPr id="23" name="직선 화살표 연결선 22"/>
          <p:cNvCxnSpPr>
            <a:stCxn id="12" idx="3"/>
            <a:endCxn id="17" idx="1"/>
          </p:cNvCxnSpPr>
          <p:nvPr/>
        </p:nvCxnSpPr>
        <p:spPr>
          <a:xfrm flipV="1">
            <a:off x="3128375" y="2464733"/>
            <a:ext cx="1342619" cy="6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5089766" y="5004136"/>
            <a:ext cx="360040" cy="369332"/>
          </a:xfrm>
          <a:prstGeom prst="ellips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7" name="자유형 26"/>
          <p:cNvSpPr/>
          <p:nvPr/>
        </p:nvSpPr>
        <p:spPr>
          <a:xfrm>
            <a:off x="5292031" y="5312280"/>
            <a:ext cx="894945" cy="136483"/>
          </a:xfrm>
          <a:custGeom>
            <a:avLst/>
            <a:gdLst>
              <a:gd name="connsiteX0" fmla="*/ 0 w 894945"/>
              <a:gd name="connsiteY0" fmla="*/ 58366 h 272966"/>
              <a:gd name="connsiteX1" fmla="*/ 359924 w 894945"/>
              <a:gd name="connsiteY1" fmla="*/ 272375 h 272966"/>
              <a:gd name="connsiteX2" fmla="*/ 894945 w 894945"/>
              <a:gd name="connsiteY2" fmla="*/ 0 h 27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4945" h="272966">
                <a:moveTo>
                  <a:pt x="0" y="58366"/>
                </a:moveTo>
                <a:cubicBezTo>
                  <a:pt x="105383" y="170234"/>
                  <a:pt x="210767" y="282103"/>
                  <a:pt x="359924" y="272375"/>
                </a:cubicBezTo>
                <a:cubicBezTo>
                  <a:pt x="509081" y="262647"/>
                  <a:pt x="702013" y="131323"/>
                  <a:pt x="894945" y="0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6" name="모서리가 둥근 사각형 설명선 35"/>
          <p:cNvSpPr/>
          <p:nvPr/>
        </p:nvSpPr>
        <p:spPr>
          <a:xfrm>
            <a:off x="6186976" y="1628800"/>
            <a:ext cx="1819766" cy="408672"/>
          </a:xfrm>
          <a:prstGeom prst="wedgeRoundRectCallout">
            <a:avLst>
              <a:gd name="adj1" fmla="val -29182"/>
              <a:gd name="adj2" fmla="val 13368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this</a:t>
            </a:r>
            <a:r>
              <a:rPr lang="ko-KR" altLang="en-US" sz="1000" dirty="0">
                <a:solidFill>
                  <a:schemeClr val="tx1"/>
                </a:solidFill>
              </a:rPr>
              <a:t>는 컴파일러에 의해 묵시적으로 삽입된 매개 변수</a:t>
            </a:r>
          </a:p>
        </p:txBody>
      </p:sp>
      <p:sp>
        <p:nvSpPr>
          <p:cNvPr id="38" name="모서리가 둥근 사각형 설명선 37"/>
          <p:cNvSpPr/>
          <p:nvPr/>
        </p:nvSpPr>
        <p:spPr>
          <a:xfrm>
            <a:off x="5848808" y="4449040"/>
            <a:ext cx="1603512" cy="471664"/>
          </a:xfrm>
          <a:prstGeom prst="wedgeRoundRectCallout">
            <a:avLst>
              <a:gd name="adj1" fmla="val -35269"/>
              <a:gd name="adj2" fmla="val 8829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ob</a:t>
            </a:r>
            <a:r>
              <a:rPr lang="ko-KR" altLang="en-US" sz="1000" dirty="0">
                <a:solidFill>
                  <a:schemeClr val="tx1"/>
                </a:solidFill>
              </a:rPr>
              <a:t>의 주소가 </a:t>
            </a:r>
            <a:r>
              <a:rPr lang="en-US" altLang="ko-KR" sz="1000" dirty="0">
                <a:solidFill>
                  <a:schemeClr val="tx1"/>
                </a:solidFill>
              </a:rPr>
              <a:t>this </a:t>
            </a:r>
            <a:r>
              <a:rPr lang="ko-KR" altLang="en-US" sz="1000" dirty="0">
                <a:solidFill>
                  <a:schemeClr val="tx1"/>
                </a:solidFill>
              </a:rPr>
              <a:t>매개변수에 전달됨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71600" y="3501008"/>
            <a:ext cx="2369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(a) </a:t>
            </a:r>
            <a:r>
              <a:rPr lang="ko-KR" altLang="en-US" sz="1400" dirty="0"/>
              <a:t>개발자가 작성한 클래스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672142" y="3501008"/>
            <a:ext cx="2985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(b) </a:t>
            </a:r>
            <a:r>
              <a:rPr lang="ko-KR" altLang="en-US" sz="1400" dirty="0"/>
              <a:t>컴파일러에 의해 변환된 클래스</a:t>
            </a:r>
          </a:p>
        </p:txBody>
      </p:sp>
      <p:sp>
        <p:nvSpPr>
          <p:cNvPr id="3" name="자유형 2"/>
          <p:cNvSpPr/>
          <p:nvPr/>
        </p:nvSpPr>
        <p:spPr>
          <a:xfrm>
            <a:off x="5186400" y="2589852"/>
            <a:ext cx="1473832" cy="304181"/>
          </a:xfrm>
          <a:custGeom>
            <a:avLst/>
            <a:gdLst>
              <a:gd name="connsiteX0" fmla="*/ 0 w 1474237"/>
              <a:gd name="connsiteY0" fmla="*/ 214604 h 309346"/>
              <a:gd name="connsiteX1" fmla="*/ 1054360 w 1474237"/>
              <a:gd name="connsiteY1" fmla="*/ 298580 h 309346"/>
              <a:gd name="connsiteX2" fmla="*/ 1474237 w 1474237"/>
              <a:gd name="connsiteY2" fmla="*/ 0 h 309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4237" h="309346">
                <a:moveTo>
                  <a:pt x="0" y="214604"/>
                </a:moveTo>
                <a:cubicBezTo>
                  <a:pt x="404327" y="274475"/>
                  <a:pt x="808654" y="334347"/>
                  <a:pt x="1054360" y="298580"/>
                </a:cubicBezTo>
                <a:cubicBezTo>
                  <a:pt x="1300066" y="262813"/>
                  <a:pt x="1387151" y="131406"/>
                  <a:pt x="1474237" y="0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solid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652120" y="2348880"/>
            <a:ext cx="1224136" cy="240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434809" y="5713511"/>
            <a:ext cx="3805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(c) </a:t>
            </a:r>
            <a:r>
              <a:rPr lang="ko-KR" altLang="en-US" sz="1400" dirty="0"/>
              <a:t>객체의 멤버 함수를 호출하는 코드의 변환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279929" y="2493923"/>
            <a:ext cx="11272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컴파일러에 의해</a:t>
            </a:r>
            <a:endParaRPr lang="en-US" altLang="ko-KR" sz="1000" dirty="0"/>
          </a:p>
          <a:p>
            <a:r>
              <a:rPr lang="ko-KR" altLang="en-US" sz="1000" dirty="0"/>
              <a:t>변환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085386" y="4931442"/>
            <a:ext cx="14285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컴파일러에 의해 변환</a:t>
            </a:r>
          </a:p>
        </p:txBody>
      </p:sp>
    </p:spTree>
    <p:extLst>
      <p:ext uri="{BB962C8B-B14F-4D97-AF65-F5344CB8AC3E}">
        <p14:creationId xmlns:p14="http://schemas.microsoft.com/office/powerpoint/2010/main" val="7482709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</a:t>
            </a:r>
            <a:r>
              <a:rPr lang="ko-KR" altLang="en-US" dirty="0"/>
              <a:t>클래스를 이용한 문자열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C++</a:t>
            </a:r>
            <a:r>
              <a:rPr lang="ko-KR" altLang="en-US" dirty="0"/>
              <a:t> 문자열</a:t>
            </a:r>
            <a:endParaRPr lang="en-US" altLang="ko-KR" dirty="0"/>
          </a:p>
          <a:p>
            <a:pPr lvl="1"/>
            <a:r>
              <a:rPr lang="en-US" altLang="ko-KR" dirty="0"/>
              <a:t>C-</a:t>
            </a:r>
            <a:r>
              <a:rPr lang="ko-KR" altLang="en-US" dirty="0" err="1"/>
              <a:t>스트링</a:t>
            </a:r>
            <a:endParaRPr lang="en-US" altLang="ko-KR" dirty="0"/>
          </a:p>
          <a:p>
            <a:pPr lvl="1"/>
            <a:r>
              <a:rPr lang="en-US" altLang="ko-KR" dirty="0"/>
              <a:t>C++ string </a:t>
            </a:r>
            <a:r>
              <a:rPr lang="ko-KR" altLang="en-US" dirty="0"/>
              <a:t>클래스의 객체</a:t>
            </a:r>
            <a:endParaRPr lang="en-US" altLang="ko-KR" dirty="0"/>
          </a:p>
          <a:p>
            <a:r>
              <a:rPr lang="en-US" altLang="ko-KR" dirty="0"/>
              <a:t>string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en-US" altLang="ko-KR" dirty="0"/>
              <a:t>C++ </a:t>
            </a:r>
            <a:r>
              <a:rPr lang="ko-KR" altLang="en-US" dirty="0"/>
              <a:t>표준 라이브러리</a:t>
            </a:r>
            <a:r>
              <a:rPr lang="en-US" altLang="ko-KR" dirty="0"/>
              <a:t>, &lt;string&gt; </a:t>
            </a:r>
            <a:r>
              <a:rPr lang="ko-KR" altLang="en-US" dirty="0"/>
              <a:t>헤더 파일에 선언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가변 크기의 문자열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다양한 문자열 연산을 실행하는 연산자와 멤버 함수 포함</a:t>
            </a:r>
            <a:endParaRPr lang="en-US" altLang="ko-KR" dirty="0"/>
          </a:p>
          <a:p>
            <a:pPr lvl="2"/>
            <a:r>
              <a:rPr lang="ko-KR" altLang="en-US" dirty="0"/>
              <a:t>문자열 복사</a:t>
            </a:r>
            <a:r>
              <a:rPr lang="en-US" altLang="ko-KR" dirty="0"/>
              <a:t>, </a:t>
            </a:r>
            <a:r>
              <a:rPr lang="ko-KR" altLang="en-US" dirty="0"/>
              <a:t>문자열 비교</a:t>
            </a:r>
            <a:r>
              <a:rPr lang="en-US" altLang="ko-KR" dirty="0"/>
              <a:t>, </a:t>
            </a:r>
            <a:r>
              <a:rPr lang="ko-KR" altLang="en-US" dirty="0"/>
              <a:t>문자열 길이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/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 err="1"/>
              <a:t>스트링</a:t>
            </a:r>
            <a:r>
              <a:rPr lang="en-US" altLang="ko-KR" dirty="0"/>
              <a:t>, </a:t>
            </a:r>
            <a:r>
              <a:rPr lang="ko-KR" altLang="en-US" dirty="0"/>
              <a:t>문자열 객체</a:t>
            </a:r>
            <a:r>
              <a:rPr lang="en-US" altLang="ko-KR" dirty="0"/>
              <a:t>, string </a:t>
            </a:r>
            <a:r>
              <a:rPr lang="ko-KR" altLang="en-US" dirty="0"/>
              <a:t>객체 등으로 혼용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545360" y="2420888"/>
            <a:ext cx="604867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/>
              <a:t>#include &lt;string&gt;</a:t>
            </a:r>
          </a:p>
          <a:p>
            <a:pPr fontAlgn="base" latinLnBrk="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543056" y="3390673"/>
            <a:ext cx="605097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/>
              <a:t>string 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 = "I love "; // </a:t>
            </a:r>
            <a:r>
              <a:rPr lang="en-US" altLang="ko-KR" sz="1400" dirty="0" err="1"/>
              <a:t>str</a:t>
            </a:r>
            <a:r>
              <a:rPr lang="ko-KR" altLang="en-US" sz="1400" dirty="0"/>
              <a:t>은 </a:t>
            </a:r>
            <a:r>
              <a:rPr lang="en-US" altLang="ko-KR" sz="1400" dirty="0"/>
              <a:t>'I', ' ', 'l', 'o', 'v', 'e', ' '</a:t>
            </a:r>
            <a:r>
              <a:rPr lang="ko-KR" altLang="en-US" sz="1400" dirty="0"/>
              <a:t>의 </a:t>
            </a:r>
            <a:r>
              <a:rPr lang="en-US" altLang="ko-KR" sz="1400" dirty="0"/>
              <a:t>7</a:t>
            </a:r>
            <a:r>
              <a:rPr lang="ko-KR" altLang="en-US" sz="1400" dirty="0"/>
              <a:t>개 문자로 구성</a:t>
            </a:r>
            <a:endParaRPr lang="en-US" altLang="ko-KR" sz="1400" dirty="0"/>
          </a:p>
          <a:p>
            <a:pPr fontAlgn="base" latinLnBrk="0"/>
            <a:r>
              <a:rPr lang="en-US" altLang="ko-KR" sz="1400" dirty="0" err="1"/>
              <a:t>str.append</a:t>
            </a:r>
            <a:r>
              <a:rPr lang="en-US" altLang="ko-KR" sz="1400" dirty="0"/>
              <a:t>("C++."); // </a:t>
            </a:r>
            <a:r>
              <a:rPr lang="en-US" altLang="ko-KR" sz="1400" dirty="0" err="1"/>
              <a:t>str</a:t>
            </a:r>
            <a:r>
              <a:rPr lang="ko-KR" altLang="en-US" sz="1400" dirty="0"/>
              <a:t>은 </a:t>
            </a:r>
            <a:r>
              <a:rPr lang="en-US" altLang="ko-KR" sz="1400" dirty="0"/>
              <a:t>"I love C++."</a:t>
            </a:r>
            <a:r>
              <a:rPr lang="ko-KR" altLang="en-US" sz="1400" dirty="0"/>
              <a:t>이 된다</a:t>
            </a:r>
            <a:r>
              <a:rPr lang="en-US" altLang="ko-KR" sz="1400" dirty="0"/>
              <a:t>. 11</a:t>
            </a:r>
            <a:r>
              <a:rPr lang="ko-KR" altLang="en-US" sz="1400" dirty="0"/>
              <a:t>개의 문자</a:t>
            </a:r>
          </a:p>
        </p:txBody>
      </p:sp>
    </p:spTree>
    <p:extLst>
      <p:ext uri="{BB962C8B-B14F-4D97-AF65-F5344CB8AC3E}">
        <p14:creationId xmlns:p14="http://schemas.microsoft.com/office/powerpoint/2010/main" val="28312687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</a:t>
            </a:r>
            <a:r>
              <a:rPr lang="ko-KR" altLang="en-US" dirty="0"/>
              <a:t>객체 생성</a:t>
            </a:r>
            <a:r>
              <a:rPr lang="en-US" altLang="ko-KR" dirty="0"/>
              <a:t> </a:t>
            </a:r>
            <a:r>
              <a:rPr lang="ko-KR" altLang="en-US" dirty="0"/>
              <a:t>및 입출력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35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문자열 생성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문자열 출력</a:t>
            </a:r>
            <a:endParaRPr lang="en-US" altLang="ko-KR" dirty="0"/>
          </a:p>
          <a:p>
            <a:pPr lvl="2"/>
            <a:r>
              <a:rPr lang="en-US" altLang="ko-KR" dirty="0" err="1"/>
              <a:t>cout</a:t>
            </a:r>
            <a:r>
              <a:rPr lang="ko-KR" altLang="en-US" dirty="0"/>
              <a:t>과 </a:t>
            </a:r>
            <a:r>
              <a:rPr lang="en-US" altLang="ko-KR" dirty="0"/>
              <a:t>&lt;&lt; </a:t>
            </a:r>
            <a:r>
              <a:rPr lang="ko-KR" altLang="en-US" dirty="0"/>
              <a:t>연산자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문자열 입력</a:t>
            </a:r>
            <a:endParaRPr lang="en-US" altLang="ko-KR" dirty="0"/>
          </a:p>
          <a:p>
            <a:pPr lvl="2"/>
            <a:r>
              <a:rPr lang="en-US" altLang="ko-KR" dirty="0" err="1"/>
              <a:t>cin</a:t>
            </a:r>
            <a:r>
              <a:rPr lang="ko-KR" altLang="en-US" dirty="0"/>
              <a:t>과</a:t>
            </a:r>
            <a:r>
              <a:rPr lang="en-US" altLang="ko-KR" dirty="0"/>
              <a:t> &gt;&gt; </a:t>
            </a:r>
            <a:r>
              <a:rPr lang="ko-KR" altLang="en-US" dirty="0"/>
              <a:t>연산자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문자열 숫자 변환</a:t>
            </a:r>
            <a:endParaRPr lang="en-US" altLang="ko-KR" dirty="0"/>
          </a:p>
          <a:p>
            <a:pPr lvl="2"/>
            <a:r>
              <a:rPr lang="en-US" altLang="ko-KR" dirty="0" err="1"/>
              <a:t>stoi</a:t>
            </a:r>
            <a:r>
              <a:rPr lang="en-US" altLang="ko-KR" dirty="0"/>
              <a:t>() </a:t>
            </a:r>
            <a:r>
              <a:rPr lang="ko-KR" altLang="en-US" dirty="0"/>
              <a:t>함수 이용</a:t>
            </a:r>
            <a:endParaRPr lang="en-US" altLang="ko-KR" dirty="0"/>
          </a:p>
          <a:p>
            <a:pPr lvl="3"/>
            <a:r>
              <a:rPr lang="en-US" altLang="ko-KR" dirty="0"/>
              <a:t>2011 C++ </a:t>
            </a:r>
            <a:r>
              <a:rPr lang="ko-KR" altLang="en-US" dirty="0"/>
              <a:t>표준부터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2728392" y="654008"/>
            <a:ext cx="5958408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/>
              <a:t>string 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; // </a:t>
            </a:r>
            <a:r>
              <a:rPr lang="ko-KR" altLang="en-US" sz="1400" dirty="0"/>
              <a:t>빈 문자열을 가진 </a:t>
            </a:r>
            <a:r>
              <a:rPr lang="ko-KR" altLang="en-US" sz="1400" dirty="0" err="1"/>
              <a:t>스트링</a:t>
            </a:r>
            <a:r>
              <a:rPr lang="ko-KR" altLang="en-US" sz="1400" dirty="0"/>
              <a:t> 객체</a:t>
            </a:r>
          </a:p>
          <a:p>
            <a:pPr fontAlgn="base" latinLnBrk="0"/>
            <a:r>
              <a:rPr lang="en-US" altLang="ko-KR" sz="1400" dirty="0"/>
              <a:t>string address("</a:t>
            </a:r>
            <a:r>
              <a:rPr lang="ko-KR" altLang="en-US" sz="1400" dirty="0"/>
              <a:t>서울시 성북구 삼선동 </a:t>
            </a:r>
            <a:r>
              <a:rPr lang="en-US" altLang="ko-KR" sz="1400" dirty="0"/>
              <a:t>389“); // </a:t>
            </a:r>
            <a:r>
              <a:rPr lang="ko-KR" altLang="en-US" sz="1400" dirty="0"/>
              <a:t>문자열 </a:t>
            </a:r>
            <a:r>
              <a:rPr lang="ko-KR" altLang="en-US" sz="1400" dirty="0" err="1"/>
              <a:t>리터럴로</a:t>
            </a:r>
            <a:r>
              <a:rPr lang="ko-KR" altLang="en-US" sz="1400" dirty="0"/>
              <a:t> 초기화</a:t>
            </a:r>
          </a:p>
          <a:p>
            <a:pPr fontAlgn="base" latinLnBrk="0"/>
            <a:r>
              <a:rPr lang="en-US" altLang="ko-KR" sz="1400" dirty="0"/>
              <a:t>string </a:t>
            </a:r>
            <a:r>
              <a:rPr lang="en-US" altLang="ko-KR" sz="1400" dirty="0" err="1"/>
              <a:t>copyAddress</a:t>
            </a:r>
            <a:r>
              <a:rPr lang="en-US" altLang="ko-KR" sz="1400" dirty="0"/>
              <a:t>(address); // address</a:t>
            </a:r>
            <a:r>
              <a:rPr lang="ko-KR" altLang="en-US" sz="1400" dirty="0"/>
              <a:t>를 복사한 </a:t>
            </a:r>
            <a:r>
              <a:rPr lang="en-US" altLang="ko-KR" sz="1400" dirty="0" err="1"/>
              <a:t>copyAddress</a:t>
            </a:r>
            <a:r>
              <a:rPr lang="en-US" altLang="ko-KR" sz="1400" dirty="0"/>
              <a:t> </a:t>
            </a:r>
            <a:r>
              <a:rPr lang="ko-KR" altLang="en-US" sz="1400" dirty="0"/>
              <a:t>생성</a:t>
            </a:r>
            <a:endParaRPr lang="en-US" altLang="ko-KR" sz="1400" dirty="0"/>
          </a:p>
          <a:p>
            <a:pPr fontAlgn="base" latinLnBrk="0"/>
            <a:endParaRPr lang="ko-KR" altLang="en-US" sz="1400" dirty="0"/>
          </a:p>
          <a:p>
            <a:pPr fontAlgn="base" latinLnBrk="0"/>
            <a:r>
              <a:rPr lang="en-US" altLang="ko-KR" sz="1400" dirty="0"/>
              <a:t>// C-</a:t>
            </a:r>
            <a:r>
              <a:rPr lang="ko-KR" altLang="en-US" sz="1400" dirty="0" err="1"/>
              <a:t>스트링</a:t>
            </a:r>
            <a:r>
              <a:rPr lang="en-US" altLang="ko-KR" sz="1400" dirty="0"/>
              <a:t>(char [] </a:t>
            </a:r>
            <a:r>
              <a:rPr lang="ko-KR" altLang="en-US" sz="1400" dirty="0"/>
              <a:t>배열</a:t>
            </a:r>
            <a:r>
              <a:rPr lang="en-US" altLang="ko-KR" sz="1400" dirty="0"/>
              <a:t>)</a:t>
            </a:r>
            <a:r>
              <a:rPr lang="ko-KR" altLang="en-US" sz="1400" dirty="0"/>
              <a:t>으로부터 </a:t>
            </a:r>
            <a:r>
              <a:rPr lang="ko-KR" altLang="en-US" sz="1400" dirty="0" err="1"/>
              <a:t>스트링</a:t>
            </a:r>
            <a:r>
              <a:rPr lang="ko-KR" altLang="en-US" sz="1400" dirty="0"/>
              <a:t> 객체 생성</a:t>
            </a:r>
          </a:p>
          <a:p>
            <a:pPr fontAlgn="base" latinLnBrk="0"/>
            <a:r>
              <a:rPr lang="en-US" altLang="ko-KR" sz="1400" dirty="0"/>
              <a:t>char text[] = {'L', 'o', 'v', 'e', ' ', 'C', '+', '+', '\0'};</a:t>
            </a:r>
          </a:p>
          <a:p>
            <a:pPr fontAlgn="base" latinLnBrk="0"/>
            <a:r>
              <a:rPr lang="en-US" altLang="ko-KR" sz="1400" dirty="0"/>
              <a:t>string title(text); // “Love C++" </a:t>
            </a:r>
            <a:r>
              <a:rPr lang="ko-KR" altLang="en-US" sz="1400" dirty="0"/>
              <a:t>문자열을 가진 </a:t>
            </a:r>
            <a:r>
              <a:rPr lang="en-US" altLang="ko-KR" sz="1400" dirty="0"/>
              <a:t>title </a:t>
            </a:r>
            <a:r>
              <a:rPr lang="ko-KR" altLang="en-US" sz="1400" dirty="0"/>
              <a:t>생성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079304" y="2718566"/>
            <a:ext cx="52565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err="1"/>
              <a:t>cout</a:t>
            </a:r>
            <a:r>
              <a:rPr lang="en-US" altLang="ko-KR" sz="1400" dirty="0"/>
              <a:t> &lt;&lt; address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 // "</a:t>
            </a:r>
            <a:r>
              <a:rPr lang="ko-KR" altLang="en-US" sz="1400" dirty="0"/>
              <a:t>서울시 성북구 삼선동 </a:t>
            </a:r>
            <a:r>
              <a:rPr lang="en-US" altLang="ko-KR" sz="1400" dirty="0"/>
              <a:t>389"</a:t>
            </a:r>
            <a:r>
              <a:rPr lang="ko-KR" altLang="en-US" sz="1400" dirty="0"/>
              <a:t> 출력</a:t>
            </a:r>
          </a:p>
          <a:p>
            <a:pPr fontAlgn="base" latinLnBrk="0"/>
            <a:r>
              <a:rPr lang="en-US" altLang="ko-KR" sz="1400" dirty="0" err="1"/>
              <a:t>cout</a:t>
            </a:r>
            <a:r>
              <a:rPr lang="en-US" altLang="ko-KR" sz="1400" dirty="0"/>
              <a:t> &lt;&lt; title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 // </a:t>
            </a:r>
            <a:r>
              <a:rPr lang="ko-KR" altLang="en-US" sz="1400" dirty="0"/>
              <a:t>“</a:t>
            </a:r>
            <a:r>
              <a:rPr lang="en-US" altLang="ko-KR" sz="1400" dirty="0"/>
              <a:t>Love C++"</a:t>
            </a:r>
            <a:r>
              <a:rPr lang="ko-KR" altLang="en-US" sz="1400" dirty="0"/>
              <a:t> 출력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275856" y="3391429"/>
            <a:ext cx="52565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/>
              <a:t>string name;</a:t>
            </a:r>
          </a:p>
          <a:p>
            <a:pPr fontAlgn="base" latinLnBrk="0"/>
            <a:r>
              <a:rPr lang="en-US" altLang="ko-KR" sz="1400" dirty="0" err="1"/>
              <a:t>cin</a:t>
            </a:r>
            <a:r>
              <a:rPr lang="en-US" altLang="ko-KR" sz="1400" dirty="0"/>
              <a:t> &gt;&gt; name; // </a:t>
            </a:r>
            <a:r>
              <a:rPr lang="ko-KR" altLang="en-US" sz="1400" dirty="0"/>
              <a:t>공백이 입력되면 하나의 문자열로 입력</a:t>
            </a:r>
            <a:endParaRPr lang="en-US" altLang="ko-KR" sz="1400" dirty="0"/>
          </a:p>
        </p:txBody>
      </p:sp>
      <p:sp>
        <p:nvSpPr>
          <p:cNvPr id="8" name="직사각형 7"/>
          <p:cNvSpPr/>
          <p:nvPr/>
        </p:nvSpPr>
        <p:spPr>
          <a:xfrm>
            <a:off x="2363416" y="4853713"/>
            <a:ext cx="52565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/>
              <a:t>string s="123";</a:t>
            </a:r>
          </a:p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n = </a:t>
            </a:r>
            <a:r>
              <a:rPr lang="en-US" altLang="ko-KR" sz="1400" b="1" dirty="0" err="1"/>
              <a:t>stoi</a:t>
            </a:r>
            <a:r>
              <a:rPr lang="en-US" altLang="ko-KR" sz="1400" b="1" dirty="0"/>
              <a:t>(s)</a:t>
            </a:r>
            <a:r>
              <a:rPr lang="en-US" altLang="ko-KR" sz="1400" dirty="0"/>
              <a:t>; // n</a:t>
            </a:r>
            <a:r>
              <a:rPr lang="ko-KR" altLang="en-US" sz="1400" dirty="0"/>
              <a:t>은 정수 </a:t>
            </a:r>
            <a:r>
              <a:rPr lang="en-US" altLang="ko-KR" sz="1400" dirty="0"/>
              <a:t>123. </a:t>
            </a:r>
            <a:r>
              <a:rPr lang="ko-KR" altLang="en-US" sz="1400" dirty="0" err="1"/>
              <a:t>비주얼</a:t>
            </a:r>
            <a:r>
              <a:rPr lang="ko-KR" altLang="en-US" sz="1400" dirty="0"/>
              <a:t> </a:t>
            </a:r>
            <a:r>
              <a:rPr lang="en-US" altLang="ko-KR" sz="1400" dirty="0"/>
              <a:t>C++ 2010 </a:t>
            </a:r>
            <a:r>
              <a:rPr lang="ko-KR" altLang="en-US" sz="1400" dirty="0"/>
              <a:t>이상 버전</a:t>
            </a:r>
            <a:endParaRPr lang="en-US" altLang="ko-KR" sz="1400" dirty="0"/>
          </a:p>
        </p:txBody>
      </p:sp>
      <p:sp>
        <p:nvSpPr>
          <p:cNvPr id="9" name="직사각형 8"/>
          <p:cNvSpPr/>
          <p:nvPr/>
        </p:nvSpPr>
        <p:spPr>
          <a:xfrm>
            <a:off x="2375774" y="5526576"/>
            <a:ext cx="52565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/>
              <a:t>string s="123";</a:t>
            </a:r>
          </a:p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n = </a:t>
            </a:r>
            <a:r>
              <a:rPr lang="en-US" altLang="ko-KR" sz="1400" b="1" dirty="0" err="1"/>
              <a:t>atoi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s.c_str</a:t>
            </a:r>
            <a:r>
              <a:rPr lang="en-US" altLang="ko-KR" sz="1400" b="1" dirty="0"/>
              <a:t>())</a:t>
            </a:r>
            <a:r>
              <a:rPr lang="en-US" altLang="ko-KR" sz="1400" dirty="0"/>
              <a:t>; // n</a:t>
            </a:r>
            <a:r>
              <a:rPr lang="ko-KR" altLang="en-US" sz="1400" dirty="0"/>
              <a:t>은 정수 </a:t>
            </a:r>
            <a:r>
              <a:rPr lang="en-US" altLang="ko-KR" sz="1400" dirty="0"/>
              <a:t>123. </a:t>
            </a:r>
            <a:r>
              <a:rPr lang="ko-KR" altLang="en-US" sz="1400" dirty="0" err="1"/>
              <a:t>비주얼</a:t>
            </a:r>
            <a:r>
              <a:rPr lang="ko-KR" altLang="en-US" sz="1400" dirty="0"/>
              <a:t> </a:t>
            </a:r>
            <a:r>
              <a:rPr lang="en-US" altLang="ko-KR" sz="1400" dirty="0"/>
              <a:t>C++ 2008 </a:t>
            </a:r>
            <a:r>
              <a:rPr lang="ko-KR" altLang="en-US" sz="1400" dirty="0"/>
              <a:t>이하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3609469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</a:t>
            </a:r>
            <a:r>
              <a:rPr lang="ko-KR" altLang="en-US" dirty="0"/>
              <a:t>객체의 동적 생성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36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new/delete</a:t>
            </a:r>
            <a:r>
              <a:rPr lang="ko-KR" altLang="en-US" dirty="0"/>
              <a:t>를 이용하여 문자열을 동적 생성</a:t>
            </a:r>
            <a:r>
              <a:rPr lang="en-US" altLang="ko-KR" dirty="0"/>
              <a:t>/</a:t>
            </a:r>
            <a:r>
              <a:rPr lang="ko-KR" altLang="en-US" dirty="0"/>
              <a:t>반환 가능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331640" y="1988840"/>
            <a:ext cx="648072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/>
              <a:t>string *p = new string("C++"); // </a:t>
            </a:r>
            <a:r>
              <a:rPr lang="ko-KR" altLang="en-US" sz="1400" dirty="0" err="1"/>
              <a:t>스트링</a:t>
            </a:r>
            <a:r>
              <a:rPr lang="ko-KR" altLang="en-US" sz="1400" dirty="0"/>
              <a:t> 객체 동적 생성</a:t>
            </a:r>
            <a:endParaRPr lang="en-US" altLang="ko-KR" sz="1400" dirty="0"/>
          </a:p>
          <a:p>
            <a:pPr fontAlgn="base" latinLnBrk="0"/>
            <a:endParaRPr lang="ko-KR" altLang="en-US" sz="1400" dirty="0"/>
          </a:p>
          <a:p>
            <a:pPr fontAlgn="base" latinLnBrk="0"/>
            <a:r>
              <a:rPr lang="en-US" altLang="ko-KR" sz="1400" dirty="0" err="1"/>
              <a:t>cout</a:t>
            </a:r>
            <a:r>
              <a:rPr lang="en-US" altLang="ko-KR" sz="1400" dirty="0"/>
              <a:t> &lt;&lt; *p; // "C++"</a:t>
            </a:r>
            <a:r>
              <a:rPr lang="ko-KR" altLang="en-US" sz="1400" dirty="0"/>
              <a:t> 출력</a:t>
            </a:r>
          </a:p>
          <a:p>
            <a:pPr fontAlgn="base" latinLnBrk="0"/>
            <a:r>
              <a:rPr lang="en-US" altLang="ko-KR" sz="1400" dirty="0"/>
              <a:t>p-&gt;append(" Great!!"); // p</a:t>
            </a:r>
            <a:r>
              <a:rPr lang="ko-KR" altLang="en-US" sz="1400" dirty="0"/>
              <a:t>가 가리키는 </a:t>
            </a:r>
            <a:r>
              <a:rPr lang="ko-KR" altLang="en-US" sz="1400" dirty="0" err="1"/>
              <a:t>스트링이</a:t>
            </a:r>
            <a:r>
              <a:rPr lang="ko-KR" altLang="en-US" sz="1400" dirty="0"/>
              <a:t> </a:t>
            </a:r>
            <a:r>
              <a:rPr lang="en-US" altLang="ko-KR" sz="1400" dirty="0"/>
              <a:t>"C++ Great!!"</a:t>
            </a:r>
            <a:r>
              <a:rPr lang="ko-KR" altLang="en-US" sz="1400" dirty="0"/>
              <a:t>이 됨</a:t>
            </a:r>
          </a:p>
          <a:p>
            <a:pPr fontAlgn="base" latinLnBrk="0"/>
            <a:r>
              <a:rPr lang="en-US" altLang="ko-KR" sz="1400" dirty="0" err="1"/>
              <a:t>cout</a:t>
            </a:r>
            <a:r>
              <a:rPr lang="en-US" altLang="ko-KR" sz="1400" dirty="0"/>
              <a:t> &lt;&lt; *p; // "C++ Great!!"</a:t>
            </a:r>
            <a:r>
              <a:rPr lang="ko-KR" altLang="en-US" sz="1400" dirty="0"/>
              <a:t> 출력</a:t>
            </a:r>
            <a:endParaRPr lang="en-US" altLang="ko-KR" sz="1400" dirty="0"/>
          </a:p>
          <a:p>
            <a:pPr fontAlgn="base" latinLnBrk="0"/>
            <a:endParaRPr lang="ko-KR" altLang="en-US" sz="1400" dirty="0"/>
          </a:p>
          <a:p>
            <a:pPr fontAlgn="base" latinLnBrk="0"/>
            <a:r>
              <a:rPr lang="en-US" altLang="ko-KR" sz="1400" dirty="0"/>
              <a:t>delete p; // </a:t>
            </a:r>
            <a:r>
              <a:rPr lang="ko-KR" altLang="en-US" sz="1400" dirty="0" err="1"/>
              <a:t>스트링</a:t>
            </a:r>
            <a:r>
              <a:rPr lang="ko-KR" altLang="en-US" sz="1400" dirty="0"/>
              <a:t> 객체 반환</a:t>
            </a:r>
          </a:p>
        </p:txBody>
      </p:sp>
    </p:spTree>
    <p:extLst>
      <p:ext uri="{BB962C8B-B14F-4D97-AF65-F5344CB8AC3E}">
        <p14:creationId xmlns:p14="http://schemas.microsoft.com/office/powerpoint/2010/main" val="20314887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4–11 string </a:t>
            </a:r>
            <a:r>
              <a:rPr lang="ko-KR" altLang="en-US" dirty="0"/>
              <a:t>클래스를 이용한 문자열 생성 및 출력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69773" y="1412776"/>
            <a:ext cx="6840760" cy="4185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b="1" dirty="0"/>
              <a:t>#include &lt;string&gt;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// </a:t>
            </a:r>
            <a:r>
              <a:rPr lang="ko-KR" altLang="en-US" sz="1400" dirty="0" err="1"/>
              <a:t>스트링</a:t>
            </a:r>
            <a:r>
              <a:rPr lang="ko-KR" altLang="en-US" sz="1400" dirty="0"/>
              <a:t> 생성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string 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; // </a:t>
            </a:r>
            <a:r>
              <a:rPr lang="ko-KR" altLang="en-US" sz="1400" dirty="0"/>
              <a:t>빈 문자열을 가진 </a:t>
            </a:r>
            <a:r>
              <a:rPr lang="ko-KR" altLang="en-US" sz="1400" dirty="0" err="1"/>
              <a:t>스트링</a:t>
            </a:r>
            <a:r>
              <a:rPr lang="ko-KR" altLang="en-US" sz="1400" dirty="0"/>
              <a:t> 객체 생성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string address("</a:t>
            </a:r>
            <a:r>
              <a:rPr lang="ko-KR" altLang="en-US" sz="1400" dirty="0"/>
              <a:t>서울시 성북구 삼선동 </a:t>
            </a:r>
            <a:r>
              <a:rPr lang="en-US" altLang="ko-KR" sz="1400" dirty="0"/>
              <a:t>389");</a:t>
            </a:r>
          </a:p>
          <a:p>
            <a:pPr defTabSz="180000"/>
            <a:r>
              <a:rPr lang="en-US" altLang="ko-KR" sz="1400" dirty="0"/>
              <a:t>	string </a:t>
            </a:r>
            <a:r>
              <a:rPr lang="en-US" altLang="ko-KR" sz="1400" dirty="0" err="1"/>
              <a:t>copyAddress</a:t>
            </a:r>
            <a:r>
              <a:rPr lang="en-US" altLang="ko-KR" sz="1400" dirty="0"/>
              <a:t>(address); // address</a:t>
            </a:r>
            <a:r>
              <a:rPr lang="ko-KR" altLang="en-US" sz="1400" dirty="0"/>
              <a:t>의 문자열을 복사한 </a:t>
            </a:r>
            <a:r>
              <a:rPr lang="ko-KR" altLang="en-US" sz="1400" dirty="0" err="1"/>
              <a:t>스트링</a:t>
            </a:r>
            <a:r>
              <a:rPr lang="ko-KR" altLang="en-US" sz="1400" dirty="0"/>
              <a:t> 객체 생성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char text[] = {'L', 'o', 'v', 'e', ' ', 'C', '+', '+', '\0'}; // C-</a:t>
            </a:r>
            <a:r>
              <a:rPr lang="ko-KR" altLang="en-US" sz="1400" dirty="0" err="1"/>
              <a:t>스트링</a:t>
            </a:r>
            <a:endParaRPr lang="ko-KR" altLang="en-US" sz="1400" dirty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string title(text); // "Love C++" </a:t>
            </a:r>
            <a:r>
              <a:rPr lang="ko-KR" altLang="en-US" sz="1400" dirty="0"/>
              <a:t>문자열을 가진 </a:t>
            </a:r>
            <a:r>
              <a:rPr lang="ko-KR" altLang="en-US" sz="1400" dirty="0" err="1"/>
              <a:t>스트링</a:t>
            </a:r>
            <a:r>
              <a:rPr lang="ko-KR" altLang="en-US" sz="1400" dirty="0"/>
              <a:t> 객체 생성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// </a:t>
            </a:r>
            <a:r>
              <a:rPr lang="ko-KR" altLang="en-US" sz="1400" dirty="0" err="1"/>
              <a:t>스트링</a:t>
            </a:r>
            <a:r>
              <a:rPr lang="ko-KR" altLang="en-US" sz="1400" dirty="0"/>
              <a:t> 출력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 // </a:t>
            </a:r>
            <a:r>
              <a:rPr lang="ko-KR" altLang="en-US" sz="1400" dirty="0"/>
              <a:t>빈 </a:t>
            </a:r>
            <a:r>
              <a:rPr lang="ko-KR" altLang="en-US" sz="1400" dirty="0" err="1"/>
              <a:t>스트링</a:t>
            </a:r>
            <a:r>
              <a:rPr lang="en-US" altLang="ko-KR" sz="1400" dirty="0"/>
              <a:t>. </a:t>
            </a:r>
            <a:r>
              <a:rPr lang="ko-KR" altLang="en-US" sz="1400" dirty="0"/>
              <a:t>아무 값도 출력되지 않음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address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copyAddress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title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475656" y="5753224"/>
            <a:ext cx="6834877" cy="95410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endParaRPr lang="ko-KR" altLang="en-US" sz="1400" dirty="0"/>
          </a:p>
          <a:p>
            <a:r>
              <a:rPr lang="ko-KR" altLang="en-US" sz="1400" dirty="0"/>
              <a:t>서울시 성북구 삼선동 </a:t>
            </a:r>
            <a:r>
              <a:rPr lang="en-US" altLang="ko-KR" sz="1400" dirty="0"/>
              <a:t>389</a:t>
            </a:r>
          </a:p>
          <a:p>
            <a:r>
              <a:rPr lang="ko-KR" altLang="en-US" sz="1400" dirty="0"/>
              <a:t>서울시 성북구 삼선동 </a:t>
            </a:r>
            <a:r>
              <a:rPr lang="en-US" altLang="ko-KR" sz="1400" dirty="0"/>
              <a:t>389</a:t>
            </a:r>
          </a:p>
          <a:p>
            <a:r>
              <a:rPr lang="en-US" altLang="ko-KR" sz="1400" dirty="0"/>
              <a:t>Love C++</a:t>
            </a:r>
            <a:endParaRPr lang="ko-KR" altLang="en-US" sz="14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4752020" y="5625595"/>
            <a:ext cx="1080120" cy="471664"/>
          </a:xfrm>
          <a:prstGeom prst="wedgeRoundRectCallout">
            <a:avLst>
              <a:gd name="adj1" fmla="val -162192"/>
              <a:gd name="adj2" fmla="val 1290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빈 문자열을 가진 </a:t>
            </a:r>
            <a:r>
              <a:rPr lang="ko-KR" altLang="en-US" sz="1000" dirty="0" err="1">
                <a:solidFill>
                  <a:schemeClr val="tx1"/>
                </a:solidFill>
              </a:rPr>
              <a:t>스트링</a:t>
            </a:r>
            <a:r>
              <a:rPr lang="ko-KR" altLang="en-US" sz="1000" dirty="0">
                <a:solidFill>
                  <a:schemeClr val="tx1"/>
                </a:solidFill>
              </a:rPr>
              <a:t> 출력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4211960" y="1484784"/>
            <a:ext cx="1080120" cy="471664"/>
          </a:xfrm>
          <a:prstGeom prst="wedgeRoundRectCallout">
            <a:avLst>
              <a:gd name="adj1" fmla="val -162192"/>
              <a:gd name="adj2" fmla="val 1290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string </a:t>
            </a:r>
            <a:r>
              <a:rPr lang="ko-KR" altLang="en-US" sz="1000" dirty="0">
                <a:solidFill>
                  <a:schemeClr val="tx1"/>
                </a:solidFill>
              </a:rPr>
              <a:t>클래스를 사용하기 위해 반드시 필요</a:t>
            </a:r>
          </a:p>
        </p:txBody>
      </p:sp>
    </p:spTree>
    <p:extLst>
      <p:ext uri="{BB962C8B-B14F-4D97-AF65-F5344CB8AC3E}">
        <p14:creationId xmlns:p14="http://schemas.microsoft.com/office/powerpoint/2010/main" val="31877481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4-12 string </a:t>
            </a:r>
            <a:r>
              <a:rPr lang="ko-KR" altLang="en-US" dirty="0"/>
              <a:t>배열 선언과 문자열 키 입력 응용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582492" y="5301208"/>
            <a:ext cx="5237980" cy="120032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이름 </a:t>
            </a:r>
            <a:r>
              <a:rPr lang="en-US" altLang="ko-KR" sz="1200" dirty="0"/>
              <a:t>&gt;&gt; </a:t>
            </a:r>
            <a:r>
              <a:rPr lang="en-US" altLang="ko-KR" sz="1200" dirty="0">
                <a:solidFill>
                  <a:srgbClr val="00B050"/>
                </a:solidFill>
              </a:rPr>
              <a:t>Kim Nam Yun</a:t>
            </a:r>
          </a:p>
          <a:p>
            <a:r>
              <a:rPr lang="ko-KR" altLang="en-US" sz="1200" dirty="0"/>
              <a:t>이름 </a:t>
            </a:r>
            <a:r>
              <a:rPr lang="en-US" altLang="ko-KR" sz="1200" dirty="0"/>
              <a:t>&gt;&gt;</a:t>
            </a:r>
            <a:r>
              <a:rPr lang="en-US" altLang="ko-KR" sz="1200" dirty="0">
                <a:solidFill>
                  <a:srgbClr val="00B050"/>
                </a:solidFill>
              </a:rPr>
              <a:t> Chang Jae Young</a:t>
            </a:r>
          </a:p>
          <a:p>
            <a:r>
              <a:rPr lang="ko-KR" altLang="en-US" sz="1200" dirty="0"/>
              <a:t>이름 </a:t>
            </a:r>
            <a:r>
              <a:rPr lang="en-US" altLang="ko-KR" sz="1200" dirty="0"/>
              <a:t>&gt;&gt; </a:t>
            </a:r>
            <a:r>
              <a:rPr lang="en-US" altLang="ko-KR" sz="1200" dirty="0">
                <a:solidFill>
                  <a:srgbClr val="00B050"/>
                </a:solidFill>
              </a:rPr>
              <a:t>Lee Jae Moon</a:t>
            </a:r>
          </a:p>
          <a:p>
            <a:r>
              <a:rPr lang="ko-KR" altLang="en-US" sz="1200" dirty="0"/>
              <a:t>이름 </a:t>
            </a:r>
            <a:r>
              <a:rPr lang="en-US" altLang="ko-KR" sz="1200" dirty="0"/>
              <a:t>&gt;&gt; </a:t>
            </a:r>
            <a:r>
              <a:rPr lang="en-US" altLang="ko-KR" sz="1200" dirty="0">
                <a:solidFill>
                  <a:srgbClr val="00B050"/>
                </a:solidFill>
              </a:rPr>
              <a:t>Han Won Sun</a:t>
            </a:r>
          </a:p>
          <a:p>
            <a:r>
              <a:rPr lang="ko-KR" altLang="en-US" sz="1200" dirty="0"/>
              <a:t>이름 </a:t>
            </a:r>
            <a:r>
              <a:rPr lang="en-US" altLang="ko-KR" sz="1200" dirty="0"/>
              <a:t>&gt;&gt; </a:t>
            </a:r>
            <a:r>
              <a:rPr lang="en-US" altLang="ko-KR" sz="1200" dirty="0">
                <a:solidFill>
                  <a:srgbClr val="00B050"/>
                </a:solidFill>
              </a:rPr>
              <a:t>Hwang Su </a:t>
            </a:r>
            <a:r>
              <a:rPr lang="en-US" altLang="ko-KR" sz="1200" dirty="0" err="1">
                <a:solidFill>
                  <a:srgbClr val="00B050"/>
                </a:solidFill>
              </a:rPr>
              <a:t>hee</a:t>
            </a:r>
            <a:endParaRPr lang="en-US" altLang="ko-KR" sz="1200" dirty="0">
              <a:solidFill>
                <a:srgbClr val="00B050"/>
              </a:solidFill>
            </a:endParaRPr>
          </a:p>
          <a:p>
            <a:r>
              <a:rPr lang="ko-KR" altLang="en-US" sz="1200" dirty="0"/>
              <a:t>사전에서 가장 뒤에 나오는 문자열은 </a:t>
            </a:r>
            <a:r>
              <a:rPr lang="en-US" altLang="ko-KR" sz="1200" dirty="0"/>
              <a:t>Lee Jae Moon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3582492" y="1412776"/>
            <a:ext cx="5237980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#include &lt;string&gt;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string names[5]; </a:t>
            </a:r>
            <a:r>
              <a:rPr lang="en-US" altLang="ko-KR" sz="1200" dirty="0"/>
              <a:t>// </a:t>
            </a:r>
            <a:r>
              <a:rPr lang="ko-KR" altLang="en-US" sz="1200" dirty="0"/>
              <a:t>문자열 배열 선언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&lt;5;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이름 </a:t>
            </a:r>
            <a:r>
              <a:rPr lang="en-US" altLang="ko-KR" sz="1200" dirty="0"/>
              <a:t>&gt;&gt; ";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getline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cin</a:t>
            </a:r>
            <a:r>
              <a:rPr lang="en-US" altLang="ko-KR" sz="1200" b="1" dirty="0"/>
              <a:t>, names[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], '\n');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</a:t>
            </a:r>
          </a:p>
          <a:p>
            <a:pPr defTabSz="180000"/>
            <a:r>
              <a:rPr lang="en-US" altLang="ko-KR" sz="1200" dirty="0"/>
              <a:t>	string latter = names[0];</a:t>
            </a:r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=1;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&lt;5;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if(</a:t>
            </a:r>
            <a:r>
              <a:rPr lang="en-US" altLang="ko-KR" sz="1200" b="1" dirty="0"/>
              <a:t>latter &lt; names[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</a:t>
            </a:r>
            <a:r>
              <a:rPr lang="en-US" altLang="ko-KR" sz="1200" dirty="0"/>
              <a:t>) { // </a:t>
            </a:r>
            <a:r>
              <a:rPr lang="ko-KR" altLang="en-US" sz="1200" dirty="0"/>
              <a:t>사전 순으로 </a:t>
            </a:r>
            <a:r>
              <a:rPr lang="en-US" altLang="ko-KR" sz="1200" dirty="0"/>
              <a:t>latter </a:t>
            </a:r>
            <a:r>
              <a:rPr lang="ko-KR" altLang="en-US" sz="1200" dirty="0"/>
              <a:t>문자열이 앞에 온다면</a:t>
            </a:r>
          </a:p>
          <a:p>
            <a:pPr defTabSz="180000"/>
            <a:r>
              <a:rPr lang="ko-KR" altLang="en-US" sz="1200" dirty="0"/>
              <a:t>			</a:t>
            </a:r>
            <a:r>
              <a:rPr lang="en-US" altLang="ko-KR" sz="1200" dirty="0"/>
              <a:t>latter = names[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]; // latter </a:t>
            </a:r>
            <a:r>
              <a:rPr lang="ko-KR" altLang="en-US" sz="1200" dirty="0"/>
              <a:t>문자열 변경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사전에서 가장 뒤에 나오는 문자열은 </a:t>
            </a:r>
            <a:r>
              <a:rPr lang="en-US" altLang="ko-KR" sz="1200" dirty="0"/>
              <a:t>" &lt;&lt; latter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22181" y="1415341"/>
            <a:ext cx="33697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5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개의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string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배열을 선언하고 </a:t>
            </a:r>
            <a:r>
              <a:rPr lang="en-US" altLang="ko-KR" sz="16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getline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()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을 이용하여 문자열을 입력 받아 사전 순으로 가장 뒤에 나오는 문자열을 출력하라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문자열 비교는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&lt;,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&gt;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연산자를 간단히 이용하면 된다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596544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4-13 </a:t>
            </a:r>
            <a:r>
              <a:rPr lang="ko-KR" altLang="en-US" dirty="0"/>
              <a:t>문자열을 입력 받고 회전시키기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940152" y="3384868"/>
            <a:ext cx="2877711" cy="230832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문자열을 입력하세요</a:t>
            </a:r>
            <a:r>
              <a:rPr lang="en-US" altLang="ko-KR" sz="1200" dirty="0"/>
              <a:t> (</a:t>
            </a:r>
            <a:r>
              <a:rPr lang="ko-KR" altLang="en-US" sz="1200" dirty="0"/>
              <a:t>한글 안됨</a:t>
            </a:r>
            <a:r>
              <a:rPr lang="en-US" altLang="ko-KR" sz="1200" dirty="0"/>
              <a:t>) </a:t>
            </a:r>
          </a:p>
          <a:p>
            <a:r>
              <a:rPr lang="en-US" altLang="ko-KR" sz="1200" dirty="0">
                <a:solidFill>
                  <a:srgbClr val="00B050"/>
                </a:solidFill>
              </a:rPr>
              <a:t>I love you</a:t>
            </a:r>
          </a:p>
          <a:p>
            <a:r>
              <a:rPr lang="en-US" altLang="ko-KR" sz="1200" dirty="0"/>
              <a:t> love </a:t>
            </a:r>
            <a:r>
              <a:rPr lang="en-US" altLang="ko-KR" sz="1200" dirty="0" err="1"/>
              <a:t>youI</a:t>
            </a:r>
            <a:endParaRPr lang="en-US" altLang="ko-KR" sz="1200" dirty="0"/>
          </a:p>
          <a:p>
            <a:r>
              <a:rPr lang="en-US" altLang="ko-KR" sz="1200" dirty="0"/>
              <a:t>love </a:t>
            </a:r>
            <a:r>
              <a:rPr lang="en-US" altLang="ko-KR" sz="1200" dirty="0" err="1"/>
              <a:t>youI</a:t>
            </a:r>
            <a:endParaRPr lang="en-US" altLang="ko-KR" sz="1200" dirty="0"/>
          </a:p>
          <a:p>
            <a:r>
              <a:rPr lang="en-US" altLang="ko-KR" sz="1200" dirty="0" err="1"/>
              <a:t>ove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youI</a:t>
            </a:r>
            <a:r>
              <a:rPr lang="en-US" altLang="ko-KR" sz="1200" dirty="0"/>
              <a:t> l</a:t>
            </a:r>
          </a:p>
          <a:p>
            <a:r>
              <a:rPr lang="en-US" altLang="ko-KR" sz="1200" dirty="0" err="1"/>
              <a:t>ve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youI</a:t>
            </a:r>
            <a:r>
              <a:rPr lang="en-US" altLang="ko-KR" sz="1200" dirty="0"/>
              <a:t> lo</a:t>
            </a:r>
          </a:p>
          <a:p>
            <a:r>
              <a:rPr lang="en-US" altLang="ko-KR" sz="1200" dirty="0"/>
              <a:t>e </a:t>
            </a:r>
            <a:r>
              <a:rPr lang="en-US" altLang="ko-KR" sz="1200" dirty="0" err="1"/>
              <a:t>youI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lov</a:t>
            </a:r>
            <a:endParaRPr lang="en-US" altLang="ko-KR" sz="1200" dirty="0"/>
          </a:p>
          <a:p>
            <a:r>
              <a:rPr lang="en-US" altLang="ko-KR" sz="1200" dirty="0"/>
              <a:t> </a:t>
            </a:r>
            <a:r>
              <a:rPr lang="en-US" altLang="ko-KR" sz="1200" dirty="0" err="1"/>
              <a:t>youI</a:t>
            </a:r>
            <a:r>
              <a:rPr lang="en-US" altLang="ko-KR" sz="1200" dirty="0"/>
              <a:t> love</a:t>
            </a:r>
          </a:p>
          <a:p>
            <a:r>
              <a:rPr lang="en-US" altLang="ko-KR" sz="1200" dirty="0" err="1"/>
              <a:t>youI</a:t>
            </a:r>
            <a:r>
              <a:rPr lang="en-US" altLang="ko-KR" sz="1200" dirty="0"/>
              <a:t> love</a:t>
            </a:r>
          </a:p>
          <a:p>
            <a:r>
              <a:rPr lang="en-US" altLang="ko-KR" sz="1200" dirty="0" err="1"/>
              <a:t>ouI</a:t>
            </a:r>
            <a:r>
              <a:rPr lang="en-US" altLang="ko-KR" sz="1200" dirty="0"/>
              <a:t> love y</a:t>
            </a:r>
          </a:p>
          <a:p>
            <a:r>
              <a:rPr lang="en-US" altLang="ko-KR" sz="1200" dirty="0" err="1"/>
              <a:t>uI</a:t>
            </a:r>
            <a:r>
              <a:rPr lang="en-US" altLang="ko-KR" sz="1200" dirty="0"/>
              <a:t> love </a:t>
            </a:r>
            <a:r>
              <a:rPr lang="en-US" altLang="ko-KR" sz="1200" dirty="0" err="1"/>
              <a:t>yo</a:t>
            </a:r>
            <a:endParaRPr lang="en-US" altLang="ko-KR" sz="1200" dirty="0"/>
          </a:p>
          <a:p>
            <a:r>
              <a:rPr lang="en-US" altLang="ko-KR" sz="1200" dirty="0"/>
              <a:t>I love you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611560" y="2276872"/>
            <a:ext cx="5112568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#include &lt;string&gt;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string s;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문자열을 입력하세요</a:t>
            </a:r>
            <a:r>
              <a:rPr lang="en-US" altLang="ko-KR" sz="1200" dirty="0"/>
              <a:t>(</a:t>
            </a:r>
            <a:r>
              <a:rPr lang="ko-KR" altLang="en-US" sz="1200" dirty="0"/>
              <a:t>한글 안됨</a:t>
            </a:r>
            <a:r>
              <a:rPr lang="en-US" altLang="ko-KR" sz="1200" dirty="0"/>
              <a:t>) 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getline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cin</a:t>
            </a:r>
            <a:r>
              <a:rPr lang="en-US" altLang="ko-KR" sz="1200" b="1" dirty="0"/>
              <a:t>, s, '\n'); </a:t>
            </a:r>
            <a:r>
              <a:rPr lang="en-US" altLang="ko-KR" sz="1200" dirty="0"/>
              <a:t>// </a:t>
            </a:r>
            <a:r>
              <a:rPr lang="ko-KR" altLang="en-US" sz="1200" dirty="0"/>
              <a:t>문자열 입력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len</a:t>
            </a:r>
            <a:r>
              <a:rPr lang="en-US" altLang="ko-KR" sz="1200" dirty="0"/>
              <a:t> = </a:t>
            </a:r>
            <a:r>
              <a:rPr lang="en-US" altLang="ko-KR" sz="1200" b="1" dirty="0" err="1"/>
              <a:t>s.length</a:t>
            </a:r>
            <a:r>
              <a:rPr lang="en-US" altLang="ko-KR" sz="1200" b="1" dirty="0"/>
              <a:t>()</a:t>
            </a:r>
            <a:r>
              <a:rPr lang="en-US" altLang="ko-KR" sz="1200" dirty="0"/>
              <a:t>; // </a:t>
            </a:r>
            <a:r>
              <a:rPr lang="ko-KR" altLang="en-US" sz="1200" dirty="0"/>
              <a:t>문자열의 길이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len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string first = </a:t>
            </a:r>
            <a:r>
              <a:rPr lang="en-US" altLang="ko-KR" sz="1200" b="1" dirty="0" err="1"/>
              <a:t>s.substr</a:t>
            </a:r>
            <a:r>
              <a:rPr lang="en-US" altLang="ko-KR" sz="1200" b="1" dirty="0"/>
              <a:t>(0,1)</a:t>
            </a:r>
            <a:r>
              <a:rPr lang="en-US" altLang="ko-KR" sz="1200" dirty="0"/>
              <a:t>; // </a:t>
            </a:r>
            <a:r>
              <a:rPr lang="ko-KR" altLang="en-US" sz="1200" dirty="0"/>
              <a:t>맨 앞의 문자 </a:t>
            </a:r>
            <a:r>
              <a:rPr lang="en-US" altLang="ko-KR" sz="1200" dirty="0"/>
              <a:t>1</a:t>
            </a:r>
            <a:r>
              <a:rPr lang="ko-KR" altLang="en-US" sz="1200" dirty="0"/>
              <a:t>개를 문자열로 분리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string sub = </a:t>
            </a:r>
            <a:r>
              <a:rPr lang="en-US" altLang="ko-KR" sz="1200" b="1" dirty="0" err="1"/>
              <a:t>s.substr</a:t>
            </a:r>
            <a:r>
              <a:rPr lang="en-US" altLang="ko-KR" sz="1200" b="1" dirty="0"/>
              <a:t>(1, len-1)</a:t>
            </a:r>
            <a:r>
              <a:rPr lang="en-US" altLang="ko-KR" sz="1200" dirty="0"/>
              <a:t>; // </a:t>
            </a:r>
            <a:r>
              <a:rPr lang="ko-KR" altLang="en-US" sz="1200" dirty="0"/>
              <a:t>나머지 문자들을 문자열로 분리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s = </a:t>
            </a:r>
            <a:r>
              <a:rPr lang="en-US" altLang="ko-KR" sz="1200" b="1" dirty="0"/>
              <a:t>sub + first</a:t>
            </a:r>
            <a:r>
              <a:rPr lang="en-US" altLang="ko-KR" sz="1200" dirty="0"/>
              <a:t>; // </a:t>
            </a:r>
            <a:r>
              <a:rPr lang="ko-KR" altLang="en-US" sz="1200" dirty="0"/>
              <a:t>두 문자열을 연결하여 새로운 문자열로 만듦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s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67544" y="1445859"/>
            <a:ext cx="79062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빈칸을 포함하는 문자열을 입력 받고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한 문자씩 왼쪽으로 회전하도록 문자열을 변경하고 출력하라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8046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4–1 </a:t>
            </a:r>
            <a:r>
              <a:rPr lang="ko-KR" altLang="en-US" dirty="0"/>
              <a:t>객체 포인터 선언 및 활용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131840" y="1412776"/>
            <a:ext cx="5317436" cy="3754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Circle donut;</a:t>
            </a:r>
          </a:p>
          <a:p>
            <a:pPr defTabSz="180000"/>
            <a:r>
              <a:rPr lang="en-US" altLang="ko-KR" sz="1400" dirty="0"/>
              <a:t>	Circle pizza(30);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// </a:t>
            </a:r>
            <a:r>
              <a:rPr lang="ko-KR" altLang="en-US" sz="1400" dirty="0"/>
              <a:t>객체 이름으로 멤버 접근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 err="1"/>
              <a:t>donut.getArea</a:t>
            </a:r>
            <a:r>
              <a:rPr lang="en-US" altLang="ko-KR" sz="1400" b="1" dirty="0"/>
              <a:t>() </a:t>
            </a:r>
            <a:r>
              <a:rPr lang="en-US" altLang="ko-KR" sz="1400" dirty="0"/>
              <a:t>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// </a:t>
            </a:r>
            <a:r>
              <a:rPr lang="ko-KR" altLang="en-US" sz="1400" dirty="0"/>
              <a:t>객체 포인터로 멤버 접근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b="1" dirty="0"/>
              <a:t>Circle *p;</a:t>
            </a:r>
          </a:p>
          <a:p>
            <a:pPr defTabSz="180000"/>
            <a:r>
              <a:rPr lang="en-US" altLang="ko-KR" sz="1400" b="1" dirty="0"/>
              <a:t>	p = &amp;donut;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/>
              <a:t>p-&gt;</a:t>
            </a:r>
            <a:r>
              <a:rPr lang="en-US" altLang="ko-KR" sz="1400" b="1" dirty="0" err="1"/>
              <a:t>getArea</a:t>
            </a:r>
            <a:r>
              <a:rPr lang="en-US" altLang="ko-KR" sz="1400" b="1" dirty="0"/>
              <a:t>() </a:t>
            </a:r>
            <a:r>
              <a:rPr lang="en-US" altLang="ko-KR" sz="1400" dirty="0"/>
              <a:t>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 // donut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 </a:t>
            </a:r>
            <a:r>
              <a:rPr lang="ko-KR" altLang="en-US" sz="1400" dirty="0"/>
              <a:t>호출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/>
              <a:t>(*p).</a:t>
            </a:r>
            <a:r>
              <a:rPr lang="en-US" altLang="ko-KR" sz="1400" b="1" dirty="0" err="1"/>
              <a:t>getArea</a:t>
            </a:r>
            <a:r>
              <a:rPr lang="en-US" altLang="ko-KR" sz="1400" b="1" dirty="0"/>
              <a:t>() </a:t>
            </a:r>
            <a:r>
              <a:rPr lang="en-US" altLang="ko-KR" sz="1400" dirty="0"/>
              <a:t>&lt;&lt;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 // donut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 </a:t>
            </a:r>
            <a:r>
              <a:rPr lang="ko-KR" altLang="en-US" sz="1400" dirty="0"/>
              <a:t>호출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p = &amp;pizza; 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p-&gt;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 // pizza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 </a:t>
            </a:r>
            <a:r>
              <a:rPr lang="ko-KR" altLang="en-US" sz="1400" dirty="0"/>
              <a:t>호출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(*p).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 // pizza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 </a:t>
            </a:r>
            <a:r>
              <a:rPr lang="ko-KR" altLang="en-US" sz="1400" dirty="0"/>
              <a:t>호출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395536" y="1412775"/>
            <a:ext cx="2520280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/>
              <a:t>class Circle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radius; </a:t>
            </a:r>
          </a:p>
          <a:p>
            <a:pPr defTabSz="180000"/>
            <a:r>
              <a:rPr lang="en-US" altLang="ko-KR" sz="1400" dirty="0"/>
              <a:t>public:</a:t>
            </a:r>
          </a:p>
          <a:p>
            <a:pPr defTabSz="180000"/>
            <a:r>
              <a:rPr lang="en-US" altLang="ko-KR" sz="1400" dirty="0"/>
              <a:t>	Circle() {	radius = 1; }</a:t>
            </a:r>
          </a:p>
          <a:p>
            <a:pPr defTabSz="180000"/>
            <a:r>
              <a:rPr lang="en-US" altLang="ko-KR" sz="1400" dirty="0"/>
              <a:t>	Circle(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r)  { radius = r; }</a:t>
            </a:r>
          </a:p>
          <a:p>
            <a:pPr defTabSz="180000"/>
            <a:r>
              <a:rPr lang="en-US" altLang="ko-KR" sz="1400" dirty="0"/>
              <a:t>	double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(); </a:t>
            </a:r>
          </a:p>
          <a:p>
            <a:pPr defTabSz="180000"/>
            <a:r>
              <a:rPr lang="en-US" altLang="ko-KR" sz="1400" dirty="0"/>
              <a:t>}; 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double Circle::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 {</a:t>
            </a:r>
          </a:p>
          <a:p>
            <a:pPr defTabSz="180000"/>
            <a:r>
              <a:rPr lang="en-US" altLang="ko-KR" sz="1400" dirty="0"/>
              <a:t>	return 3.14*radius*radius;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135007" y="5301207"/>
            <a:ext cx="5337189" cy="116955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3.14</a:t>
            </a:r>
          </a:p>
          <a:p>
            <a:r>
              <a:rPr lang="en-US" altLang="ko-KR" sz="1400" dirty="0"/>
              <a:t>3.14</a:t>
            </a:r>
          </a:p>
          <a:p>
            <a:r>
              <a:rPr lang="en-US" altLang="ko-KR" sz="1400" dirty="0"/>
              <a:t>3.14</a:t>
            </a:r>
          </a:p>
          <a:p>
            <a:r>
              <a:rPr lang="en-US" altLang="ko-KR" sz="1400" dirty="0"/>
              <a:t>2826</a:t>
            </a:r>
          </a:p>
          <a:p>
            <a:r>
              <a:rPr lang="en-US" altLang="ko-KR" sz="1400" dirty="0"/>
              <a:t>2826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714311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4-14 </a:t>
            </a:r>
            <a:r>
              <a:rPr lang="ko-KR" altLang="en-US" dirty="0"/>
              <a:t>문자열 처리 응용 </a:t>
            </a:r>
            <a:r>
              <a:rPr lang="en-US" altLang="ko-KR" dirty="0"/>
              <a:t>- </a:t>
            </a:r>
            <a:r>
              <a:rPr lang="ko-KR" altLang="en-US" dirty="0"/>
              <a:t>덧셈 문자열을 입력 받아 덧셈 실행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01949" y="1567255"/>
            <a:ext cx="7423195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#include &lt;string&gt;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string s;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"7+23+5+100+25</a:t>
            </a:r>
            <a:r>
              <a:rPr lang="ko-KR" altLang="en-US" sz="1200" dirty="0"/>
              <a:t>와 같이 덧셈 문자열을 입력하세요</a:t>
            </a:r>
            <a:r>
              <a:rPr lang="en-US" altLang="ko-KR" sz="1200" dirty="0"/>
              <a:t>."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getline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cin</a:t>
            </a:r>
            <a:r>
              <a:rPr lang="en-US" altLang="ko-KR" sz="1200" b="1" dirty="0"/>
              <a:t>, s, '\n'); </a:t>
            </a:r>
            <a:r>
              <a:rPr lang="en-US" altLang="ko-KR" sz="1200" dirty="0"/>
              <a:t>// </a:t>
            </a:r>
            <a:r>
              <a:rPr lang="ko-KR" altLang="en-US" sz="1200" dirty="0"/>
              <a:t>문자열 입력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sum = 0;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startIndex</a:t>
            </a:r>
            <a:r>
              <a:rPr lang="en-US" altLang="ko-KR" sz="1200" dirty="0"/>
              <a:t> = 0; // </a:t>
            </a:r>
            <a:r>
              <a:rPr lang="ko-KR" altLang="en-US" sz="1200" dirty="0"/>
              <a:t>문자열 내에 검색할 시작 인덱스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while(true)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fIndex</a:t>
            </a:r>
            <a:r>
              <a:rPr lang="en-US" altLang="ko-KR" sz="1200" dirty="0"/>
              <a:t> = </a:t>
            </a:r>
            <a:r>
              <a:rPr lang="en-US" altLang="ko-KR" sz="1200" b="1" dirty="0" err="1"/>
              <a:t>s.find</a:t>
            </a:r>
            <a:r>
              <a:rPr lang="en-US" altLang="ko-KR" sz="1200" b="1" dirty="0"/>
              <a:t>('+', </a:t>
            </a:r>
            <a:r>
              <a:rPr lang="en-US" altLang="ko-KR" sz="1200" b="1" dirty="0" err="1"/>
              <a:t>startIndex</a:t>
            </a:r>
            <a:r>
              <a:rPr lang="en-US" altLang="ko-KR" sz="1200" b="1" dirty="0"/>
              <a:t>)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	if(</a:t>
            </a:r>
            <a:r>
              <a:rPr lang="en-US" altLang="ko-KR" sz="1200" dirty="0" err="1"/>
              <a:t>fIndex</a:t>
            </a:r>
            <a:r>
              <a:rPr lang="en-US" altLang="ko-KR" sz="1200" dirty="0"/>
              <a:t> == -1) { // '+' </a:t>
            </a:r>
            <a:r>
              <a:rPr lang="ko-KR" altLang="en-US" sz="1200" dirty="0"/>
              <a:t>문자 발견할 수 없음</a:t>
            </a:r>
          </a:p>
          <a:p>
            <a:pPr defTabSz="180000"/>
            <a:r>
              <a:rPr lang="ko-KR" altLang="en-US" sz="1200" dirty="0"/>
              <a:t>			</a:t>
            </a:r>
            <a:r>
              <a:rPr lang="en-US" altLang="ko-KR" sz="1200" dirty="0"/>
              <a:t>string part = </a:t>
            </a:r>
            <a:r>
              <a:rPr lang="en-US" altLang="ko-KR" sz="1200" b="1" dirty="0" err="1"/>
              <a:t>s.substr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startIndex</a:t>
            </a:r>
            <a:r>
              <a:rPr lang="en-US" altLang="ko-KR" sz="1200" b="1" dirty="0"/>
              <a:t>)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		if(</a:t>
            </a:r>
            <a:r>
              <a:rPr lang="en-US" altLang="ko-KR" sz="1200" b="1" dirty="0"/>
              <a:t>part == ""</a:t>
            </a:r>
            <a:r>
              <a:rPr lang="en-US" altLang="ko-KR" sz="1200" dirty="0"/>
              <a:t>) break; // "2+3+", </a:t>
            </a:r>
            <a:r>
              <a:rPr lang="ko-KR" altLang="en-US" sz="1200" dirty="0"/>
              <a:t>즉 </a:t>
            </a:r>
            <a:r>
              <a:rPr lang="en-US" altLang="ko-KR" sz="1200" dirty="0"/>
              <a:t>+</a:t>
            </a:r>
            <a:r>
              <a:rPr lang="ko-KR" altLang="en-US" sz="1200" dirty="0"/>
              <a:t>로 끝나는 경우</a:t>
            </a:r>
          </a:p>
          <a:p>
            <a:pPr defTabSz="180000"/>
            <a:r>
              <a:rPr lang="ko-KR" altLang="en-US" sz="1200" dirty="0"/>
              <a:t>	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part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		sum += </a:t>
            </a:r>
            <a:r>
              <a:rPr lang="en-US" altLang="ko-KR" sz="1200" b="1" dirty="0" err="1"/>
              <a:t>stoi</a:t>
            </a:r>
            <a:r>
              <a:rPr lang="en-US" altLang="ko-KR" sz="1200" b="1" dirty="0"/>
              <a:t>(part)</a:t>
            </a:r>
            <a:r>
              <a:rPr lang="en-US" altLang="ko-KR" sz="1200" dirty="0"/>
              <a:t>; // </a:t>
            </a:r>
            <a:r>
              <a:rPr lang="ko-KR" altLang="en-US" sz="1200" dirty="0"/>
              <a:t>문자열을 수로 변환하여 더하기</a:t>
            </a:r>
          </a:p>
          <a:p>
            <a:pPr defTabSz="180000"/>
            <a:r>
              <a:rPr lang="ko-KR" altLang="en-US" sz="1200" dirty="0"/>
              <a:t>			</a:t>
            </a:r>
            <a:r>
              <a:rPr lang="en-US" altLang="ko-KR" sz="1200" dirty="0"/>
              <a:t>break;</a:t>
            </a:r>
          </a:p>
          <a:p>
            <a:pPr defTabSz="180000"/>
            <a:r>
              <a:rPr lang="en-US" altLang="ko-KR" sz="1200" dirty="0"/>
              <a:t>		}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count = </a:t>
            </a:r>
            <a:r>
              <a:rPr lang="en-US" altLang="ko-KR" sz="1200" dirty="0" err="1"/>
              <a:t>fIndex</a:t>
            </a:r>
            <a:r>
              <a:rPr lang="en-US" altLang="ko-KR" sz="1200" dirty="0"/>
              <a:t> - </a:t>
            </a:r>
            <a:r>
              <a:rPr lang="en-US" altLang="ko-KR" sz="1200" dirty="0" err="1"/>
              <a:t>startIndex</a:t>
            </a:r>
            <a:r>
              <a:rPr lang="en-US" altLang="ko-KR" sz="1200" dirty="0"/>
              <a:t>; // </a:t>
            </a:r>
            <a:r>
              <a:rPr lang="ko-KR" altLang="en-US" sz="1200" dirty="0" err="1"/>
              <a:t>서브스트링으로</a:t>
            </a:r>
            <a:r>
              <a:rPr lang="ko-KR" altLang="en-US" sz="1200" dirty="0"/>
              <a:t> 자를 문자 개수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string part = </a:t>
            </a:r>
            <a:r>
              <a:rPr lang="en-US" altLang="ko-KR" sz="1200" b="1" dirty="0" err="1"/>
              <a:t>s.substr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startIndex</a:t>
            </a:r>
            <a:r>
              <a:rPr lang="en-US" altLang="ko-KR" sz="1200" b="1" dirty="0"/>
              <a:t>, count)</a:t>
            </a:r>
            <a:r>
              <a:rPr lang="en-US" altLang="ko-KR" sz="1200" dirty="0"/>
              <a:t>; // </a:t>
            </a:r>
            <a:r>
              <a:rPr lang="en-US" altLang="ko-KR" sz="1200" dirty="0" err="1"/>
              <a:t>startIndex</a:t>
            </a:r>
            <a:r>
              <a:rPr lang="ko-KR" altLang="en-US" sz="1200" dirty="0"/>
              <a:t>부터 </a:t>
            </a:r>
            <a:r>
              <a:rPr lang="en-US" altLang="ko-KR" sz="1200" dirty="0"/>
              <a:t>count </a:t>
            </a:r>
            <a:r>
              <a:rPr lang="ko-KR" altLang="en-US" sz="1200" dirty="0"/>
              <a:t>개의 문자로 </a:t>
            </a:r>
            <a:r>
              <a:rPr lang="ko-KR" altLang="en-US" sz="1200" dirty="0" err="1"/>
              <a:t>서브스트링</a:t>
            </a:r>
            <a:r>
              <a:rPr lang="ko-KR" altLang="en-US" sz="1200" dirty="0"/>
              <a:t> 만들기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part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	sum += </a:t>
            </a:r>
            <a:r>
              <a:rPr lang="en-US" altLang="ko-KR" sz="1200" b="1" dirty="0" err="1"/>
              <a:t>stoi</a:t>
            </a:r>
            <a:r>
              <a:rPr lang="en-US" altLang="ko-KR" sz="1200" b="1" dirty="0"/>
              <a:t>(part)</a:t>
            </a:r>
            <a:r>
              <a:rPr lang="en-US" altLang="ko-KR" sz="1200" dirty="0"/>
              <a:t>; // </a:t>
            </a:r>
            <a:r>
              <a:rPr lang="ko-KR" altLang="en-US" sz="1200" dirty="0"/>
              <a:t>문자열을 수로 변환하여 더하기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startIndex</a:t>
            </a:r>
            <a:r>
              <a:rPr lang="en-US" altLang="ko-KR" sz="1200" dirty="0"/>
              <a:t> = fIndex+1; // </a:t>
            </a:r>
            <a:r>
              <a:rPr lang="ko-KR" altLang="en-US" sz="1200" dirty="0"/>
              <a:t>검색을 시작할 인덱스 전진시킴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숫자들의 합은 </a:t>
            </a:r>
            <a:r>
              <a:rPr lang="en-US" altLang="ko-KR" sz="1200" dirty="0"/>
              <a:t>" &lt;&lt; sum;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220073" y="3140968"/>
            <a:ext cx="3816424" cy="1569660"/>
          </a:xfrm>
          <a:prstGeom prst="rect">
            <a:avLst/>
          </a:prstGeom>
          <a:solidFill>
            <a:srgbClr val="DAEEC4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7+23+5+100+25</a:t>
            </a:r>
            <a:r>
              <a:rPr lang="ko-KR" altLang="en-US" sz="1200" dirty="0"/>
              <a:t>와 같이 덧셈 문자열을 입력하세요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>
                <a:solidFill>
                  <a:srgbClr val="00B050"/>
                </a:solidFill>
              </a:rPr>
              <a:t>66+2+8+55+100</a:t>
            </a:r>
          </a:p>
          <a:p>
            <a:r>
              <a:rPr lang="en-US" altLang="ko-KR" sz="1200" dirty="0"/>
              <a:t>66</a:t>
            </a:r>
          </a:p>
          <a:p>
            <a:r>
              <a:rPr lang="en-US" altLang="ko-KR" sz="1200" dirty="0"/>
              <a:t>2</a:t>
            </a:r>
          </a:p>
          <a:p>
            <a:r>
              <a:rPr lang="en-US" altLang="ko-KR" sz="1200" dirty="0"/>
              <a:t>8</a:t>
            </a:r>
          </a:p>
          <a:p>
            <a:r>
              <a:rPr lang="en-US" altLang="ko-KR" sz="1200" dirty="0"/>
              <a:t>55</a:t>
            </a:r>
          </a:p>
          <a:p>
            <a:r>
              <a:rPr lang="en-US" altLang="ko-KR" sz="1200" dirty="0"/>
              <a:t>100</a:t>
            </a:r>
          </a:p>
          <a:p>
            <a:r>
              <a:rPr lang="ko-KR" altLang="en-US" sz="1200" dirty="0"/>
              <a:t>숫자들의 합은 </a:t>
            </a:r>
            <a:r>
              <a:rPr lang="en-US" altLang="ko-KR" sz="1200" dirty="0"/>
              <a:t>231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550952" y="1101858"/>
            <a:ext cx="86360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4+125+4+77+102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등으로 표현된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덧셈식을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문자열로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입력받아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계산하는 프로그램 작성하라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245429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115616" y="1628800"/>
            <a:ext cx="6624736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#include &lt;string&gt;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string s;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여러 줄의 문자열을 입력하세요</a:t>
            </a:r>
            <a:r>
              <a:rPr lang="en-US" altLang="ko-KR" sz="1200" dirty="0"/>
              <a:t>. </a:t>
            </a:r>
            <a:r>
              <a:rPr lang="ko-KR" altLang="en-US" sz="1200" dirty="0"/>
              <a:t>입력의 끝은 </a:t>
            </a:r>
            <a:r>
              <a:rPr lang="en-US" altLang="ko-KR" sz="1200" dirty="0"/>
              <a:t>&amp;</a:t>
            </a:r>
            <a:r>
              <a:rPr lang="ko-KR" altLang="en-US" sz="1200" dirty="0"/>
              <a:t>문자입니다</a:t>
            </a:r>
            <a:r>
              <a:rPr lang="en-US" altLang="ko-KR" sz="1200" dirty="0"/>
              <a:t>."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getline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cin</a:t>
            </a:r>
            <a:r>
              <a:rPr lang="en-US" altLang="ko-KR" sz="1200" b="1" dirty="0"/>
              <a:t>, s, '&amp;')</a:t>
            </a:r>
            <a:r>
              <a:rPr lang="en-US" altLang="ko-KR" sz="1200" dirty="0"/>
              <a:t>; // </a:t>
            </a:r>
            <a:r>
              <a:rPr lang="ko-KR" altLang="en-US" sz="1200" dirty="0"/>
              <a:t>문자열 입력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 err="1"/>
              <a:t>cin.ignore</a:t>
            </a:r>
            <a:r>
              <a:rPr lang="en-US" altLang="ko-KR" sz="1200" b="1" dirty="0"/>
              <a:t>()</a:t>
            </a:r>
            <a:r>
              <a:rPr lang="en-US" altLang="ko-KR" sz="1200" dirty="0"/>
              <a:t>; 	</a:t>
            </a:r>
          </a:p>
          <a:p>
            <a:pPr defTabSz="180000"/>
            <a:r>
              <a:rPr lang="en-US" altLang="ko-KR" sz="1200" dirty="0"/>
              <a:t>	string f, r;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 &lt;&lt; "find: ";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getline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cin</a:t>
            </a:r>
            <a:r>
              <a:rPr lang="en-US" altLang="ko-KR" sz="1200" dirty="0"/>
              <a:t>, f, '\n'); // </a:t>
            </a:r>
            <a:r>
              <a:rPr lang="ko-KR" altLang="en-US" sz="1200" dirty="0"/>
              <a:t>검색할 문자열 입력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"replace: ";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getline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cin</a:t>
            </a:r>
            <a:r>
              <a:rPr lang="en-US" altLang="ko-KR" sz="1200" dirty="0"/>
              <a:t>, r, '\n'); // </a:t>
            </a:r>
            <a:r>
              <a:rPr lang="ko-KR" altLang="en-US" sz="1200" dirty="0"/>
              <a:t>대치할 문자열 입력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startIndex</a:t>
            </a:r>
            <a:r>
              <a:rPr lang="en-US" altLang="ko-KR" sz="1200" dirty="0"/>
              <a:t> = 0;</a:t>
            </a:r>
          </a:p>
          <a:p>
            <a:pPr defTabSz="180000"/>
            <a:r>
              <a:rPr lang="en-US" altLang="ko-KR" sz="1200" dirty="0"/>
              <a:t>	while(true)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fIndex</a:t>
            </a:r>
            <a:r>
              <a:rPr lang="en-US" altLang="ko-KR" sz="1200" dirty="0"/>
              <a:t> = </a:t>
            </a:r>
            <a:r>
              <a:rPr lang="en-US" altLang="ko-KR" sz="1200" b="1" dirty="0" err="1"/>
              <a:t>s.find</a:t>
            </a:r>
            <a:r>
              <a:rPr lang="en-US" altLang="ko-KR" sz="1200" b="1" dirty="0"/>
              <a:t>(f, </a:t>
            </a:r>
            <a:r>
              <a:rPr lang="en-US" altLang="ko-KR" sz="1200" b="1" dirty="0" err="1"/>
              <a:t>startIndex</a:t>
            </a:r>
            <a:r>
              <a:rPr lang="en-US" altLang="ko-KR" sz="1200" b="1" dirty="0"/>
              <a:t>)</a:t>
            </a:r>
            <a:r>
              <a:rPr lang="en-US" altLang="ko-KR" sz="1200" dirty="0"/>
              <a:t>; // </a:t>
            </a:r>
            <a:r>
              <a:rPr lang="en-US" altLang="ko-KR" sz="1200" dirty="0" err="1"/>
              <a:t>startIndex</a:t>
            </a:r>
            <a:r>
              <a:rPr lang="ko-KR" altLang="en-US" sz="1200" dirty="0"/>
              <a:t>부터 문자열 </a:t>
            </a:r>
            <a:r>
              <a:rPr lang="en-US" altLang="ko-KR" sz="1200" dirty="0"/>
              <a:t>f </a:t>
            </a:r>
            <a:r>
              <a:rPr lang="ko-KR" altLang="en-US" sz="1200" dirty="0"/>
              <a:t>검색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if(</a:t>
            </a:r>
            <a:r>
              <a:rPr lang="en-US" altLang="ko-KR" sz="1200" dirty="0" err="1"/>
              <a:t>fIndex</a:t>
            </a:r>
            <a:r>
              <a:rPr lang="en-US" altLang="ko-KR" sz="1200" dirty="0"/>
              <a:t> == -1)</a:t>
            </a:r>
          </a:p>
          <a:p>
            <a:pPr defTabSz="180000"/>
            <a:r>
              <a:rPr lang="en-US" altLang="ko-KR" sz="1200" dirty="0"/>
              <a:t>			break; // </a:t>
            </a:r>
            <a:r>
              <a:rPr lang="ko-KR" altLang="en-US" sz="1200" dirty="0"/>
              <a:t>문자열 </a:t>
            </a:r>
            <a:r>
              <a:rPr lang="en-US" altLang="ko-KR" sz="1200" dirty="0"/>
              <a:t>s</a:t>
            </a:r>
            <a:r>
              <a:rPr lang="ko-KR" altLang="en-US" sz="1200" dirty="0"/>
              <a:t>의 끝까지 변경하였음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b="1" dirty="0" err="1"/>
              <a:t>s.replace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fIndex</a:t>
            </a:r>
            <a:r>
              <a:rPr lang="en-US" altLang="ko-KR" sz="1200" b="1" dirty="0"/>
              <a:t>, </a:t>
            </a:r>
            <a:r>
              <a:rPr lang="en-US" altLang="ko-KR" sz="1200" b="1" dirty="0" err="1"/>
              <a:t>f.length</a:t>
            </a:r>
            <a:r>
              <a:rPr lang="en-US" altLang="ko-KR" sz="1200" b="1" dirty="0"/>
              <a:t>(), r)</a:t>
            </a:r>
            <a:r>
              <a:rPr lang="en-US" altLang="ko-KR" sz="1200" dirty="0"/>
              <a:t>; // </a:t>
            </a:r>
            <a:r>
              <a:rPr lang="en-US" altLang="ko-KR" sz="1200" dirty="0" err="1"/>
              <a:t>fIndex</a:t>
            </a:r>
            <a:r>
              <a:rPr lang="ko-KR" altLang="en-US" sz="1200" dirty="0"/>
              <a:t>부터 문자열 </a:t>
            </a:r>
            <a:r>
              <a:rPr lang="en-US" altLang="ko-KR" sz="1200" dirty="0"/>
              <a:t>f</a:t>
            </a:r>
            <a:r>
              <a:rPr lang="ko-KR" altLang="en-US" sz="1200" dirty="0"/>
              <a:t>의 길이만큼 문자열 </a:t>
            </a:r>
            <a:r>
              <a:rPr lang="en-US" altLang="ko-KR" sz="1200" dirty="0"/>
              <a:t>r</a:t>
            </a:r>
            <a:r>
              <a:rPr lang="ko-KR" altLang="en-US" sz="1200" dirty="0"/>
              <a:t>로 변경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startIndex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fIndex</a:t>
            </a:r>
            <a:r>
              <a:rPr lang="en-US" altLang="ko-KR" sz="1200" dirty="0"/>
              <a:t> + </a:t>
            </a:r>
            <a:r>
              <a:rPr lang="en-US" altLang="ko-KR" sz="1200" dirty="0" err="1"/>
              <a:t>r.length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s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C902161-577D-3A1B-1F33-F3D612A1A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4-15 </a:t>
            </a:r>
            <a:r>
              <a:rPr lang="ko-KR" altLang="en-US" dirty="0"/>
              <a:t>문자열 </a:t>
            </a:r>
            <a:r>
              <a:rPr lang="en-US" altLang="ko-KR" dirty="0"/>
              <a:t>find</a:t>
            </a:r>
            <a:r>
              <a:rPr lang="ko-KR" altLang="en-US" dirty="0"/>
              <a:t> 및 </a:t>
            </a:r>
            <a:r>
              <a:rPr lang="en-US" altLang="ko-KR" dirty="0"/>
              <a:t>replace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05976" y="986835"/>
            <a:ext cx="81755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&amp;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가 입력될 때까지 여러 줄의 영문 문자열을 입력 받고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찾는 문자열과 대치할 문자열을 각각 입력 받아 문자열을 변경하라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3995936" y="3068960"/>
            <a:ext cx="3384376" cy="328746"/>
          </a:xfrm>
          <a:prstGeom prst="wedgeRoundRectCallout">
            <a:avLst>
              <a:gd name="adj1" fmla="val -100299"/>
              <a:gd name="adj2" fmla="val 1073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&amp; </a:t>
            </a:r>
            <a:r>
              <a:rPr lang="ko-KR" altLang="en-US" sz="1000" dirty="0">
                <a:solidFill>
                  <a:schemeClr val="tx1"/>
                </a:solidFill>
              </a:rPr>
              <a:t>뒤에 따라 오는 </a:t>
            </a:r>
            <a:r>
              <a:rPr lang="en-US" altLang="ko-KR" sz="1000" dirty="0">
                <a:solidFill>
                  <a:schemeClr val="tx1"/>
                </a:solidFill>
              </a:rPr>
              <a:t>&lt;Enter&gt; </a:t>
            </a:r>
            <a:r>
              <a:rPr lang="ko-KR" altLang="en-US" sz="1000" dirty="0">
                <a:solidFill>
                  <a:schemeClr val="tx1"/>
                </a:solidFill>
              </a:rPr>
              <a:t>키를 제거하기 위한 코드</a:t>
            </a:r>
            <a:r>
              <a:rPr lang="en-US" altLang="ko-KR" sz="1000" dirty="0">
                <a:solidFill>
                  <a:schemeClr val="tx1"/>
                </a:solidFill>
              </a:rPr>
              <a:t>!!!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1222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C05C7C0-0413-4BED-1C8A-35E35B37B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4-15 </a:t>
            </a:r>
            <a:r>
              <a:rPr lang="ko-KR" altLang="en-US" dirty="0"/>
              <a:t>실행 결과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71600" y="1772816"/>
            <a:ext cx="5949514" cy="1569660"/>
          </a:xfrm>
          <a:prstGeom prst="rect">
            <a:avLst/>
          </a:prstGeom>
          <a:solidFill>
            <a:srgbClr val="DAEEC4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여러 줄의 문자열을 입력하세요</a:t>
            </a:r>
            <a:r>
              <a:rPr lang="en-US" altLang="ko-KR" sz="1200" dirty="0"/>
              <a:t>. </a:t>
            </a:r>
            <a:r>
              <a:rPr lang="ko-KR" altLang="en-US" sz="1200" dirty="0"/>
              <a:t>입력의 끝은 </a:t>
            </a:r>
            <a:r>
              <a:rPr lang="en-US" altLang="ko-KR" sz="1200" dirty="0"/>
              <a:t>&amp;</a:t>
            </a:r>
            <a:r>
              <a:rPr lang="ko-KR" altLang="en-US" sz="1200" dirty="0"/>
              <a:t>문자입니다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>
                <a:solidFill>
                  <a:srgbClr val="00B050"/>
                </a:solidFill>
              </a:rPr>
              <a:t>It's now or never, come hold me tight. Kiss me my darling, be mine tonight</a:t>
            </a:r>
          </a:p>
          <a:p>
            <a:r>
              <a:rPr lang="en-US" altLang="ko-KR" sz="1200" dirty="0">
                <a:solidFill>
                  <a:srgbClr val="00B050"/>
                </a:solidFill>
              </a:rPr>
              <a:t>Tomorrow will be too late. It's now or never, my love won't wait&amp;</a:t>
            </a:r>
          </a:p>
          <a:p>
            <a:endParaRPr lang="en-US" altLang="ko-KR" sz="1200" dirty="0"/>
          </a:p>
          <a:p>
            <a:r>
              <a:rPr lang="en-US" altLang="ko-KR" sz="1200" dirty="0"/>
              <a:t>find: </a:t>
            </a:r>
            <a:r>
              <a:rPr lang="en-US" altLang="ko-KR" sz="1200" dirty="0">
                <a:solidFill>
                  <a:srgbClr val="00B050"/>
                </a:solidFill>
              </a:rPr>
              <a:t>now</a:t>
            </a:r>
          </a:p>
          <a:p>
            <a:r>
              <a:rPr lang="en-US" altLang="ko-KR" sz="1200" dirty="0"/>
              <a:t>replace: </a:t>
            </a:r>
            <a:r>
              <a:rPr lang="en-US" altLang="ko-KR" sz="1200" dirty="0">
                <a:solidFill>
                  <a:srgbClr val="00B050"/>
                </a:solidFill>
              </a:rPr>
              <a:t>Right Now</a:t>
            </a:r>
          </a:p>
          <a:p>
            <a:r>
              <a:rPr lang="en-US" altLang="ko-KR" sz="1200" dirty="0"/>
              <a:t>It's Right Now or never, come hold me tight. Kiss me my darling, be mine tonight</a:t>
            </a:r>
          </a:p>
          <a:p>
            <a:r>
              <a:rPr lang="en-US" altLang="ko-KR" sz="1200" dirty="0"/>
              <a:t>Tomorrow will be too late. It's Right Now or never, my love won't wait</a:t>
            </a:r>
            <a:endParaRPr lang="ko-KR" altLang="en-US" sz="1200" dirty="0"/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6012160" y="2239000"/>
            <a:ext cx="1224136" cy="471664"/>
          </a:xfrm>
          <a:prstGeom prst="wedgeRoundRectCallout">
            <a:avLst>
              <a:gd name="adj1" fmla="val -82921"/>
              <a:gd name="adj2" fmla="val -3852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&amp; </a:t>
            </a:r>
            <a:r>
              <a:rPr lang="ko-KR" altLang="en-US" sz="1000" dirty="0">
                <a:solidFill>
                  <a:schemeClr val="tx1"/>
                </a:solidFill>
              </a:rPr>
              <a:t>뒤에</a:t>
            </a:r>
            <a:r>
              <a:rPr lang="en-US" altLang="ko-KR" sz="1000" dirty="0">
                <a:solidFill>
                  <a:schemeClr val="tx1"/>
                </a:solidFill>
              </a:rPr>
              <a:t>&lt;Enter&gt;</a:t>
            </a:r>
            <a:r>
              <a:rPr lang="ko-KR" altLang="en-US" sz="1000" dirty="0">
                <a:solidFill>
                  <a:schemeClr val="tx1"/>
                </a:solidFill>
              </a:rPr>
              <a:t>키 입력</a:t>
            </a: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2201822" y="2372980"/>
            <a:ext cx="1224136" cy="278428"/>
          </a:xfrm>
          <a:prstGeom prst="wedgeRoundRectCallout">
            <a:avLst>
              <a:gd name="adj1" fmla="val -86127"/>
              <a:gd name="adj2" fmla="val 5559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검색할 단어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2729118" y="2669733"/>
            <a:ext cx="1224136" cy="278428"/>
          </a:xfrm>
          <a:prstGeom prst="wedgeRoundRectCallout">
            <a:avLst>
              <a:gd name="adj1" fmla="val -73931"/>
              <a:gd name="adj2" fmla="val 1202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대치할 단어</a:t>
            </a:r>
          </a:p>
        </p:txBody>
      </p:sp>
    </p:spTree>
    <p:extLst>
      <p:ext uri="{BB962C8B-B14F-4D97-AF65-F5344CB8AC3E}">
        <p14:creationId xmlns:p14="http://schemas.microsoft.com/office/powerpoint/2010/main" val="44991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배열</a:t>
            </a:r>
            <a:r>
              <a:rPr lang="en-US" altLang="ko-KR" dirty="0"/>
              <a:t>, </a:t>
            </a:r>
            <a:r>
              <a:rPr lang="ko-KR" altLang="en-US" dirty="0"/>
              <a:t>생성 및 소멸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 배열 선언 가능</a:t>
            </a:r>
            <a:endParaRPr lang="en-US" altLang="ko-KR" dirty="0"/>
          </a:p>
          <a:p>
            <a:pPr lvl="1"/>
            <a:r>
              <a:rPr lang="ko-KR" altLang="en-US" dirty="0"/>
              <a:t>기본</a:t>
            </a:r>
            <a:r>
              <a:rPr lang="en-US" altLang="ko-KR" dirty="0"/>
              <a:t> </a:t>
            </a:r>
            <a:r>
              <a:rPr lang="ko-KR" altLang="en-US" dirty="0"/>
              <a:t>타입 배열 선언과 형식 동일</a:t>
            </a:r>
            <a:endParaRPr lang="en-US" altLang="ko-KR" dirty="0"/>
          </a:p>
          <a:p>
            <a:pPr lvl="2"/>
            <a:r>
              <a:rPr lang="en-US" altLang="ko-KR" dirty="0" err="1"/>
              <a:t>int</a:t>
            </a:r>
            <a:r>
              <a:rPr lang="en-US" altLang="ko-KR" dirty="0"/>
              <a:t> n[3]; // </a:t>
            </a:r>
            <a:r>
              <a:rPr lang="ko-KR" altLang="en-US" dirty="0"/>
              <a:t>정수형 배열 선언</a:t>
            </a:r>
            <a:endParaRPr lang="en-US" altLang="ko-KR" dirty="0"/>
          </a:p>
          <a:p>
            <a:pPr lvl="2"/>
            <a:r>
              <a:rPr lang="en-US" altLang="ko-KR" dirty="0"/>
              <a:t>Circle c[3]; // Circle </a:t>
            </a:r>
            <a:r>
              <a:rPr lang="ko-KR" altLang="en-US" dirty="0"/>
              <a:t>타입의 배열 선언</a:t>
            </a:r>
            <a:endParaRPr lang="en-US" altLang="ko-KR" dirty="0"/>
          </a:p>
          <a:p>
            <a:r>
              <a:rPr lang="ko-KR" altLang="en-US" dirty="0"/>
              <a:t>객체 배열 선언</a:t>
            </a:r>
            <a:endParaRPr lang="en-US" altLang="ko-KR" dirty="0"/>
          </a:p>
          <a:p>
            <a:pPr marL="365760" lvl="1" indent="0">
              <a:buNone/>
            </a:pPr>
            <a:r>
              <a:rPr lang="en-US" altLang="ko-KR" dirty="0">
                <a:solidFill>
                  <a:srgbClr val="00B050"/>
                </a:solidFill>
              </a:rPr>
              <a:t>1.</a:t>
            </a:r>
            <a:r>
              <a:rPr lang="en-US" altLang="ko-KR" dirty="0"/>
              <a:t> </a:t>
            </a:r>
            <a:r>
              <a:rPr lang="ko-KR" altLang="en-US" dirty="0"/>
              <a:t>객체 배열을 위한 공간 할당</a:t>
            </a:r>
            <a:endParaRPr lang="en-US" altLang="ko-KR" dirty="0"/>
          </a:p>
          <a:p>
            <a:pPr marL="365760" lvl="1" indent="0">
              <a:buNone/>
            </a:pPr>
            <a:r>
              <a:rPr lang="en-US" altLang="ko-KR" dirty="0">
                <a:solidFill>
                  <a:srgbClr val="00B050"/>
                </a:solidFill>
              </a:rPr>
              <a:t>2. </a:t>
            </a:r>
            <a:r>
              <a:rPr lang="ko-KR" altLang="en-US" dirty="0"/>
              <a:t>배열의 각 원소 객체마다 </a:t>
            </a:r>
            <a:r>
              <a:rPr lang="ko-KR" altLang="en-US" dirty="0" err="1"/>
              <a:t>생성자</a:t>
            </a:r>
            <a:r>
              <a:rPr lang="ko-KR" altLang="en-US" dirty="0"/>
              <a:t> 실행</a:t>
            </a:r>
            <a:endParaRPr lang="en-US" altLang="ko-KR" dirty="0"/>
          </a:p>
          <a:p>
            <a:pPr lvl="2"/>
            <a:r>
              <a:rPr lang="en-US" altLang="ko-KR" dirty="0"/>
              <a:t>c[0]</a:t>
            </a:r>
            <a:r>
              <a:rPr lang="ko-KR" altLang="en-US" dirty="0"/>
              <a:t>의 </a:t>
            </a:r>
            <a:r>
              <a:rPr lang="ko-KR" altLang="en-US" dirty="0" err="1"/>
              <a:t>생성자</a:t>
            </a:r>
            <a:r>
              <a:rPr lang="en-US" altLang="ko-KR" dirty="0"/>
              <a:t>, c[1]</a:t>
            </a:r>
            <a:r>
              <a:rPr lang="ko-KR" altLang="en-US" dirty="0"/>
              <a:t>의 </a:t>
            </a:r>
            <a:r>
              <a:rPr lang="ko-KR" altLang="en-US" dirty="0" err="1"/>
              <a:t>생성자</a:t>
            </a:r>
            <a:r>
              <a:rPr lang="en-US" altLang="ko-KR" dirty="0"/>
              <a:t>, c[2]</a:t>
            </a:r>
            <a:r>
              <a:rPr lang="ko-KR" altLang="en-US" dirty="0"/>
              <a:t>의 </a:t>
            </a:r>
            <a:r>
              <a:rPr lang="ko-KR" altLang="en-US" dirty="0" err="1"/>
              <a:t>생성자</a:t>
            </a:r>
            <a:r>
              <a:rPr lang="ko-KR" altLang="en-US" dirty="0"/>
              <a:t> 실행</a:t>
            </a:r>
            <a:endParaRPr lang="en-US" altLang="ko-KR" dirty="0"/>
          </a:p>
          <a:p>
            <a:pPr lvl="2"/>
            <a:r>
              <a:rPr lang="ko-KR" altLang="en-US" b="1" dirty="0">
                <a:solidFill>
                  <a:srgbClr val="00B0F0"/>
                </a:solidFill>
              </a:rPr>
              <a:t>매개 변수 없는 </a:t>
            </a:r>
            <a:r>
              <a:rPr lang="ko-KR" altLang="en-US" b="1" dirty="0" err="1">
                <a:solidFill>
                  <a:srgbClr val="00B0F0"/>
                </a:solidFill>
              </a:rPr>
              <a:t>생성자</a:t>
            </a:r>
            <a:r>
              <a:rPr lang="ko-KR" altLang="en-US" b="1" dirty="0">
                <a:solidFill>
                  <a:srgbClr val="00B0F0"/>
                </a:solidFill>
              </a:rPr>
              <a:t> 호출</a:t>
            </a:r>
            <a:endParaRPr lang="en-US" altLang="ko-KR" b="1" dirty="0">
              <a:solidFill>
                <a:srgbClr val="00B0F0"/>
              </a:solidFill>
            </a:endParaRPr>
          </a:p>
          <a:p>
            <a:pPr lvl="1"/>
            <a:r>
              <a:rPr lang="ko-KR" altLang="en-US" dirty="0"/>
              <a:t>매개 변수 있는 </a:t>
            </a:r>
            <a:r>
              <a:rPr lang="ko-KR" altLang="en-US" dirty="0" err="1"/>
              <a:t>생성자를</a:t>
            </a:r>
            <a:r>
              <a:rPr lang="ko-KR" altLang="en-US" dirty="0"/>
              <a:t> 호출할 수 없음</a:t>
            </a:r>
            <a:endParaRPr lang="en-US" altLang="ko-KR" dirty="0"/>
          </a:p>
          <a:p>
            <a:pPr lvl="2"/>
            <a:r>
              <a:rPr lang="en-US" altLang="ko-KR" dirty="0"/>
              <a:t>Circle </a:t>
            </a:r>
            <a:r>
              <a:rPr lang="en-US" altLang="ko-KR" dirty="0" err="1"/>
              <a:t>circleArray</a:t>
            </a:r>
            <a:r>
              <a:rPr lang="en-US" altLang="ko-KR" dirty="0"/>
              <a:t>[3]</a:t>
            </a:r>
            <a:r>
              <a:rPr lang="en-US" altLang="ko-KR" dirty="0">
                <a:solidFill>
                  <a:srgbClr val="FF0000"/>
                </a:solidFill>
              </a:rPr>
              <a:t>(5)</a:t>
            </a:r>
            <a:r>
              <a:rPr lang="en-US" altLang="ko-KR" dirty="0"/>
              <a:t>; // </a:t>
            </a:r>
            <a:r>
              <a:rPr lang="ko-KR" altLang="en-US" dirty="0"/>
              <a:t>오류</a:t>
            </a:r>
            <a:endParaRPr lang="en-US" altLang="ko-KR" dirty="0"/>
          </a:p>
          <a:p>
            <a:r>
              <a:rPr lang="ko-KR" altLang="en-US" dirty="0"/>
              <a:t>배열 소멸</a:t>
            </a:r>
            <a:endParaRPr lang="en-US" altLang="ko-KR" dirty="0"/>
          </a:p>
          <a:p>
            <a:pPr lvl="1"/>
            <a:r>
              <a:rPr lang="ko-KR" altLang="en-US" dirty="0"/>
              <a:t>배열의 각 객체마다 </a:t>
            </a:r>
            <a:r>
              <a:rPr lang="ko-KR" altLang="en-US" dirty="0" err="1"/>
              <a:t>소멸자</a:t>
            </a:r>
            <a:r>
              <a:rPr lang="ko-KR" altLang="en-US" dirty="0"/>
              <a:t> 호출</a:t>
            </a:r>
            <a:r>
              <a:rPr lang="en-US" altLang="ko-KR" dirty="0"/>
              <a:t>. </a:t>
            </a:r>
            <a:r>
              <a:rPr lang="ko-KR" altLang="en-US" dirty="0"/>
              <a:t>생성의 </a:t>
            </a:r>
            <a:r>
              <a:rPr lang="ko-KR" altLang="en-US" dirty="0" err="1"/>
              <a:t>반대순으로</a:t>
            </a:r>
            <a:r>
              <a:rPr lang="ko-KR" altLang="en-US" dirty="0"/>
              <a:t> 소멸</a:t>
            </a:r>
            <a:endParaRPr lang="en-US" altLang="ko-KR" dirty="0"/>
          </a:p>
          <a:p>
            <a:pPr lvl="2"/>
            <a:r>
              <a:rPr lang="en-US" altLang="ko-KR" dirty="0"/>
              <a:t>c[2]</a:t>
            </a:r>
            <a:r>
              <a:rPr lang="ko-KR" altLang="en-US" dirty="0"/>
              <a:t>의 </a:t>
            </a:r>
            <a:r>
              <a:rPr lang="ko-KR" altLang="en-US" dirty="0" err="1"/>
              <a:t>소멸자</a:t>
            </a:r>
            <a:r>
              <a:rPr lang="en-US" altLang="ko-KR" dirty="0"/>
              <a:t>, c[1]</a:t>
            </a:r>
            <a:r>
              <a:rPr lang="ko-KR" altLang="en-US" dirty="0"/>
              <a:t>의 </a:t>
            </a:r>
            <a:r>
              <a:rPr lang="ko-KR" altLang="en-US" dirty="0" err="1"/>
              <a:t>소멸자</a:t>
            </a:r>
            <a:r>
              <a:rPr lang="en-US" altLang="ko-KR" dirty="0"/>
              <a:t>, c[0]</a:t>
            </a:r>
            <a:r>
              <a:rPr lang="ko-KR" altLang="en-US" dirty="0"/>
              <a:t>의 </a:t>
            </a:r>
            <a:r>
              <a:rPr lang="ko-KR" altLang="en-US" dirty="0" err="1"/>
              <a:t>소멸자</a:t>
            </a:r>
            <a:r>
              <a:rPr lang="ko-KR" altLang="en-US" dirty="0"/>
              <a:t> 실행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66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4– 2</a:t>
            </a:r>
            <a:r>
              <a:rPr lang="ko-KR" altLang="en-US" dirty="0"/>
              <a:t> </a:t>
            </a:r>
            <a:r>
              <a:rPr lang="en-US" altLang="ko-KR" dirty="0"/>
              <a:t>Circle </a:t>
            </a:r>
            <a:r>
              <a:rPr lang="ko-KR" altLang="en-US" dirty="0"/>
              <a:t>클래스의 배열 선언 및 활용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139750" y="4964975"/>
            <a:ext cx="5913784" cy="120032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Circle 0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314</a:t>
            </a:r>
          </a:p>
          <a:p>
            <a:r>
              <a:rPr lang="en-US" altLang="ko-KR" sz="1200" dirty="0"/>
              <a:t>Circle 1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1256</a:t>
            </a:r>
          </a:p>
          <a:p>
            <a:r>
              <a:rPr lang="en-US" altLang="ko-KR" sz="1200" dirty="0"/>
              <a:t>Circle 2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2826</a:t>
            </a:r>
          </a:p>
          <a:p>
            <a:r>
              <a:rPr lang="en-US" altLang="ko-KR" sz="1200" dirty="0"/>
              <a:t>Circle 0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314</a:t>
            </a:r>
          </a:p>
          <a:p>
            <a:r>
              <a:rPr lang="en-US" altLang="ko-KR" sz="1200" dirty="0"/>
              <a:t>Circle 1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1256</a:t>
            </a:r>
          </a:p>
          <a:p>
            <a:r>
              <a:rPr lang="en-US" altLang="ko-KR" sz="1200" dirty="0"/>
              <a:t>Circle 2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2826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179512" y="1412776"/>
            <a:ext cx="2808312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class Circle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radius; 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Circle() {	radius = 1; }</a:t>
            </a:r>
          </a:p>
          <a:p>
            <a:pPr defTabSz="180000"/>
            <a:r>
              <a:rPr lang="en-US" altLang="ko-KR" sz="1200" dirty="0"/>
              <a:t>	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  { radius = r; }</a:t>
            </a:r>
          </a:p>
          <a:p>
            <a:pPr defTabSz="180000"/>
            <a:r>
              <a:rPr lang="en-US" altLang="ko-KR" sz="1200" dirty="0"/>
              <a:t>	void 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  { radius = r; } </a:t>
            </a:r>
          </a:p>
          <a:p>
            <a:pPr defTabSz="180000"/>
            <a:r>
              <a:rPr lang="en-US" altLang="ko-KR" sz="1200" dirty="0"/>
              <a:t>	double 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(); </a:t>
            </a:r>
          </a:p>
          <a:p>
            <a:pPr defTabSz="180000"/>
            <a:r>
              <a:rPr lang="en-US" altLang="ko-KR" sz="1200" dirty="0"/>
              <a:t>}; 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double Circle::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return 3.14*radius*radius;</a:t>
            </a:r>
          </a:p>
          <a:p>
            <a:r>
              <a:rPr lang="en-US" altLang="ko-KR" sz="1200" dirty="0"/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122712" y="1412776"/>
            <a:ext cx="5913784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Circle </a:t>
            </a:r>
            <a:r>
              <a:rPr lang="en-US" altLang="ko-KR" sz="1200" b="1" dirty="0" err="1"/>
              <a:t>circleArray</a:t>
            </a:r>
            <a:r>
              <a:rPr lang="en-US" altLang="ko-KR" sz="1200" b="1" dirty="0"/>
              <a:t>[3]; 										</a:t>
            </a:r>
            <a:r>
              <a:rPr lang="en-US" altLang="ko-KR" sz="1200" dirty="0">
                <a:solidFill>
                  <a:srgbClr val="FF0000"/>
                </a:solidFill>
              </a:rPr>
              <a:t>// (1) Circle </a:t>
            </a:r>
            <a:r>
              <a:rPr lang="ko-KR" altLang="en-US" sz="1200" dirty="0">
                <a:solidFill>
                  <a:srgbClr val="FF0000"/>
                </a:solidFill>
              </a:rPr>
              <a:t>객체 배열 생성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// </a:t>
            </a:r>
            <a:r>
              <a:rPr lang="ko-KR" altLang="en-US" sz="1200" dirty="0"/>
              <a:t>배열의 각 원소 객체의 멤버 접근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 err="1"/>
              <a:t>circleArray</a:t>
            </a:r>
            <a:r>
              <a:rPr lang="en-US" altLang="ko-KR" sz="1200" b="1" dirty="0"/>
              <a:t>[0].</a:t>
            </a:r>
            <a:r>
              <a:rPr lang="en-US" altLang="ko-KR" sz="1200" b="1" dirty="0" err="1"/>
              <a:t>setRadius</a:t>
            </a:r>
            <a:r>
              <a:rPr lang="en-US" altLang="ko-KR" sz="1200" b="1" dirty="0"/>
              <a:t>(10); 							</a:t>
            </a:r>
            <a:r>
              <a:rPr lang="en-US" altLang="ko-KR" sz="1200" dirty="0">
                <a:solidFill>
                  <a:srgbClr val="FF0000"/>
                </a:solidFill>
              </a:rPr>
              <a:t>// (2)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circleArray</a:t>
            </a:r>
            <a:r>
              <a:rPr lang="en-US" altLang="ko-KR" sz="1200" dirty="0"/>
              <a:t>[1].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(20);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circleArray</a:t>
            </a:r>
            <a:r>
              <a:rPr lang="en-US" altLang="ko-KR" sz="1200" dirty="0"/>
              <a:t>[2].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(30);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&lt;3;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// </a:t>
            </a:r>
            <a:r>
              <a:rPr lang="ko-KR" altLang="en-US" sz="1200" dirty="0"/>
              <a:t>배열의 각 원소 객체의 멤버 접근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"Circle " &lt;&lt;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" &lt;&lt; </a:t>
            </a:r>
            <a:r>
              <a:rPr lang="en-US" altLang="ko-KR" sz="1200" b="1" dirty="0" err="1"/>
              <a:t>circleArray</a:t>
            </a:r>
            <a:r>
              <a:rPr lang="en-US" altLang="ko-KR" sz="1200" b="1" dirty="0"/>
              <a:t>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].</a:t>
            </a:r>
            <a:r>
              <a:rPr lang="en-US" altLang="ko-KR" sz="1200" b="1" dirty="0" err="1"/>
              <a:t>getArea</a:t>
            </a:r>
            <a:r>
              <a:rPr lang="en-US" altLang="ko-KR" sz="1200" b="1" dirty="0"/>
              <a:t>()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Circle *p;</a:t>
            </a:r>
            <a:r>
              <a:rPr lang="en-US" altLang="ko-KR" sz="1200" dirty="0"/>
              <a:t> 															</a:t>
            </a:r>
            <a:r>
              <a:rPr lang="en-US" altLang="ko-KR" sz="1200" dirty="0">
                <a:solidFill>
                  <a:srgbClr val="FF0000"/>
                </a:solidFill>
              </a:rPr>
              <a:t>// (3)</a:t>
            </a:r>
          </a:p>
          <a:p>
            <a:pPr defTabSz="180000"/>
            <a:r>
              <a:rPr lang="en-US" altLang="ko-KR" sz="1200" b="1" dirty="0"/>
              <a:t>	p = </a:t>
            </a:r>
            <a:r>
              <a:rPr lang="en-US" altLang="ko-KR" sz="1200" b="1" dirty="0" err="1"/>
              <a:t>circleArray</a:t>
            </a:r>
            <a:r>
              <a:rPr lang="en-US" altLang="ko-KR" sz="1200" b="1" dirty="0"/>
              <a:t>; 												</a:t>
            </a:r>
            <a:r>
              <a:rPr lang="en-US" altLang="ko-KR" sz="1200" dirty="0">
                <a:solidFill>
                  <a:srgbClr val="FF0000"/>
                </a:solidFill>
              </a:rPr>
              <a:t>// (4)</a:t>
            </a:r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&lt;3;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 	// </a:t>
            </a:r>
            <a:r>
              <a:rPr lang="ko-KR" altLang="en-US" sz="1200" dirty="0"/>
              <a:t>객체 포인터로 배열 접근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"Circle " &lt;&lt;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의 면적은 </a:t>
            </a:r>
            <a:r>
              <a:rPr lang="en-US" altLang="ko-KR" sz="1200" dirty="0"/>
              <a:t>" &lt;&lt; </a:t>
            </a:r>
            <a:r>
              <a:rPr lang="en-US" altLang="ko-KR" sz="1200" b="1" dirty="0"/>
              <a:t>p-&gt;</a:t>
            </a:r>
            <a:r>
              <a:rPr lang="en-US" altLang="ko-KR" sz="1200" b="1" dirty="0" err="1"/>
              <a:t>getArea</a:t>
            </a:r>
            <a:r>
              <a:rPr lang="en-US" altLang="ko-KR" sz="1200" b="1" dirty="0"/>
              <a:t>()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p++; 															</a:t>
            </a:r>
            <a:r>
              <a:rPr lang="en-US" altLang="ko-KR" sz="1200" dirty="0">
                <a:solidFill>
                  <a:srgbClr val="FF0000"/>
                </a:solidFill>
              </a:rPr>
              <a:t>// (5)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2392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생성과 활용</a:t>
            </a:r>
            <a:r>
              <a:rPr lang="en-US" altLang="ko-KR" dirty="0"/>
              <a:t>(</a:t>
            </a:r>
            <a:r>
              <a:rPr lang="ko-KR" altLang="en-US" dirty="0"/>
              <a:t>예제 </a:t>
            </a:r>
            <a:r>
              <a:rPr lang="en-US" altLang="ko-KR" dirty="0"/>
              <a:t>4-2</a:t>
            </a:r>
            <a:r>
              <a:rPr lang="ko-KR" altLang="en-US" dirty="0"/>
              <a:t>의 실행 과정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37680"/>
            <a:ext cx="7992888" cy="4703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2213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배열 생성시 기본 </a:t>
            </a:r>
            <a:r>
              <a:rPr lang="ko-KR" altLang="en-US" dirty="0" err="1"/>
              <a:t>생성자</a:t>
            </a:r>
            <a:r>
              <a:rPr lang="ko-KR" altLang="en-US" dirty="0"/>
              <a:t> 호출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507696" y="1426567"/>
            <a:ext cx="2952328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class Circle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radius; </a:t>
            </a:r>
          </a:p>
          <a:p>
            <a:pPr defTabSz="180000"/>
            <a:r>
              <a:rPr lang="en-US" altLang="ko-KR" sz="1400" dirty="0"/>
              <a:t>public: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Circle(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r)  { radius = r; }</a:t>
            </a:r>
          </a:p>
          <a:p>
            <a:pPr defTabSz="180000"/>
            <a:r>
              <a:rPr lang="en-US" altLang="ko-KR" sz="1400" dirty="0"/>
              <a:t>	double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  {</a:t>
            </a:r>
          </a:p>
          <a:p>
            <a:pPr defTabSz="180000"/>
            <a:r>
              <a:rPr lang="en-US" altLang="ko-KR" sz="1400" dirty="0"/>
              <a:t>		return 3.14*radius*radius;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}; 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Circle waffle(15);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strike="sngStrike" dirty="0"/>
              <a:t>Circle </a:t>
            </a:r>
            <a:r>
              <a:rPr lang="en-US" altLang="ko-KR" sz="1400" strike="sngStrike" dirty="0" err="1"/>
              <a:t>circleArray</a:t>
            </a:r>
            <a:r>
              <a:rPr lang="en-US" altLang="ko-KR" sz="1400" strike="sngStrike" dirty="0"/>
              <a:t>[3];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5444320" y="5603031"/>
            <a:ext cx="32513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error.cpp(15):  error C2512: 'Circle' : </a:t>
            </a:r>
            <a:r>
              <a:rPr lang="ko-KR" altLang="en-US" sz="1200" dirty="0">
                <a:solidFill>
                  <a:srgbClr val="FF0000"/>
                </a:solidFill>
              </a:rPr>
              <a:t>사용할 수 있는 적절한  기본 생성자가 없습니다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895422" y="4809202"/>
            <a:ext cx="1800200" cy="659911"/>
          </a:xfrm>
          <a:prstGeom prst="wedgeRoundRectCallout">
            <a:avLst>
              <a:gd name="adj1" fmla="val -40103"/>
              <a:gd name="adj2" fmla="val -7109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기본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Circle() </a:t>
            </a:r>
            <a:r>
              <a:rPr lang="ko-KR" altLang="en-US" sz="1000" dirty="0">
                <a:solidFill>
                  <a:schemeClr val="tx1"/>
                </a:solidFill>
              </a:rPr>
              <a:t>호출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기본 생성자가 없으므로 컴파일 오류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4520123" y="4310239"/>
            <a:ext cx="864096" cy="341375"/>
          </a:xfrm>
          <a:prstGeom prst="wedgeRoundRectCallout">
            <a:avLst>
              <a:gd name="adj1" fmla="val 475"/>
              <a:gd name="adj2" fmla="val -17667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Circle(</a:t>
            </a:r>
            <a:r>
              <a:rPr lang="en-US" altLang="ko-KR" sz="1000" dirty="0" err="1">
                <a:solidFill>
                  <a:schemeClr val="tx1"/>
                </a:solidFill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</a:rPr>
              <a:t> r)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호출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075512" y="1418755"/>
            <a:ext cx="2952328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class Circle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radius; </a:t>
            </a:r>
          </a:p>
          <a:p>
            <a:pPr defTabSz="180000"/>
            <a:r>
              <a:rPr lang="en-US" altLang="ko-KR" sz="1400" dirty="0"/>
              <a:t>public:</a:t>
            </a:r>
          </a:p>
          <a:p>
            <a:pPr defTabSz="180000"/>
            <a:r>
              <a:rPr lang="en-US" altLang="ko-KR" sz="1400" dirty="0"/>
              <a:t>	double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  {</a:t>
            </a:r>
          </a:p>
          <a:p>
            <a:pPr defTabSz="180000"/>
            <a:r>
              <a:rPr lang="en-US" altLang="ko-KR" sz="1400" dirty="0"/>
              <a:t>		return 3.14*radius*radius;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}; 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Circle </a:t>
            </a:r>
            <a:r>
              <a:rPr lang="en-US" altLang="ko-KR" sz="1400" b="1" dirty="0" err="1"/>
              <a:t>circleArray</a:t>
            </a:r>
            <a:r>
              <a:rPr lang="en-US" altLang="ko-KR" sz="1400" b="1" dirty="0"/>
              <a:t>[3];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2599921" y="2204864"/>
            <a:ext cx="2188103" cy="443887"/>
          </a:xfrm>
          <a:prstGeom prst="wedgeRoundRectCallout">
            <a:avLst>
              <a:gd name="adj1" fmla="val -88880"/>
              <a:gd name="adj2" fmla="val 7846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컴파일러가 자동으로 기본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Circle() { } </a:t>
            </a:r>
            <a:r>
              <a:rPr lang="ko-KR" altLang="en-US" sz="1000" dirty="0">
                <a:solidFill>
                  <a:schemeClr val="tx1"/>
                </a:solidFill>
              </a:rPr>
              <a:t>삽입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 컴파일 오류가 발생하지 않음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05091" y="6104561"/>
            <a:ext cx="3406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(b) </a:t>
            </a:r>
            <a:r>
              <a:rPr lang="ko-KR" altLang="en-US" sz="1400" dirty="0"/>
              <a:t>기본 생성자가 없으므로 컴파일 오류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26500" y="4836573"/>
            <a:ext cx="2450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arenBoth"/>
            </a:pPr>
            <a:r>
              <a:rPr lang="ko-KR" altLang="en-US" sz="1400" dirty="0"/>
              <a:t>생성자가 선언되어 </a:t>
            </a:r>
            <a:endParaRPr lang="en-US" altLang="ko-KR" sz="1400" dirty="0"/>
          </a:p>
          <a:p>
            <a:r>
              <a:rPr lang="en-US" altLang="ko-KR" sz="1400" dirty="0"/>
              <a:t>      </a:t>
            </a:r>
            <a:r>
              <a:rPr lang="ko-KR" altLang="en-US" sz="1400" dirty="0"/>
              <a:t>있지 않은 </a:t>
            </a:r>
            <a:r>
              <a:rPr lang="en-US" altLang="ko-KR" sz="1400" dirty="0"/>
              <a:t>Circle </a:t>
            </a:r>
            <a:r>
              <a:rPr lang="ko-KR" altLang="en-US" sz="1400" dirty="0"/>
              <a:t>클래스</a:t>
            </a:r>
          </a:p>
        </p:txBody>
      </p:sp>
      <p:sp>
        <p:nvSpPr>
          <p:cNvPr id="7" name="자유형 6"/>
          <p:cNvSpPr/>
          <p:nvPr/>
        </p:nvSpPr>
        <p:spPr>
          <a:xfrm>
            <a:off x="7391973" y="4080518"/>
            <a:ext cx="905070" cy="513184"/>
          </a:xfrm>
          <a:custGeom>
            <a:avLst/>
            <a:gdLst>
              <a:gd name="connsiteX0" fmla="*/ 0 w 905070"/>
              <a:gd name="connsiteY0" fmla="*/ 513184 h 513184"/>
              <a:gd name="connsiteX1" fmla="*/ 634482 w 905070"/>
              <a:gd name="connsiteY1" fmla="*/ 354563 h 513184"/>
              <a:gd name="connsiteX2" fmla="*/ 905070 w 905070"/>
              <a:gd name="connsiteY2" fmla="*/ 0 h 51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5070" h="513184">
                <a:moveTo>
                  <a:pt x="0" y="513184"/>
                </a:moveTo>
                <a:cubicBezTo>
                  <a:pt x="241818" y="476639"/>
                  <a:pt x="483637" y="440094"/>
                  <a:pt x="634482" y="354563"/>
                </a:cubicBezTo>
                <a:cubicBezTo>
                  <a:pt x="785327" y="269032"/>
                  <a:pt x="845198" y="134516"/>
                  <a:pt x="905070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곱셈 기호 15"/>
          <p:cNvSpPr/>
          <p:nvPr/>
        </p:nvSpPr>
        <p:spPr>
          <a:xfrm>
            <a:off x="8149213" y="3789040"/>
            <a:ext cx="310811" cy="380377"/>
          </a:xfrm>
          <a:prstGeom prst="mathMultiply">
            <a:avLst>
              <a:gd name="adj1" fmla="val 365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2094602" y="4355739"/>
            <a:ext cx="1832103" cy="250379"/>
          </a:xfrm>
          <a:prstGeom prst="wedgeRoundRectCallout">
            <a:avLst>
              <a:gd name="adj1" fmla="val -37834"/>
              <a:gd name="adj2" fmla="val -8769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기본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Circle() </a:t>
            </a:r>
            <a:r>
              <a:rPr lang="ko-KR" altLang="en-US" sz="1000" dirty="0">
                <a:solidFill>
                  <a:schemeClr val="tx1"/>
                </a:solidFill>
              </a:rPr>
              <a:t>호출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4956373" y="2888673"/>
            <a:ext cx="810582" cy="1475509"/>
          </a:xfrm>
          <a:custGeom>
            <a:avLst/>
            <a:gdLst>
              <a:gd name="connsiteX0" fmla="*/ 769018 w 810582"/>
              <a:gd name="connsiteY0" fmla="*/ 1475509 h 1475509"/>
              <a:gd name="connsiteX1" fmla="*/ 91 w 810582"/>
              <a:gd name="connsiteY1" fmla="*/ 883227 h 1475509"/>
              <a:gd name="connsiteX2" fmla="*/ 810582 w 810582"/>
              <a:gd name="connsiteY2" fmla="*/ 0 h 1475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0582" h="1475509">
                <a:moveTo>
                  <a:pt x="769018" y="1475509"/>
                </a:moveTo>
                <a:cubicBezTo>
                  <a:pt x="381091" y="1302327"/>
                  <a:pt x="-6836" y="1129145"/>
                  <a:pt x="91" y="883227"/>
                </a:cubicBezTo>
                <a:cubicBezTo>
                  <a:pt x="7018" y="637309"/>
                  <a:pt x="810582" y="0"/>
                  <a:pt x="810582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654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배열 초기화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 배열 초기화 방법</a:t>
            </a:r>
            <a:endParaRPr lang="en-US" altLang="ko-KR" dirty="0"/>
          </a:p>
          <a:p>
            <a:pPr lvl="1"/>
            <a:r>
              <a:rPr lang="ko-KR" altLang="en-US" dirty="0"/>
              <a:t>배열의 각 원소 객체당 </a:t>
            </a:r>
            <a:r>
              <a:rPr lang="ko-KR" altLang="en-US" dirty="0" err="1"/>
              <a:t>생성자</a:t>
            </a:r>
            <a:r>
              <a:rPr lang="ko-KR" altLang="en-US" dirty="0"/>
              <a:t> 지정하는 방법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 err="1"/>
              <a:t>circleArray</a:t>
            </a:r>
            <a:r>
              <a:rPr lang="en-US" altLang="ko-KR" dirty="0"/>
              <a:t>[0] </a:t>
            </a:r>
            <a:r>
              <a:rPr lang="ko-KR" altLang="en-US" dirty="0"/>
              <a:t>객체가 생성될 때</a:t>
            </a:r>
            <a:r>
              <a:rPr lang="en-US" altLang="ko-KR" dirty="0"/>
              <a:t>, </a:t>
            </a:r>
            <a:r>
              <a:rPr lang="ko-KR" altLang="en-US" dirty="0" err="1"/>
              <a:t>생성자</a:t>
            </a:r>
            <a:r>
              <a:rPr lang="ko-KR" altLang="en-US" dirty="0"/>
              <a:t> </a:t>
            </a:r>
            <a:r>
              <a:rPr lang="en-US" altLang="ko-KR" dirty="0"/>
              <a:t>Circle(10) </a:t>
            </a:r>
            <a:r>
              <a:rPr lang="ko-KR" altLang="en-US" dirty="0"/>
              <a:t>호출</a:t>
            </a:r>
            <a:endParaRPr lang="en-US" altLang="ko-KR" dirty="0"/>
          </a:p>
          <a:p>
            <a:pPr lvl="2"/>
            <a:r>
              <a:rPr lang="en-US" altLang="ko-KR" dirty="0" err="1"/>
              <a:t>circleArray</a:t>
            </a:r>
            <a:r>
              <a:rPr lang="en-US" altLang="ko-KR" dirty="0"/>
              <a:t>[1] </a:t>
            </a:r>
            <a:r>
              <a:rPr lang="ko-KR" altLang="en-US" dirty="0"/>
              <a:t>객체가 생성될 때</a:t>
            </a:r>
            <a:r>
              <a:rPr lang="en-US" altLang="ko-KR" dirty="0"/>
              <a:t>, </a:t>
            </a:r>
            <a:r>
              <a:rPr lang="ko-KR" altLang="en-US" dirty="0" err="1"/>
              <a:t>생성자</a:t>
            </a:r>
            <a:r>
              <a:rPr lang="ko-KR" altLang="en-US" dirty="0"/>
              <a:t> </a:t>
            </a:r>
            <a:r>
              <a:rPr lang="en-US" altLang="ko-KR" dirty="0"/>
              <a:t>Circle(20) </a:t>
            </a:r>
            <a:r>
              <a:rPr lang="ko-KR" altLang="en-US" dirty="0"/>
              <a:t>호출</a:t>
            </a:r>
          </a:p>
          <a:p>
            <a:pPr lvl="2"/>
            <a:r>
              <a:rPr lang="en-US" altLang="ko-KR" dirty="0" err="1"/>
              <a:t>circleArray</a:t>
            </a:r>
            <a:r>
              <a:rPr lang="en-US" altLang="ko-KR" dirty="0"/>
              <a:t>[2] </a:t>
            </a:r>
            <a:r>
              <a:rPr lang="ko-KR" altLang="en-US" dirty="0"/>
              <a:t>객체가 생성될 때</a:t>
            </a:r>
            <a:r>
              <a:rPr lang="en-US" altLang="ko-KR" dirty="0"/>
              <a:t>, </a:t>
            </a:r>
            <a:r>
              <a:rPr lang="ko-KR" altLang="en-US" dirty="0" err="1"/>
              <a:t>생성자</a:t>
            </a:r>
            <a:r>
              <a:rPr lang="ko-KR" altLang="en-US" dirty="0"/>
              <a:t> </a:t>
            </a:r>
            <a:r>
              <a:rPr lang="en-US" altLang="ko-KR" dirty="0"/>
              <a:t>Circle()</a:t>
            </a:r>
            <a:r>
              <a:rPr lang="ko-KR" altLang="en-US" dirty="0"/>
              <a:t> 호출</a:t>
            </a:r>
          </a:p>
          <a:p>
            <a:pPr lvl="1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87352" y="1628800"/>
            <a:ext cx="583264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Circle </a:t>
            </a:r>
            <a:r>
              <a:rPr lang="en-US" altLang="ko-KR" dirty="0" err="1"/>
              <a:t>circleArray</a:t>
            </a:r>
            <a:r>
              <a:rPr lang="en-US" altLang="ko-KR" dirty="0"/>
              <a:t>[3] = { Circle(10), Circle(20), Circle() };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016366"/>
      </p:ext>
    </p:extLst>
  </p:cSld>
  <p:clrMapOvr>
    <a:masterClrMapping/>
  </p:clrMapOvr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바인드소프트</Template>
  <TotalTime>6934</TotalTime>
  <Words>6134</Words>
  <Application>Microsoft Office PowerPoint</Application>
  <PresentationFormat>화면 슬라이드 쇼(4:3)</PresentationFormat>
  <Paragraphs>1019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7" baseType="lpstr">
      <vt:lpstr>HY견고딕</vt:lpstr>
      <vt:lpstr>맑은 고딕</vt:lpstr>
      <vt:lpstr>Arial</vt:lpstr>
      <vt:lpstr>Wingdings</vt:lpstr>
      <vt:lpstr>바인드소프트</vt:lpstr>
      <vt:lpstr>C++ 프로그래밍</vt:lpstr>
      <vt:lpstr>학습 목표</vt:lpstr>
      <vt:lpstr>객체 포인터</vt:lpstr>
      <vt:lpstr>예제 4–1 객체 포인터 선언 및 활용</vt:lpstr>
      <vt:lpstr>객체 배열, 생성 및 소멸</vt:lpstr>
      <vt:lpstr>예제 4– 2 Circle 클래스의 배열 선언 및 활용</vt:lpstr>
      <vt:lpstr>배열 생성과 활용(예제 4-2의 실행 과정)</vt:lpstr>
      <vt:lpstr>객체 배열 생성시 기본 생성자 호출</vt:lpstr>
      <vt:lpstr>객체 배열 초기화</vt:lpstr>
      <vt:lpstr>예제 4–3 객체 배열 초기화</vt:lpstr>
      <vt:lpstr>2차원 배열</vt:lpstr>
      <vt:lpstr>예제 4-4 Circle 클래스의 2차원 배열 선언 및 활용</vt:lpstr>
      <vt:lpstr>동적 메모리 할당 및 반환</vt:lpstr>
      <vt:lpstr>new와 delete 연산자</vt:lpstr>
      <vt:lpstr>기본 타입의 메모리 동적 할당 및 반환</vt:lpstr>
      <vt:lpstr>예제 4-5 정수형 공간의 동적 할당 및 반환 예</vt:lpstr>
      <vt:lpstr>delete 사용 시 주의 사항</vt:lpstr>
      <vt:lpstr>배열의 동적 할당 및 반환</vt:lpstr>
      <vt:lpstr>예제 4-6 정수형 배열의 동적 할당 및 반환</vt:lpstr>
      <vt:lpstr>동적 할당 메모리 초기화 및 delete 시 유의 사항</vt:lpstr>
      <vt:lpstr>객체의 동적 생성 및 반환</vt:lpstr>
      <vt:lpstr>예제 4-7 Circle 객체의 동적 생성 및 반환</vt:lpstr>
      <vt:lpstr>예제 4–8 Circle 객체의 동적 생성과 반환 응용</vt:lpstr>
      <vt:lpstr>객체 배열의 동적 생성 및 반환</vt:lpstr>
      <vt:lpstr>객체 배열의 사용, 배열의 반환과 소멸자</vt:lpstr>
      <vt:lpstr>예제 4-9 Circle 배열의 동적 생성 및 반환</vt:lpstr>
      <vt:lpstr>예제 4-10 객체 배열의 동적 생성과 반환 응용</vt:lpstr>
      <vt:lpstr>동적 메모리 할당과 메모리 누수</vt:lpstr>
      <vt:lpstr>this 포인터</vt:lpstr>
      <vt:lpstr>this와 객체 </vt:lpstr>
      <vt:lpstr>this가 필요한 경우</vt:lpstr>
      <vt:lpstr>this의 제약 사항</vt:lpstr>
      <vt:lpstr>this 포인터의 실체 – 컴파일러에서 처리</vt:lpstr>
      <vt:lpstr>string 클래스를 이용한 문자열</vt:lpstr>
      <vt:lpstr>string 객체 생성 및 입출력</vt:lpstr>
      <vt:lpstr>string 객체의 동적 생성</vt:lpstr>
      <vt:lpstr>예제 4–11 string 클래스를 이용한 문자열 생성 및 출력</vt:lpstr>
      <vt:lpstr>예제 4-12 string 배열 선언과 문자열 키 입력 응용</vt:lpstr>
      <vt:lpstr>예제 4-13 문자열을 입력 받고 회전시키기</vt:lpstr>
      <vt:lpstr>예제 4-14 문자열 처리 응용 - 덧셈 문자열을 입력 받아 덧셈 실행</vt:lpstr>
      <vt:lpstr>예제 4-15 문자열 find 및 replace</vt:lpstr>
      <vt:lpstr>예제 4-15 실행 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Sugil Choi</cp:lastModifiedBy>
  <cp:revision>339</cp:revision>
  <dcterms:created xsi:type="dcterms:W3CDTF">2011-08-27T14:53:28Z</dcterms:created>
  <dcterms:modified xsi:type="dcterms:W3CDTF">2024-03-11T06:48:55Z</dcterms:modified>
</cp:coreProperties>
</file>