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0"/>
  </p:notesMasterIdLst>
  <p:sldIdLst>
    <p:sldId id="256" r:id="rId2"/>
    <p:sldId id="434" r:id="rId3"/>
    <p:sldId id="418" r:id="rId4"/>
    <p:sldId id="353" r:id="rId5"/>
    <p:sldId id="431" r:id="rId6"/>
    <p:sldId id="382" r:id="rId7"/>
    <p:sldId id="432" r:id="rId8"/>
    <p:sldId id="383" r:id="rId9"/>
    <p:sldId id="387" r:id="rId10"/>
    <p:sldId id="410" r:id="rId11"/>
    <p:sldId id="429" r:id="rId12"/>
    <p:sldId id="386" r:id="rId13"/>
    <p:sldId id="416" r:id="rId14"/>
    <p:sldId id="430" r:id="rId15"/>
    <p:sldId id="417" r:id="rId16"/>
    <p:sldId id="389" r:id="rId17"/>
    <p:sldId id="390" r:id="rId18"/>
    <p:sldId id="419" r:id="rId19"/>
    <p:sldId id="421" r:id="rId20"/>
    <p:sldId id="392" r:id="rId21"/>
    <p:sldId id="422" r:id="rId22"/>
    <p:sldId id="412" r:id="rId23"/>
    <p:sldId id="414" r:id="rId24"/>
    <p:sldId id="413" r:id="rId25"/>
    <p:sldId id="415" r:id="rId26"/>
    <p:sldId id="433" r:id="rId27"/>
    <p:sldId id="423" r:id="rId28"/>
    <p:sldId id="420" r:id="rId29"/>
    <p:sldId id="404" r:id="rId30"/>
    <p:sldId id="424" r:id="rId31"/>
    <p:sldId id="425" r:id="rId32"/>
    <p:sldId id="426" r:id="rId33"/>
    <p:sldId id="405" r:id="rId34"/>
    <p:sldId id="406" r:id="rId35"/>
    <p:sldId id="427" r:id="rId36"/>
    <p:sldId id="400" r:id="rId37"/>
    <p:sldId id="428" r:id="rId38"/>
    <p:sldId id="40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763" autoAdjust="0"/>
  </p:normalViewPr>
  <p:slideViewPr>
    <p:cSldViewPr>
      <p:cViewPr varScale="1">
        <p:scale>
          <a:sx n="104" d="100"/>
          <a:sy n="104" d="100"/>
        </p:scale>
        <p:origin x="1890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9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50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9AE2E-C36C-4442-B791-F7AA324F9C0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9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5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0"/>
            <a:ext cx="91875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45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C5CE-9CDF-4129-BD15-8F61FE67802C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6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1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wmf"/><Relationship Id="rId4" Type="http://schemas.openxmlformats.org/officeDocument/2006/relationships/image" Target="../media/image11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DB7091E5-11B3-EAA8-3B4F-08A31C972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E064B-A263-179F-59A5-21E9D9DA5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05800" y="228600"/>
            <a:ext cx="8382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파생 클래스의 객체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3749842"/>
            <a:ext cx="2413364" cy="14939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043608" y="3853042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907705" y="38736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5811" y="3310417"/>
            <a:ext cx="107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Point p;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31716" y="4501114"/>
            <a:ext cx="16680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740" y="4109976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y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716" y="4871689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{...}</a:t>
            </a:r>
            <a:endParaRPr lang="ko-KR" altLang="en-US" sz="14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4524387" y="52517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524389" y="37663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916189" y="3310417"/>
            <a:ext cx="179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ColorPoint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cp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4642" y="44919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set() {...}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4641" y="48359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{...}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24642" y="53745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color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22417" y="60544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 { ...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7595" y="57467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 () {...}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916641" y="42078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3861441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x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835310" y="38820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4140" y="4118375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y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835310" y="42162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35310" y="54235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278579" y="3307165"/>
            <a:ext cx="1268664" cy="504056"/>
          </a:xfrm>
          <a:prstGeom prst="wedgeRoundRectCallout">
            <a:avLst>
              <a:gd name="adj1" fmla="val -50648"/>
              <a:gd name="adj2" fmla="val 96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객체는 기본 클래스의 멤버 포함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7092280" y="37869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9295" y="438363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기본클래스 멤버</a:t>
            </a:r>
          </a:p>
        </p:txBody>
      </p:sp>
      <p:sp>
        <p:nvSpPr>
          <p:cNvPr id="29" name="오른쪽 중괄호 28"/>
          <p:cNvSpPr/>
          <p:nvPr/>
        </p:nvSpPr>
        <p:spPr>
          <a:xfrm>
            <a:off x="7092280" y="52425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49295" y="583921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파생클래스 멤버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3089" y="1539038"/>
            <a:ext cx="28436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Point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// </a:t>
            </a:r>
            <a:r>
              <a:rPr lang="ko-KR" altLang="en-US" sz="1400" dirty="0"/>
              <a:t>한 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</a:t>
            </a:r>
            <a:r>
              <a:rPr lang="ko-KR" altLang="en-US" sz="1400" dirty="0"/>
              <a:t>좌표 값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67956" y="1528071"/>
            <a:ext cx="4608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: public Point </a:t>
            </a:r>
            <a:r>
              <a:rPr lang="en-US" altLang="ko-KR" sz="1400" dirty="0"/>
              <a:t>{ // Point</a:t>
            </a:r>
            <a:r>
              <a:rPr lang="ko-KR" altLang="en-US" sz="1400" dirty="0"/>
              <a:t>를 상속받음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string color; // </a:t>
            </a:r>
            <a:r>
              <a:rPr lang="ko-KR" altLang="en-US" sz="1400" dirty="0"/>
              <a:t>점의 색 표현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8515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파생 클래스에서 기본 클래스 멤버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363513" y="3606505"/>
            <a:ext cx="2397430" cy="173361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363512" y="1767464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840154" y="5382278"/>
            <a:ext cx="157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</a:t>
            </a:r>
            <a:r>
              <a:rPr lang="ko-KR" altLang="en-US" sz="1200" dirty="0"/>
              <a:t>객체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4641" y="2488228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 </a:t>
            </a:r>
          </a:p>
          <a:p>
            <a:pPr defTabSz="180000"/>
            <a:r>
              <a:rPr lang="en-US" altLang="ko-KR" sz="1200" dirty="0"/>
              <a:t>	this-&gt;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/>
              <a:t>= x; this-&gt;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/>
              <a:t>=y;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7559" y="3098675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showPoint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/>
              <a:t> &lt;&lt;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4606" y="3873534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color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31425" y="3883159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8572" y="4509120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color</a:t>
            </a:r>
            <a:r>
              <a:rPr lang="en-US" altLang="ko-KR" sz="1200" dirty="0"/>
              <a:t> &lt;&lt; ":";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showPoint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7559" y="4216440"/>
            <a:ext cx="22633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 ( ) { ...  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3663" y="1857310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1425" y="18779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795" y="2114244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31425" y="22121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2699792" y="3291839"/>
            <a:ext cx="1019800" cy="1721337"/>
          </a:xfrm>
          <a:custGeom>
            <a:avLst/>
            <a:gdLst>
              <a:gd name="connsiteX0" fmla="*/ 0 w 1434994"/>
              <a:gd name="connsiteY0" fmla="*/ 2127183 h 2127183"/>
              <a:gd name="connsiteX1" fmla="*/ 1434164 w 1434994"/>
              <a:gd name="connsiteY1" fmla="*/ 1395663 h 2127183"/>
              <a:gd name="connsiteX2" fmla="*/ 163629 w 1434994"/>
              <a:gd name="connsiteY2" fmla="*/ 0 h 212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994" h="2127183">
                <a:moveTo>
                  <a:pt x="0" y="2127183"/>
                </a:moveTo>
                <a:cubicBezTo>
                  <a:pt x="703446" y="1938688"/>
                  <a:pt x="1406892" y="1750194"/>
                  <a:pt x="1434164" y="1395663"/>
                </a:cubicBezTo>
                <a:cubicBezTo>
                  <a:pt x="1461436" y="1041132"/>
                  <a:pt x="812532" y="520566"/>
                  <a:pt x="16362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2388" y="1849662"/>
            <a:ext cx="288032" cy="1895343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3184" y="2662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Point </a:t>
            </a:r>
            <a:r>
              <a:rPr lang="ko-KR" altLang="en-US" sz="1000" dirty="0"/>
              <a:t>멤버</a:t>
            </a:r>
          </a:p>
        </p:txBody>
      </p:sp>
      <p:sp>
        <p:nvSpPr>
          <p:cNvPr id="24" name="오른쪽 중괄호 23"/>
          <p:cNvSpPr/>
          <p:nvPr/>
        </p:nvSpPr>
        <p:spPr>
          <a:xfrm>
            <a:off x="5922388" y="3820095"/>
            <a:ext cx="288032" cy="152002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8805" y="445723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ColorPoint</a:t>
            </a:r>
            <a:r>
              <a:rPr lang="en-US" altLang="ko-KR" sz="1000" dirty="0"/>
              <a:t> </a:t>
            </a:r>
            <a:r>
              <a:rPr lang="ko-KR" altLang="en-US" sz="1000" dirty="0"/>
              <a:t>멤버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9710" y="3486924"/>
            <a:ext cx="1400082" cy="400110"/>
          </a:xfrm>
          <a:prstGeom prst="wedgeRoundRectCallout">
            <a:avLst>
              <a:gd name="adj1" fmla="val 72468"/>
              <a:gd name="adj2" fmla="val 368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파생클래스에서 기본 클래스 멤버 호출</a:t>
            </a:r>
          </a:p>
        </p:txBody>
      </p:sp>
      <p:sp>
        <p:nvSpPr>
          <p:cNvPr id="3" name="자유형 2"/>
          <p:cNvSpPr/>
          <p:nvPr/>
        </p:nvSpPr>
        <p:spPr>
          <a:xfrm>
            <a:off x="4860033" y="2351314"/>
            <a:ext cx="792088" cy="1088001"/>
          </a:xfrm>
          <a:custGeom>
            <a:avLst/>
            <a:gdLst>
              <a:gd name="connsiteX0" fmla="*/ 0 w 907617"/>
              <a:gd name="connsiteY0" fmla="*/ 1099457 h 1099457"/>
              <a:gd name="connsiteX1" fmla="*/ 903514 w 907617"/>
              <a:gd name="connsiteY1" fmla="*/ 381000 h 1099457"/>
              <a:gd name="connsiteX2" fmla="*/ 272143 w 907617"/>
              <a:gd name="connsiteY2" fmla="*/ 0 h 109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617" h="1099457">
                <a:moveTo>
                  <a:pt x="0" y="1099457"/>
                </a:moveTo>
                <a:cubicBezTo>
                  <a:pt x="429078" y="831850"/>
                  <a:pt x="858157" y="564243"/>
                  <a:pt x="903514" y="381000"/>
                </a:cubicBezTo>
                <a:cubicBezTo>
                  <a:pt x="948871" y="197757"/>
                  <a:pt x="610507" y="98878"/>
                  <a:pt x="27214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외부에서 파생 클래스 객체에 대한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7024" y="4287754"/>
            <a:ext cx="1814732" cy="136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89389" y="4472420"/>
            <a:ext cx="1606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cp.set</a:t>
            </a:r>
            <a:r>
              <a:rPr lang="en-US" altLang="ko-KR" sz="1200" dirty="0"/>
              <a:t>(3, 4);</a:t>
            </a:r>
          </a:p>
          <a:p>
            <a:r>
              <a:rPr lang="en-US" altLang="ko-KR" sz="1200" dirty="0" err="1"/>
              <a:t>cp.setColor</a:t>
            </a:r>
            <a:r>
              <a:rPr lang="en-US" altLang="ko-KR" sz="1200" dirty="0"/>
              <a:t>("Red");</a:t>
            </a:r>
          </a:p>
          <a:p>
            <a:r>
              <a:rPr lang="en-US" altLang="ko-KR" sz="1200" dirty="0" err="1"/>
              <a:t>cp.showColorPoint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5406" y="562065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</a:t>
            </a:r>
            <a:endParaRPr lang="ko-KR" altLang="en-US" sz="1200" dirty="0"/>
          </a:p>
        </p:txBody>
      </p:sp>
      <p:sp>
        <p:nvSpPr>
          <p:cNvPr id="10" name="양쪽 모서리가 둥근 사각형 9"/>
          <p:cNvSpPr/>
          <p:nvPr/>
        </p:nvSpPr>
        <p:spPr>
          <a:xfrm rot="10800000">
            <a:off x="5176296" y="3666027"/>
            <a:ext cx="2397430" cy="220414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5176295" y="1826986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655688" y="5884664"/>
            <a:ext cx="157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</a:t>
            </a:r>
            <a:r>
              <a:rPr lang="ko-KR" altLang="en-US" sz="1200" dirty="0"/>
              <a:t>객체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7424" y="2547750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 </a:t>
            </a:r>
          </a:p>
          <a:p>
            <a:pPr defTabSz="180000"/>
            <a:r>
              <a:rPr lang="en-US" altLang="ko-KR" sz="1200" dirty="0"/>
              <a:t>	this-&gt;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/>
              <a:t>= x; this-&gt;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/>
              <a:t>=y;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0342" y="3158197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x &lt;&lt; y;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7389" y="3933056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color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3942681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“Red”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1355" y="4942909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0342" y="4275962"/>
            <a:ext cx="22633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 (string color) {</a:t>
            </a:r>
          </a:p>
          <a:p>
            <a:pPr defTabSz="180000"/>
            <a:r>
              <a:rPr lang="en-US" altLang="ko-KR" sz="1200" dirty="0"/>
              <a:t>	this-&gt;color = color;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6446" y="1916832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19374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6578" y="2173766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22716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7189" y="5298026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파생클래스</a:t>
            </a:r>
            <a:endParaRPr lang="en-US" altLang="ko-KR" sz="1000" dirty="0"/>
          </a:p>
          <a:p>
            <a:r>
              <a:rPr lang="ko-KR" altLang="en-US" sz="1000" dirty="0"/>
              <a:t>멤버 호출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639170" y="1810753"/>
            <a:ext cx="2054747" cy="565861"/>
          </a:xfrm>
          <a:prstGeom prst="wedgeRoundRectCallout">
            <a:avLst>
              <a:gd name="adj1" fmla="val 81159"/>
              <a:gd name="adj2" fmla="val 141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x, y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Point </a:t>
            </a:r>
            <a:r>
              <a:rPr lang="ko-KR" altLang="en-US" sz="1000" dirty="0">
                <a:solidFill>
                  <a:schemeClr val="tx1"/>
                </a:solidFill>
              </a:rPr>
              <a:t>클래스에 </a:t>
            </a:r>
            <a:r>
              <a:rPr lang="en-US" altLang="ko-KR" sz="1000" dirty="0">
                <a:solidFill>
                  <a:schemeClr val="tx1"/>
                </a:solidFill>
              </a:rPr>
              <a:t>private</a:t>
            </a:r>
            <a:r>
              <a:rPr lang="ko-KR" altLang="en-US" sz="1000" dirty="0">
                <a:solidFill>
                  <a:schemeClr val="tx1"/>
                </a:solidFill>
              </a:rPr>
              <a:t>이므로 </a:t>
            </a:r>
            <a:r>
              <a:rPr lang="en-US" altLang="ko-KR" sz="1000" dirty="0">
                <a:solidFill>
                  <a:schemeClr val="tx1"/>
                </a:solidFill>
              </a:rPr>
              <a:t>set(), </a:t>
            </a:r>
            <a:r>
              <a:rPr lang="en-US" altLang="ko-KR" sz="1000" dirty="0" err="1">
                <a:solidFill>
                  <a:schemeClr val="tx1"/>
                </a:solidFill>
              </a:rPr>
              <a:t>showPoint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에서만 접근 가능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7189" y="4367620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파생클래스</a:t>
            </a:r>
            <a:endParaRPr lang="en-US" altLang="ko-KR" sz="1000" dirty="0"/>
          </a:p>
          <a:p>
            <a:r>
              <a:rPr lang="ko-KR" altLang="en-US" sz="1000" dirty="0"/>
              <a:t>멤버 호출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77189" y="3264719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기본클래스</a:t>
            </a:r>
            <a:endParaRPr lang="en-US" altLang="ko-KR" sz="1000" dirty="0"/>
          </a:p>
          <a:p>
            <a:r>
              <a:rPr lang="ko-KR" altLang="en-US" sz="1000" dirty="0"/>
              <a:t>멤버 호출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43808" y="2732095"/>
            <a:ext cx="2466534" cy="22402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47864" y="4389960"/>
            <a:ext cx="1971268" cy="767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96176" y="5069574"/>
            <a:ext cx="1822956" cy="2888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4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객체 포인터 </a:t>
            </a:r>
            <a:r>
              <a:rPr lang="en-US" altLang="ko-KR" dirty="0"/>
              <a:t>– </a:t>
            </a:r>
            <a:r>
              <a:rPr lang="ko-KR" altLang="en-US" dirty="0"/>
              <a:t>업 캐스팅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 캐스팅</a:t>
            </a:r>
            <a:r>
              <a:rPr lang="en-US" altLang="ko-KR" dirty="0"/>
              <a:t>(up-casting)</a:t>
            </a:r>
          </a:p>
          <a:p>
            <a:pPr lvl="1"/>
            <a:r>
              <a:rPr lang="ko-KR" altLang="en-US" dirty="0"/>
              <a:t>파생 클래스 포인터가 기본 클래스 포인터에 치환되는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사람을 동물로 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746" y="3538364"/>
            <a:ext cx="3816205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pDer</a:t>
            </a:r>
            <a:r>
              <a:rPr lang="en-US" altLang="ko-KR" sz="1400" dirty="0"/>
              <a:t> = &amp;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/>
              <a:t>pBase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pDer</a:t>
            </a:r>
            <a:r>
              <a:rPr lang="en-US" altLang="ko-KR" sz="1400" b="1" dirty="0"/>
              <a:t>; // </a:t>
            </a:r>
            <a:r>
              <a:rPr lang="ko-KR" altLang="en-US" sz="1400" b="1" dirty="0" err="1"/>
              <a:t>업캐스팅</a:t>
            </a:r>
            <a:endParaRPr lang="en-US" altLang="ko-KR" sz="1400" b="1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pDer</a:t>
            </a:r>
            <a:r>
              <a:rPr lang="en-US" altLang="ko-KR" sz="1400" dirty="0"/>
              <a:t>-&gt;set(3,4);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pBase</a:t>
            </a:r>
            <a:r>
              <a:rPr lang="en-US" altLang="ko-KR" sz="1400" b="1" dirty="0"/>
              <a:t>-&gt;</a:t>
            </a:r>
            <a:r>
              <a:rPr lang="en-US" altLang="ko-KR" sz="1400" b="1" dirty="0" err="1"/>
              <a:t>showPoint</a:t>
            </a:r>
            <a:r>
              <a:rPr lang="en-US" altLang="ko-KR" sz="1400" b="1" dirty="0"/>
              <a:t>();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pDer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("Red");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pDer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strike="sngStrike" dirty="0" err="1"/>
              <a:t>pBase</a:t>
            </a:r>
            <a:r>
              <a:rPr lang="en-US" altLang="ko-KR" sz="1400" b="1" strike="sngStrike" dirty="0"/>
              <a:t>-&gt;</a:t>
            </a:r>
            <a:r>
              <a:rPr lang="en-US" altLang="ko-KR" sz="1400" b="1" strike="sngStrike" dirty="0" err="1"/>
              <a:t>showColorPoint</a:t>
            </a:r>
            <a:r>
              <a:rPr lang="en-US" altLang="ko-KR" sz="1400" b="1" strike="sngStrike" dirty="0"/>
              <a:t>();</a:t>
            </a:r>
            <a:r>
              <a:rPr lang="en-US" altLang="ko-KR" sz="1400" b="1" dirty="0"/>
              <a:t> // </a:t>
            </a:r>
            <a:r>
              <a:rPr lang="ko-KR" altLang="en-US" sz="1400" b="1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4935812" y="46466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4935814" y="31612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31424" y="5992252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cp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36067" y="38868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6066" y="42308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{...}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36067" y="47694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color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3842" y="54493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 { ...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020" y="51416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 () {...}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251007" y="48184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549041" y="2345330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7503705" y="31818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60720" y="364502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기본클래스</a:t>
            </a:r>
            <a:endParaRPr lang="en-US" altLang="ko-KR" sz="1000" dirty="0"/>
          </a:p>
          <a:p>
            <a:r>
              <a:rPr lang="ko-KR" altLang="en-US" sz="1000" dirty="0"/>
              <a:t> 멤버</a:t>
            </a:r>
          </a:p>
        </p:txBody>
      </p:sp>
      <p:sp>
        <p:nvSpPr>
          <p:cNvPr id="22" name="오른쪽 중괄호 21"/>
          <p:cNvSpPr/>
          <p:nvPr/>
        </p:nvSpPr>
        <p:spPr>
          <a:xfrm>
            <a:off x="7503705" y="46374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60720" y="51006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파생클래스</a:t>
            </a:r>
            <a:endParaRPr lang="en-US" altLang="ko-KR" sz="1000" dirty="0"/>
          </a:p>
          <a:p>
            <a:r>
              <a:rPr lang="ko-KR" altLang="en-US" sz="1000" dirty="0"/>
              <a:t> 멤버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3934" y="2502301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pBase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062244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5735" y="2502301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pDer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756343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8383" y="3065410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935811" y="2702065"/>
            <a:ext cx="0" cy="679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241715" y="2683189"/>
            <a:ext cx="0" cy="382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3144416" y="2816623"/>
            <a:ext cx="1449558" cy="593605"/>
          </a:xfrm>
          <a:prstGeom prst="wedgeRoundRectCallout">
            <a:avLst>
              <a:gd name="adj1" fmla="val 73372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4048" y="3220779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8145" y="32414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4180" y="3477713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77081" y="35756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747" y="6146140"/>
            <a:ext cx="38162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5893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 캐스팅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347864" y="4293096"/>
            <a:ext cx="1656184" cy="593605"/>
          </a:xfrm>
          <a:prstGeom prst="wedgeRoundRectCallout">
            <a:avLst>
              <a:gd name="adj1" fmla="val 22104"/>
              <a:gd name="adj2" fmla="val -77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생물을 가리키는 손가락으로 컵을 가리키면 오류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10242" cy="186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25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객체 포인터 </a:t>
            </a:r>
            <a:r>
              <a:rPr lang="en-US" altLang="ko-KR" dirty="0"/>
              <a:t>– </a:t>
            </a:r>
            <a:r>
              <a:rPr lang="ko-KR" altLang="en-US" dirty="0"/>
              <a:t>다운 캐스팅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 캐스팅</a:t>
            </a:r>
            <a:r>
              <a:rPr lang="en-US" altLang="ko-KR" dirty="0"/>
              <a:t>(down-casting)</a:t>
            </a:r>
          </a:p>
          <a:p>
            <a:pPr lvl="1"/>
            <a:r>
              <a:rPr lang="ko-KR" altLang="en-US" dirty="0"/>
              <a:t>기본 클래스의 포인터가 파생 클래스의 포인터에 치환되는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746" y="3456483"/>
            <a:ext cx="396022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pDer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/>
              <a:t>pBase</a:t>
            </a:r>
            <a:r>
              <a:rPr lang="en-US" altLang="ko-KR" sz="1400" b="1" dirty="0"/>
              <a:t> = &amp;</a:t>
            </a:r>
            <a:r>
              <a:rPr lang="en-US" altLang="ko-KR" sz="1400" b="1" dirty="0" err="1"/>
              <a:t>cp</a:t>
            </a:r>
            <a:r>
              <a:rPr lang="en-US" altLang="ko-KR" sz="1400" b="1" dirty="0"/>
              <a:t>; // </a:t>
            </a:r>
            <a:r>
              <a:rPr lang="ko-KR" altLang="en-US" sz="1400" b="1" dirty="0" err="1"/>
              <a:t>업캐스팅</a:t>
            </a:r>
            <a:endParaRPr lang="en-US" altLang="ko-KR" sz="1400" b="1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pBase</a:t>
            </a:r>
            <a:r>
              <a:rPr lang="en-US" altLang="ko-KR" sz="1400" dirty="0"/>
              <a:t>-&gt;set(3,4);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pBase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 </a:t>
            </a:r>
          </a:p>
          <a:p>
            <a:pPr defTabSz="180000" fontAlgn="base" latinLnBrk="0"/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pDer</a:t>
            </a:r>
            <a:r>
              <a:rPr lang="en-US" altLang="ko-KR" sz="1400" b="1" dirty="0"/>
              <a:t> = (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*)</a:t>
            </a:r>
            <a:r>
              <a:rPr lang="en-US" altLang="ko-KR" sz="1400" b="1" dirty="0" err="1"/>
              <a:t>pBase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다운캐스팅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pDer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("Red"); // </a:t>
            </a:r>
            <a:r>
              <a:rPr lang="ko-KR" altLang="en-US" sz="1400" dirty="0"/>
              <a:t>정상 컴파일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pDer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정상 컴파일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23747" y="6218148"/>
            <a:ext cx="396022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 rot="10800000">
            <a:off x="4935812" y="4564804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4935814" y="3079362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6031424" y="5910371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cp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6067" y="3804984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set() {...}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36066" y="4149010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{...}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36067" y="4687590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color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3842" y="5367506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 { ...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39020" y="5059729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 () {...}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251007" y="473654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549041" y="2263449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43" name="오른쪽 중괄호 42"/>
          <p:cNvSpPr/>
          <p:nvPr/>
        </p:nvSpPr>
        <p:spPr>
          <a:xfrm>
            <a:off x="7503705" y="3100016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60720" y="369665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기본클래스 멤버</a:t>
            </a:r>
          </a:p>
        </p:txBody>
      </p:sp>
      <p:sp>
        <p:nvSpPr>
          <p:cNvPr id="45" name="오른쪽 중괄호 44"/>
          <p:cNvSpPr/>
          <p:nvPr/>
        </p:nvSpPr>
        <p:spPr>
          <a:xfrm>
            <a:off x="7503705" y="4555592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60720" y="51522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파생클래스 멤버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73934" y="2420420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pBase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062244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5735" y="2420420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pDer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756343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28383" y="2983529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935811" y="2620184"/>
            <a:ext cx="0" cy="6798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241715" y="2601308"/>
            <a:ext cx="0" cy="382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사각형 설명선 53"/>
          <p:cNvSpPr/>
          <p:nvPr/>
        </p:nvSpPr>
        <p:spPr>
          <a:xfrm>
            <a:off x="3325310" y="2734742"/>
            <a:ext cx="1268664" cy="593605"/>
          </a:xfrm>
          <a:prstGeom prst="wedgeRoundRectCallout">
            <a:avLst>
              <a:gd name="adj1" fmla="val 75303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3138898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5" y="31595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14180" y="3395832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77081" y="34937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2555776" y="4617373"/>
            <a:ext cx="1080120" cy="448208"/>
          </a:xfrm>
          <a:prstGeom prst="wedgeRoundRectCallout">
            <a:avLst>
              <a:gd name="adj1" fmla="val -85087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강제 타입 변환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156926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protected </a:t>
            </a:r>
            <a:r>
              <a:rPr lang="ko-KR" altLang="en-US" dirty="0"/>
              <a:t>접근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접근 지정자</a:t>
            </a:r>
            <a:endParaRPr lang="en-US" altLang="ko-KR" dirty="0"/>
          </a:p>
          <a:p>
            <a:pPr lvl="1" fontAlgn="base"/>
            <a:r>
              <a:rPr lang="en-US" altLang="ko-KR" dirty="0"/>
              <a:t>private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/>
              <a:t>선언된 클래스 내에서만 접근 가능</a:t>
            </a:r>
            <a:endParaRPr lang="en-US" altLang="ko-KR" dirty="0"/>
          </a:p>
          <a:p>
            <a:pPr lvl="2" fontAlgn="base"/>
            <a:r>
              <a:rPr lang="ko-KR" altLang="en-US" dirty="0"/>
              <a:t>파생 클래스에서도 기본 클래스의 </a:t>
            </a:r>
            <a:r>
              <a:rPr lang="en-US" altLang="ko-KR" dirty="0"/>
              <a:t>private </a:t>
            </a:r>
            <a:r>
              <a:rPr lang="ko-KR" altLang="en-US" dirty="0"/>
              <a:t>멤버 직접 접근 불가</a:t>
            </a:r>
          </a:p>
          <a:p>
            <a:pPr lvl="1" fontAlgn="base"/>
            <a:r>
              <a:rPr lang="en-US" altLang="ko-KR" dirty="0"/>
              <a:t>public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/>
              <a:t>선언된 클래스나 외부 어떤 클래스</a:t>
            </a:r>
            <a:r>
              <a:rPr lang="en-US" altLang="ko-KR" dirty="0"/>
              <a:t>, </a:t>
            </a:r>
            <a:r>
              <a:rPr lang="ko-KR" altLang="en-US" dirty="0"/>
              <a:t>모든 외부 함수에 접근 허용</a:t>
            </a:r>
            <a:endParaRPr lang="en-US" altLang="ko-KR" dirty="0"/>
          </a:p>
          <a:p>
            <a:pPr lvl="2" fontAlgn="base"/>
            <a:r>
              <a:rPr lang="ko-KR" altLang="en-US" dirty="0"/>
              <a:t>파생 클래스에서 기본 클래스의 </a:t>
            </a:r>
            <a:r>
              <a:rPr lang="en-US" altLang="ko-KR" dirty="0"/>
              <a:t>public </a:t>
            </a:r>
            <a:r>
              <a:rPr lang="ko-KR" altLang="en-US" dirty="0"/>
              <a:t>멤버 접근 가능</a:t>
            </a:r>
          </a:p>
          <a:p>
            <a:pPr lvl="1" fontAlgn="base"/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/>
              <a:t>선언된 클래스에서 접근 가능</a:t>
            </a:r>
            <a:r>
              <a:rPr lang="en-US" altLang="ko-KR" dirty="0"/>
              <a:t> </a:t>
            </a:r>
          </a:p>
          <a:p>
            <a:pPr lvl="2" fontAlgn="base"/>
            <a:r>
              <a:rPr lang="ko-KR" altLang="en-US" dirty="0"/>
              <a:t>파생 클래스에서만 접근 허용</a:t>
            </a:r>
            <a:endParaRPr lang="en-US" altLang="ko-KR" dirty="0"/>
          </a:p>
          <a:p>
            <a:pPr lvl="3" fontAlgn="base"/>
            <a:r>
              <a:rPr lang="ko-KR" altLang="en-US" dirty="0"/>
              <a:t>파생 클래스가 아닌 다른 클래스나 외부 함수에서는 </a:t>
            </a:r>
            <a:r>
              <a:rPr lang="en-US" altLang="ko-KR" dirty="0"/>
              <a:t>protected </a:t>
            </a:r>
            <a:r>
              <a:rPr lang="ko-KR" altLang="en-US" dirty="0"/>
              <a:t>멤버를 접근할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8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멤버의 접근 지정에 따른 </a:t>
            </a:r>
            <a:r>
              <a:rPr lang="ko-KR" altLang="en-US" dirty="0" err="1"/>
              <a:t>접근성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483" y="1926637"/>
            <a:ext cx="21725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A {</a:t>
            </a:r>
          </a:p>
          <a:p>
            <a:pPr defTabSz="180000"/>
            <a:r>
              <a:rPr lang="en-US" altLang="ko-KR" sz="1400" dirty="0"/>
              <a:t>private:</a:t>
            </a:r>
          </a:p>
          <a:p>
            <a:pPr defTabSz="180000"/>
            <a:r>
              <a:rPr lang="en-US" altLang="ko-KR" sz="1400" dirty="0"/>
              <a:t>		 private </a:t>
            </a:r>
            <a:r>
              <a:rPr lang="ko-KR" altLang="en-US" sz="1400" dirty="0"/>
              <a:t>멤버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protected:</a:t>
            </a:r>
          </a:p>
          <a:p>
            <a:pPr defTabSz="180000"/>
            <a:r>
              <a:rPr lang="en-US" altLang="ko-KR" sz="1400" b="1" dirty="0"/>
              <a:t>		protected </a:t>
            </a:r>
            <a:r>
              <a:rPr lang="ko-KR" altLang="en-US" sz="1400" b="1" dirty="0"/>
              <a:t>멤버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	public </a:t>
            </a:r>
            <a:r>
              <a:rPr lang="ko-KR" altLang="en-US" sz="1400" dirty="0"/>
              <a:t>멤버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2679" y="4365104"/>
            <a:ext cx="21664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B : public A {</a:t>
            </a:r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};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4207780" y="3742519"/>
            <a:ext cx="8124" cy="62258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0272" y="1935735"/>
            <a:ext cx="16561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C {</a:t>
            </a:r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699" y="1926637"/>
            <a:ext cx="148835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/>
              <a:t>void function() {</a:t>
            </a:r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860032" y="2492896"/>
            <a:ext cx="273630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60033" y="2911286"/>
            <a:ext cx="2736303" cy="196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860032" y="3356992"/>
            <a:ext cx="2736304" cy="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10400" y="2519504"/>
            <a:ext cx="2102627" cy="117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210400" y="2947733"/>
            <a:ext cx="2102627" cy="189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210400" y="3356992"/>
            <a:ext cx="2102627" cy="83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곱셈 기호 32"/>
          <p:cNvSpPr/>
          <p:nvPr/>
        </p:nvSpPr>
        <p:spPr>
          <a:xfrm>
            <a:off x="2561929" y="2354028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곱셈 기호 33"/>
          <p:cNvSpPr/>
          <p:nvPr/>
        </p:nvSpPr>
        <p:spPr>
          <a:xfrm>
            <a:off x="6046997" y="2363289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곱셈 기호 34"/>
          <p:cNvSpPr/>
          <p:nvPr/>
        </p:nvSpPr>
        <p:spPr>
          <a:xfrm>
            <a:off x="6050405" y="274464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곱셈 기호 35"/>
          <p:cNvSpPr/>
          <p:nvPr/>
        </p:nvSpPr>
        <p:spPr>
          <a:xfrm>
            <a:off x="2561929" y="281047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곱셈 기호 36"/>
          <p:cNvSpPr/>
          <p:nvPr/>
        </p:nvSpPr>
        <p:spPr>
          <a:xfrm>
            <a:off x="6339153" y="3844512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27736" y="15778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외부 함수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3471" y="15456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클래스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8073" y="155679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다른 클래스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0330" y="57575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파생 클래스</a:t>
            </a:r>
          </a:p>
        </p:txBody>
      </p:sp>
      <p:sp>
        <p:nvSpPr>
          <p:cNvPr id="17" name="자유형 16"/>
          <p:cNvSpPr/>
          <p:nvPr/>
        </p:nvSpPr>
        <p:spPr>
          <a:xfrm>
            <a:off x="4454493" y="2930984"/>
            <a:ext cx="1665215" cy="2139486"/>
          </a:xfrm>
          <a:custGeom>
            <a:avLst/>
            <a:gdLst>
              <a:gd name="connsiteX0" fmla="*/ 0 w 1343125"/>
              <a:gd name="connsiteY0" fmla="*/ 2241395 h 2241395"/>
              <a:gd name="connsiteX1" fmla="*/ 1338146 w 1343125"/>
              <a:gd name="connsiteY1" fmla="*/ 936702 h 2241395"/>
              <a:gd name="connsiteX2" fmla="*/ 367990 w 1343125"/>
              <a:gd name="connsiteY2" fmla="*/ 0 h 2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125" h="2241395">
                <a:moveTo>
                  <a:pt x="0" y="2241395"/>
                </a:moveTo>
                <a:cubicBezTo>
                  <a:pt x="638407" y="1775831"/>
                  <a:pt x="1276814" y="1310268"/>
                  <a:pt x="1338146" y="936702"/>
                </a:cubicBezTo>
                <a:cubicBezTo>
                  <a:pt x="1399478" y="563136"/>
                  <a:pt x="883734" y="281568"/>
                  <a:pt x="367990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119708" y="4747744"/>
            <a:ext cx="1284114" cy="645451"/>
          </a:xfrm>
          <a:prstGeom prst="wedgeRoundRectCallout">
            <a:avLst>
              <a:gd name="adj1" fmla="val -81255"/>
              <a:gd name="adj2" fmla="val -111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멤버는 파생 클래스에 접근이 허용된다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4471639" y="3412273"/>
            <a:ext cx="1334682" cy="1405054"/>
          </a:xfrm>
          <a:custGeom>
            <a:avLst/>
            <a:gdLst>
              <a:gd name="connsiteX0" fmla="*/ 0 w 1334682"/>
              <a:gd name="connsiteY0" fmla="*/ 1405054 h 1405054"/>
              <a:gd name="connsiteX1" fmla="*/ 1326995 w 1334682"/>
              <a:gd name="connsiteY1" fmla="*/ 535259 h 1405054"/>
              <a:gd name="connsiteX2" fmla="*/ 446049 w 1334682"/>
              <a:gd name="connsiteY2" fmla="*/ 0 h 140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682" h="1405054">
                <a:moveTo>
                  <a:pt x="0" y="1405054"/>
                </a:moveTo>
                <a:cubicBezTo>
                  <a:pt x="626326" y="1087244"/>
                  <a:pt x="1252653" y="769435"/>
                  <a:pt x="1326995" y="535259"/>
                </a:cubicBezTo>
                <a:cubicBezTo>
                  <a:pt x="1401337" y="301083"/>
                  <a:pt x="923693" y="150541"/>
                  <a:pt x="446049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493941" y="2553629"/>
            <a:ext cx="2101158" cy="2754351"/>
          </a:xfrm>
          <a:custGeom>
            <a:avLst/>
            <a:gdLst>
              <a:gd name="connsiteX0" fmla="*/ 0 w 2101158"/>
              <a:gd name="connsiteY0" fmla="*/ 2754351 h 2754351"/>
              <a:gd name="connsiteX1" fmla="*/ 2096430 w 2101158"/>
              <a:gd name="connsiteY1" fmla="*/ 1193181 h 2754351"/>
              <a:gd name="connsiteX2" fmla="*/ 457200 w 2101158"/>
              <a:gd name="connsiteY2" fmla="*/ 0 h 27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158" h="2754351">
                <a:moveTo>
                  <a:pt x="0" y="2754351"/>
                </a:moveTo>
                <a:cubicBezTo>
                  <a:pt x="1010115" y="2203295"/>
                  <a:pt x="2020230" y="1652240"/>
                  <a:pt x="2096430" y="1193181"/>
                </a:cubicBezTo>
                <a:cubicBezTo>
                  <a:pt x="2172630" y="734122"/>
                  <a:pt x="1314915" y="367061"/>
                  <a:pt x="457200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8-2 protected </a:t>
            </a:r>
            <a:r>
              <a:rPr lang="ko-KR" altLang="en-US" dirty="0"/>
              <a:t>멤버에 대한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6BF10-B2D4-1ED2-9077-3E25F56A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6164" y="980728"/>
            <a:ext cx="388843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#include &lt;string&gt;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r>
              <a:rPr lang="en-US" altLang="ko-KR" sz="1200" dirty="0"/>
              <a:t>void Point::set(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 fontAlgn="base" latinLnBrk="0"/>
            <a:r>
              <a:rPr lang="en-US" altLang="ko-KR" sz="1200" dirty="0"/>
              <a:t>	this-&gt;x = x;</a:t>
            </a:r>
          </a:p>
          <a:p>
            <a:pPr defTabSz="180000" fontAlgn="base" latinLnBrk="0"/>
            <a:r>
              <a:rPr lang="en-US" altLang="ko-KR" sz="1200" dirty="0"/>
              <a:t>	this-&gt;y = 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void Point::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b="1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string color;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 fontAlgn="base" latinLnBrk="0"/>
            <a:r>
              <a:rPr lang="en-US" altLang="ko-KR" sz="1200" dirty="0"/>
              <a:t>	this-&gt;color = color;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980729"/>
            <a:ext cx="424847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 {</a:t>
            </a:r>
          </a:p>
          <a:p>
            <a:pPr defTabSz="180000" fontAlgn="base" latinLnBrk="0"/>
            <a:r>
              <a:rPr lang="en-US" altLang="ko-KR" sz="1200" b="1" dirty="0"/>
              <a:t>	if(x == 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&amp;&amp; y == 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&amp;&amp; color == </a:t>
            </a:r>
            <a:r>
              <a:rPr lang="en-US" altLang="ko-KR" sz="1200" b="1" dirty="0" err="1"/>
              <a:t>p.color</a:t>
            </a:r>
            <a:r>
              <a:rPr lang="en-US" altLang="ko-KR" sz="1200" b="1" dirty="0"/>
              <a:t>) </a:t>
            </a:r>
            <a:r>
              <a:rPr lang="en-US" altLang="ko-KR" sz="1200" b="1" dirty="0">
                <a:solidFill>
                  <a:srgbClr val="FF0000"/>
                </a:solidFill>
              </a:rPr>
              <a:t>// ①</a:t>
            </a:r>
          </a:p>
          <a:p>
            <a:pPr defTabSz="180000" fontAlgn="base" latinLnBrk="0"/>
            <a:r>
              <a:rPr lang="en-US" altLang="ko-KR" sz="1200" dirty="0"/>
              <a:t>		return true;</a:t>
            </a:r>
          </a:p>
          <a:p>
            <a:pPr defTabSz="180000" fontAlgn="base" latinLnBrk="0"/>
            <a:r>
              <a:rPr lang="en-US" altLang="ko-KR" sz="1200" dirty="0"/>
              <a:t>	else </a:t>
            </a:r>
          </a:p>
          <a:p>
            <a:pPr defTabSz="180000" fontAlgn="base" latinLnBrk="0"/>
            <a:r>
              <a:rPr lang="en-US" altLang="ko-KR" sz="1200" dirty="0"/>
              <a:t>		return false;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Point p;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p.set</a:t>
            </a:r>
            <a:r>
              <a:rPr lang="en-US" altLang="ko-KR" sz="1200" b="1" dirty="0"/>
              <a:t>(2,3);													</a:t>
            </a:r>
            <a:r>
              <a:rPr lang="en-US" altLang="ko-KR" sz="1200" b="1" dirty="0">
                <a:solidFill>
                  <a:srgbClr val="FF0000"/>
                </a:solidFill>
              </a:rPr>
              <a:t>// ②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= 5;													</a:t>
            </a:r>
            <a:r>
              <a:rPr lang="en-US" altLang="ko-KR" sz="1200" b="1" dirty="0">
                <a:solidFill>
                  <a:srgbClr val="FF0000"/>
                </a:solidFill>
              </a:rPr>
              <a:t>// ③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= 5;													</a:t>
            </a:r>
            <a:r>
              <a:rPr lang="en-US" altLang="ko-KR" sz="1200" b="1" dirty="0">
                <a:solidFill>
                  <a:srgbClr val="FF0000"/>
                </a:solidFill>
              </a:rPr>
              <a:t>// ④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p.showPoint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</a:rPr>
              <a:t>cp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cp.x</a:t>
            </a:r>
            <a:r>
              <a:rPr lang="en-US" altLang="ko-KR" sz="1200" b="1" dirty="0"/>
              <a:t> = 10;												</a:t>
            </a:r>
            <a:r>
              <a:rPr lang="en-US" altLang="ko-KR" sz="1200" b="1" dirty="0">
                <a:solidFill>
                  <a:srgbClr val="FF0000"/>
                </a:solidFill>
              </a:rPr>
              <a:t>// ⑤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cp.y</a:t>
            </a:r>
            <a:r>
              <a:rPr lang="en-US" altLang="ko-KR" sz="1200" b="1" dirty="0"/>
              <a:t> = 10;												</a:t>
            </a:r>
            <a:r>
              <a:rPr lang="en-US" altLang="ko-KR" sz="1200" b="1" dirty="0">
                <a:solidFill>
                  <a:srgbClr val="FF0000"/>
                </a:solidFill>
              </a:rPr>
              <a:t>// ⑥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</a:t>
            </a:r>
            <a:r>
              <a:rPr lang="en-US" altLang="ko-KR" sz="1200" dirty="0"/>
              <a:t>(3,4);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cp.setColor</a:t>
            </a:r>
            <a:r>
              <a:rPr lang="en-US" altLang="ko-KR" sz="1200" dirty="0"/>
              <a:t>("Red");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cp.showColorPoint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cp2;</a:t>
            </a:r>
          </a:p>
          <a:p>
            <a:pPr defTabSz="180000" fontAlgn="base" latinLnBrk="0"/>
            <a:r>
              <a:rPr lang="en-US" altLang="ko-KR" sz="1200" dirty="0"/>
              <a:t>	cp2.set(3,4);</a:t>
            </a:r>
          </a:p>
          <a:p>
            <a:pPr defTabSz="180000" fontAlgn="base" latinLnBrk="0"/>
            <a:r>
              <a:rPr lang="en-US" altLang="ko-KR" sz="1200" dirty="0"/>
              <a:t>	cp2.setColor("Red");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((</a:t>
            </a:r>
            <a:r>
              <a:rPr lang="en-US" altLang="ko-KR" sz="1200" b="1" dirty="0" err="1"/>
              <a:t>cp.equals</a:t>
            </a:r>
            <a:r>
              <a:rPr lang="en-US" altLang="ko-KR" sz="1200" b="1" dirty="0"/>
              <a:t>(cp2))?"</a:t>
            </a:r>
            <a:r>
              <a:rPr lang="en-US" altLang="ko-KR" sz="1200" b="1" dirty="0" err="1"/>
              <a:t>true":"false</a:t>
            </a:r>
            <a:r>
              <a:rPr lang="en-US" altLang="ko-KR" sz="1200" b="1" dirty="0"/>
              <a:t>");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// </a:t>
            </a:r>
            <a:r>
              <a:rPr lang="ko-KR" altLang="en-US" sz="1200" b="1" dirty="0">
                <a:solidFill>
                  <a:srgbClr val="FF0000"/>
                </a:solidFill>
              </a:rPr>
              <a:t>⑦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457749" y="3717032"/>
            <a:ext cx="486286" cy="244459"/>
          </a:xfrm>
          <a:prstGeom prst="wedgeRoundRectCallout">
            <a:avLst>
              <a:gd name="adj1" fmla="val -136440"/>
              <a:gd name="adj2" fmla="val 14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457749" y="4670483"/>
            <a:ext cx="486286" cy="270685"/>
          </a:xfrm>
          <a:prstGeom prst="wedgeRoundRectCallout">
            <a:avLst>
              <a:gd name="adj1" fmla="val -124177"/>
              <a:gd name="adj2" fmla="val -101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457749" y="3993913"/>
            <a:ext cx="486286" cy="227176"/>
          </a:xfrm>
          <a:prstGeom prst="wedgeRoundRectCallout">
            <a:avLst>
              <a:gd name="adj1" fmla="val -136440"/>
              <a:gd name="adj2" fmla="val -28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460432" y="5013177"/>
            <a:ext cx="486286" cy="216024"/>
          </a:xfrm>
          <a:prstGeom prst="wedgeRoundRectCallout">
            <a:avLst>
              <a:gd name="adj1" fmla="val -135929"/>
              <a:gd name="adj2" fmla="val -497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206015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 관계의 생성자와 소멸자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질문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파생 클래스의 객체가 생성될 때 파생 클래스의 </a:t>
            </a:r>
            <a:r>
              <a:rPr lang="ko-KR" altLang="en-US" dirty="0" err="1"/>
              <a:t>생성자와</a:t>
            </a:r>
            <a:r>
              <a:rPr lang="ko-KR" altLang="en-US" dirty="0"/>
              <a:t> 기본 클래스의 생성자가 모두 실행되는가</a:t>
            </a:r>
            <a:r>
              <a:rPr lang="en-US" altLang="ko-KR" dirty="0"/>
              <a:t>? </a:t>
            </a:r>
            <a:r>
              <a:rPr lang="ko-KR" altLang="en-US" dirty="0"/>
              <a:t>아니면 파생 클래스의 생성자만 실행되는가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답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둘 다 실행된다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pPr lvl="0"/>
            <a:r>
              <a:rPr lang="ko-KR" altLang="en-US" dirty="0"/>
              <a:t>질문 </a:t>
            </a:r>
            <a:r>
              <a:rPr lang="en-US" altLang="ko-KR" dirty="0"/>
              <a:t>2 </a:t>
            </a:r>
            <a:endParaRPr lang="ko-KR" altLang="en-US" dirty="0"/>
          </a:p>
          <a:p>
            <a:pPr lvl="1"/>
            <a:r>
              <a:rPr lang="ko-KR" altLang="en-US" dirty="0"/>
              <a:t>파생 클래스의 </a:t>
            </a:r>
            <a:r>
              <a:rPr lang="ko-KR" altLang="en-US" dirty="0" err="1"/>
              <a:t>생성자와</a:t>
            </a:r>
            <a:r>
              <a:rPr lang="ko-KR" altLang="en-US" dirty="0"/>
              <a:t> 기본 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중 어떤 생성자가 먼저 실행되는가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답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기본 클래스의 생성자가 먼저 실행된 후 파생 클래스의 생성자가 실행된다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4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D040CA-C182-E02A-0FB4-7E0A0CB84B65}"/>
              </a:ext>
            </a:extLst>
          </p:cNvPr>
          <p:cNvGrpSpPr/>
          <p:nvPr/>
        </p:nvGrpSpPr>
        <p:grpSpPr>
          <a:xfrm>
            <a:off x="1045433" y="2402975"/>
            <a:ext cx="6974750" cy="720000"/>
            <a:chOff x="621586" y="3173386"/>
            <a:chExt cx="6974750" cy="720000"/>
          </a:xfrm>
        </p:grpSpPr>
        <p:sp>
          <p:nvSpPr>
            <p:cNvPr id="3" name="직사각형 32">
              <a:extLst>
                <a:ext uri="{FF2B5EF4-FFF2-40B4-BE49-F238E27FC236}">
                  <a16:creationId xmlns:a16="http://schemas.microsoft.com/office/drawing/2014/main" id="{C6B8F44D-CFE5-AD34-6281-708B90CAA3E4}"/>
                </a:ext>
              </a:extLst>
            </p:cNvPr>
            <p:cNvSpPr/>
            <p:nvPr/>
          </p:nvSpPr>
          <p:spPr>
            <a:xfrm>
              <a:off x="621586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0CFA2C-5CE8-E533-E122-C40DD5704DF8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32">
              <a:extLst>
                <a:ext uri="{FF2B5EF4-FFF2-40B4-BE49-F238E27FC236}">
                  <a16:creationId xmlns:a16="http://schemas.microsoft.com/office/drawing/2014/main" id="{AB98AC2A-BA77-9C2E-4D0A-524556000E64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23">
              <a:extLst>
                <a:ext uri="{FF2B5EF4-FFF2-40B4-BE49-F238E27FC236}">
                  <a16:creationId xmlns:a16="http://schemas.microsoft.com/office/drawing/2014/main" id="{D8FC50F9-397D-79A1-4169-CC1265817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066" y="3261086"/>
              <a:ext cx="5870937" cy="61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업 캐스팅과 다운 캐스팅 등 상속과 객체 포인터 사이의 관계를 이해한다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8A0C77-66EB-7D1E-E410-636F006692F5}"/>
              </a:ext>
            </a:extLst>
          </p:cNvPr>
          <p:cNvGrpSpPr/>
          <p:nvPr/>
        </p:nvGrpSpPr>
        <p:grpSpPr>
          <a:xfrm>
            <a:off x="1043608" y="657630"/>
            <a:ext cx="6953076" cy="720000"/>
            <a:chOff x="643260" y="980728"/>
            <a:chExt cx="6953076" cy="720000"/>
          </a:xfrm>
        </p:grpSpPr>
        <p:sp>
          <p:nvSpPr>
            <p:cNvPr id="11" name="직사각형 32">
              <a:extLst>
                <a:ext uri="{FF2B5EF4-FFF2-40B4-BE49-F238E27FC236}">
                  <a16:creationId xmlns:a16="http://schemas.microsoft.com/office/drawing/2014/main" id="{9AC4D8BB-987B-2E0D-A2CF-8BCAD4337FD6}"/>
                </a:ext>
              </a:extLst>
            </p:cNvPr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7C3533-6104-8200-FAE7-5AC42E02FE37}"/>
                </a:ext>
              </a:extLst>
            </p:cNvPr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>
              <a:extLst>
                <a:ext uri="{FF2B5EF4-FFF2-40B4-BE49-F238E27FC236}">
                  <a16:creationId xmlns:a16="http://schemas.microsoft.com/office/drawing/2014/main" id="{D3E72D05-CC03-4F9B-DE33-C7E8D20887CD}"/>
                </a:ext>
              </a:extLst>
            </p:cNvPr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23">
              <a:extLst>
                <a:ext uri="{FF2B5EF4-FFF2-40B4-BE49-F238E27FC236}">
                  <a16:creationId xmlns:a16="http://schemas.microsoft.com/office/drawing/2014/main" id="{31006C48-901A-65DB-0D28-A201EC1F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1135069"/>
              <a:ext cx="572946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C++ </a:t>
              </a: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객체 지향 상속의 개념을 이해한다</a:t>
              </a:r>
              <a:r>
                <a: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9C9745-E3C9-B2A1-954F-E566E4C76F86}"/>
              </a:ext>
            </a:extLst>
          </p:cNvPr>
          <p:cNvGrpSpPr/>
          <p:nvPr/>
        </p:nvGrpSpPr>
        <p:grpSpPr>
          <a:xfrm>
            <a:off x="1038558" y="1550144"/>
            <a:ext cx="6953076" cy="760973"/>
            <a:chOff x="643260" y="2077057"/>
            <a:chExt cx="6953076" cy="760973"/>
          </a:xfrm>
        </p:grpSpPr>
        <p:sp>
          <p:nvSpPr>
            <p:cNvPr id="16" name="직사각형 32">
              <a:extLst>
                <a:ext uri="{FF2B5EF4-FFF2-40B4-BE49-F238E27FC236}">
                  <a16:creationId xmlns:a16="http://schemas.microsoft.com/office/drawing/2014/main" id="{7CAA2B60-E903-2F34-716B-EC13CA13DD07}"/>
                </a:ext>
              </a:extLst>
            </p:cNvPr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1F4073-0BFB-2829-92AA-CC6CED4C6F4A}"/>
                </a:ext>
              </a:extLst>
            </p:cNvPr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>
              <a:extLst>
                <a:ext uri="{FF2B5EF4-FFF2-40B4-BE49-F238E27FC236}">
                  <a16:creationId xmlns:a16="http://schemas.microsoft.com/office/drawing/2014/main" id="{D10F1C71-B6BF-AF99-F2F1-E2D71A8BBE52}"/>
                </a:ext>
              </a:extLst>
            </p:cNvPr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E8E513-B03F-21FF-8183-496E2D02D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2227029"/>
              <a:ext cx="5539446" cy="61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상속을 선언하는 방법을 알고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, 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파생 클래스의 객체에 대해 이해한다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5D38ED-65BD-EBD6-6C8B-48AA1FCA9E24}"/>
              </a:ext>
            </a:extLst>
          </p:cNvPr>
          <p:cNvGrpSpPr/>
          <p:nvPr/>
        </p:nvGrpSpPr>
        <p:grpSpPr>
          <a:xfrm>
            <a:off x="1038558" y="3239250"/>
            <a:ext cx="6953076" cy="821107"/>
            <a:chOff x="643260" y="3173386"/>
            <a:chExt cx="6953076" cy="821107"/>
          </a:xfrm>
        </p:grpSpPr>
        <p:sp>
          <p:nvSpPr>
            <p:cNvPr id="21" name="직사각형 32">
              <a:extLst>
                <a:ext uri="{FF2B5EF4-FFF2-40B4-BE49-F238E27FC236}">
                  <a16:creationId xmlns:a16="http://schemas.microsoft.com/office/drawing/2014/main" id="{4D97CB69-C1D3-AC05-0B74-2919AC8D663F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524373-C1B8-92A7-AB9D-0255B83B2E35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32">
              <a:extLst>
                <a:ext uri="{FF2B5EF4-FFF2-40B4-BE49-F238E27FC236}">
                  <a16:creationId xmlns:a16="http://schemas.microsoft.com/office/drawing/2014/main" id="{DC2BAB27-D446-7F14-C440-9AA6B4084C51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DC3AA87-6433-1982-5ECC-A0E126114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6043502" cy="67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상속 관계에 있는 파생 클래스의 생성 및 소멸 과정을 이해한다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F65A71-B6E2-C8B3-751F-E6F188B31F52}"/>
              </a:ext>
            </a:extLst>
          </p:cNvPr>
          <p:cNvGrpSpPr/>
          <p:nvPr/>
        </p:nvGrpSpPr>
        <p:grpSpPr>
          <a:xfrm>
            <a:off x="1038558" y="4104466"/>
            <a:ext cx="6981624" cy="720000"/>
            <a:chOff x="643260" y="3173386"/>
            <a:chExt cx="6981624" cy="720000"/>
          </a:xfrm>
        </p:grpSpPr>
        <p:sp>
          <p:nvSpPr>
            <p:cNvPr id="26" name="직사각형 32">
              <a:extLst>
                <a:ext uri="{FF2B5EF4-FFF2-40B4-BE49-F238E27FC236}">
                  <a16:creationId xmlns:a16="http://schemas.microsoft.com/office/drawing/2014/main" id="{18093BE1-EE21-F842-90FE-560F40BD846A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191C6D7-9319-ED28-A955-D757A4D746C3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32">
              <a:extLst>
                <a:ext uri="{FF2B5EF4-FFF2-40B4-BE49-F238E27FC236}">
                  <a16:creationId xmlns:a16="http://schemas.microsoft.com/office/drawing/2014/main" id="{B6BE335A-FFDD-FDAF-1101-D291FAA62B83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83493B-BAFC-9615-B7D6-FBD5CC984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5" y="3318602"/>
              <a:ext cx="6128269" cy="34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public, protected, private 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상속의 차이점을 이해한다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BD3D5A1-16D0-EB2F-DC06-DDC6E975496F}"/>
              </a:ext>
            </a:extLst>
          </p:cNvPr>
          <p:cNvGrpSpPr/>
          <p:nvPr/>
        </p:nvGrpSpPr>
        <p:grpSpPr>
          <a:xfrm>
            <a:off x="1038558" y="4969682"/>
            <a:ext cx="6953076" cy="720000"/>
            <a:chOff x="643260" y="3173386"/>
            <a:chExt cx="6953076" cy="775456"/>
          </a:xfrm>
        </p:grpSpPr>
        <p:sp>
          <p:nvSpPr>
            <p:cNvPr id="31" name="직사각형 32">
              <a:extLst>
                <a:ext uri="{FF2B5EF4-FFF2-40B4-BE49-F238E27FC236}">
                  <a16:creationId xmlns:a16="http://schemas.microsoft.com/office/drawing/2014/main" id="{07E7C1D3-2764-682C-59D5-3CD812188EE3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343BDC-44B1-2653-FE4B-F9545F870A02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D08E2AB-8704-AFF0-8993-59E88B403042}"/>
                </a:ext>
              </a:extLst>
            </p:cNvPr>
            <p:cNvSpPr/>
            <p:nvPr/>
          </p:nvSpPr>
          <p:spPr>
            <a:xfrm>
              <a:off x="1358900" y="3173386"/>
              <a:ext cx="6237436" cy="775456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A098EBE-A58C-3FB5-B1A2-85C2F523D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5899486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다중 상속을 선언하고 활용할 수 있다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8B275E2-CD62-5633-639F-89BDAFD5FEB7}"/>
              </a:ext>
            </a:extLst>
          </p:cNvPr>
          <p:cNvGrpSpPr/>
          <p:nvPr/>
        </p:nvGrpSpPr>
        <p:grpSpPr>
          <a:xfrm>
            <a:off x="1045433" y="5878098"/>
            <a:ext cx="6953076" cy="775456"/>
            <a:chOff x="643260" y="3173386"/>
            <a:chExt cx="6953076" cy="775456"/>
          </a:xfrm>
        </p:grpSpPr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id="{BC2D66C2-7DCC-9894-2DA8-05251B05B756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7B1708C-D7AE-EDE8-95AE-B7CB1EA22FAD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07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2">
              <a:extLst>
                <a:ext uri="{FF2B5EF4-FFF2-40B4-BE49-F238E27FC236}">
                  <a16:creationId xmlns:a16="http://schemas.microsoft.com/office/drawing/2014/main" id="{D77AC265-4616-41E9-1226-418DF999B857}"/>
                </a:ext>
              </a:extLst>
            </p:cNvPr>
            <p:cNvSpPr/>
            <p:nvPr/>
          </p:nvSpPr>
          <p:spPr>
            <a:xfrm>
              <a:off x="1358900" y="3173386"/>
              <a:ext cx="6237436" cy="775456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2D8B435-FEEB-E1F9-6AE3-FB90D1998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5899486" cy="34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다중 상속을 문제점을 이해하고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, 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가상 상속으로 해결할 수 있다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8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호출 관계 및 실행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6430" y="1598649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ko-KR" altLang="en-US" sz="1200" dirty="0"/>
              <a:t> </a:t>
            </a:r>
            <a:r>
              <a:rPr lang="en-US" altLang="ko-KR" sz="1200" dirty="0"/>
              <a:t>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A"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	~A()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 A"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6430" y="2955971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 B : public 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	~B()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430" y="4313293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 C : public B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C"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	~C()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C"&lt;&lt;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246" y="4324968"/>
            <a:ext cx="168803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</a:t>
            </a:r>
            <a:r>
              <a:rPr lang="en-US" altLang="ko-KR" sz="1200" b="1" dirty="0" err="1"/>
              <a:t>c</a:t>
            </a:r>
            <a:r>
              <a:rPr lang="en-US" altLang="ko-KR" sz="1200" b="1" dirty="0"/>
              <a:t>; // c </a:t>
            </a: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return 0; // c </a:t>
            </a:r>
            <a:r>
              <a:rPr lang="ko-KR" altLang="en-US" sz="1200" dirty="0"/>
              <a:t>소멸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170927" y="2040749"/>
            <a:ext cx="1028068" cy="1369811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800642" y="19679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A() </a:t>
            </a:r>
            <a:r>
              <a:rPr lang="ko-KR" altLang="en-US" sz="1200" dirty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1864" y="332530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B() </a:t>
            </a:r>
            <a:r>
              <a:rPr lang="ko-KR" altLang="en-US" sz="1200" dirty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4867" y="4682624"/>
            <a:ext cx="101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C() </a:t>
            </a:r>
            <a:r>
              <a:rPr lang="ko-KR" altLang="en-US" sz="1200" dirty="0">
                <a:solidFill>
                  <a:srgbClr val="0070C0"/>
                </a:solidFill>
              </a:rPr>
              <a:t>실행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 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06949" y="46480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C() </a:t>
            </a:r>
            <a:r>
              <a:rPr lang="ko-KR" altLang="en-US" sz="1200" dirty="0">
                <a:solidFill>
                  <a:srgbClr val="00B050"/>
                </a:solidFill>
              </a:rPr>
              <a:t>호출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0065" y="3841187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B()</a:t>
            </a:r>
            <a:r>
              <a:rPr lang="ko-KR" altLang="en-US" sz="1200" dirty="0">
                <a:solidFill>
                  <a:srgbClr val="00B050"/>
                </a:solidFill>
              </a:rPr>
              <a:t> 호출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843" y="2475812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A()</a:t>
            </a:r>
            <a:r>
              <a:rPr lang="ko-KR" altLang="en-US" sz="1200" dirty="0">
                <a:solidFill>
                  <a:srgbClr val="00B050"/>
                </a:solidFill>
              </a:rPr>
              <a:t> 호출 </a:t>
            </a:r>
            <a:r>
              <a:rPr lang="en-US" altLang="ko-KR" sz="1200" dirty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740793" y="2187912"/>
            <a:ext cx="889246" cy="1222648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5756308" y="3552917"/>
            <a:ext cx="977603" cy="1233606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3817" y="26583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리턴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44826" y="40479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리턴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2545" y="4220959"/>
            <a:ext cx="80182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1954216" y="4633701"/>
            <a:ext cx="1241571" cy="176169"/>
          </a:xfrm>
          <a:custGeom>
            <a:avLst/>
            <a:gdLst>
              <a:gd name="connsiteX0" fmla="*/ 0 w 1241571"/>
              <a:gd name="connsiteY0" fmla="*/ 0 h 176169"/>
              <a:gd name="connsiteX1" fmla="*/ 578840 w 1241571"/>
              <a:gd name="connsiteY1" fmla="*/ 41945 h 176169"/>
              <a:gd name="connsiteX2" fmla="*/ 1241571 w 1241571"/>
              <a:gd name="connsiteY2" fmla="*/ 176169 h 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571" h="176169">
                <a:moveTo>
                  <a:pt x="0" y="0"/>
                </a:moveTo>
                <a:cubicBezTo>
                  <a:pt x="185956" y="6292"/>
                  <a:pt x="371912" y="12584"/>
                  <a:pt x="578840" y="41945"/>
                </a:cubicBezTo>
                <a:cubicBezTo>
                  <a:pt x="785769" y="71307"/>
                  <a:pt x="1013670" y="123738"/>
                  <a:pt x="1241571" y="17616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306360" y="3478140"/>
            <a:ext cx="914417" cy="1270534"/>
          </a:xfrm>
          <a:custGeom>
            <a:avLst/>
            <a:gdLst>
              <a:gd name="connsiteX0" fmla="*/ 914417 w 914417"/>
              <a:gd name="connsiteY0" fmla="*/ 1270534 h 1270534"/>
              <a:gd name="connsiteX1" fmla="*/ 17 w 914417"/>
              <a:gd name="connsiteY1" fmla="*/ 721894 h 1270534"/>
              <a:gd name="connsiteX2" fmla="*/ 895167 w 914417"/>
              <a:gd name="connsiteY2" fmla="*/ 0 h 12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17" h="1270534">
                <a:moveTo>
                  <a:pt x="914417" y="1270534"/>
                </a:moveTo>
                <a:cubicBezTo>
                  <a:pt x="458821" y="1102092"/>
                  <a:pt x="3225" y="933650"/>
                  <a:pt x="17" y="721894"/>
                </a:cubicBezTo>
                <a:cubicBezTo>
                  <a:pt x="-3191" y="510138"/>
                  <a:pt x="445988" y="255069"/>
                  <a:pt x="89516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1402854" y="5702798"/>
            <a:ext cx="1408190" cy="573696"/>
          </a:xfrm>
          <a:prstGeom prst="wedgeRoundRectCallout">
            <a:avLst>
              <a:gd name="adj1" fmla="val 80527"/>
              <a:gd name="adj2" fmla="val -2053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</a:t>
            </a:r>
            <a:r>
              <a:rPr lang="en-US" altLang="ko-KR" sz="1000" dirty="0">
                <a:solidFill>
                  <a:schemeClr val="tx1"/>
                </a:solidFill>
              </a:rPr>
              <a:t>C()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실행 코드를 </a:t>
            </a:r>
            <a:r>
              <a:rPr lang="ko-KR" altLang="en-US" sz="1000" dirty="0" err="1">
                <a:solidFill>
                  <a:schemeClr val="tx1"/>
                </a:solidFill>
              </a:rPr>
              <a:t>만들때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를 호출하는 코드 삽입</a:t>
            </a:r>
          </a:p>
        </p:txBody>
      </p:sp>
    </p:spTree>
    <p:extLst>
      <p:ext uri="{BB962C8B-B14F-4D97-AF65-F5344CB8AC3E}">
        <p14:creationId xmlns:p14="http://schemas.microsoft.com/office/powerpoint/2010/main" val="240676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소멸자의 실행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파생 클래스의 객체가 소멸될 때</a:t>
            </a:r>
            <a:endParaRPr lang="en-US" altLang="ko-KR" dirty="0"/>
          </a:p>
          <a:p>
            <a:pPr lvl="1"/>
            <a:r>
              <a:rPr lang="ko-KR" altLang="en-US" dirty="0"/>
              <a:t>파생 클래스의 소멸자가 먼저 실행되고</a:t>
            </a:r>
            <a:endParaRPr lang="en-US" altLang="ko-KR" dirty="0"/>
          </a:p>
          <a:p>
            <a:pPr lvl="1"/>
            <a:r>
              <a:rPr lang="ko-KR" altLang="en-US" dirty="0"/>
              <a:t>기본 클래스의 소멸자가 나중에 실행</a:t>
            </a:r>
          </a:p>
        </p:txBody>
      </p:sp>
    </p:spTree>
    <p:extLst>
      <p:ext uri="{BB962C8B-B14F-4D97-AF65-F5344CB8AC3E}">
        <p14:creationId xmlns:p14="http://schemas.microsoft.com/office/powerpoint/2010/main" val="167274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6386" y="2457962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ko-KR" altLang="en-US" sz="1200" dirty="0"/>
              <a:t> </a:t>
            </a:r>
            <a:r>
              <a:rPr lang="en-US" altLang="ko-KR" sz="1200" dirty="0"/>
              <a:t>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A"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	A(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＂</a:t>
            </a:r>
            <a:r>
              <a:rPr lang="ko-KR" altLang="en-US" sz="1200" dirty="0" err="1"/>
              <a:t>매개변수생성자</a:t>
            </a:r>
            <a:r>
              <a:rPr lang="en-US" altLang="ko-KR" sz="1200" dirty="0"/>
              <a:t> A" &lt;&lt; x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컴파일러에 의해 묵시적으로 기본 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선택하는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488" y="4077072"/>
            <a:ext cx="36943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 B : public 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B() </a:t>
            </a:r>
            <a:r>
              <a:rPr lang="en-US" altLang="ko-KR" sz="1200" dirty="0"/>
              <a:t>{ // A() </a:t>
            </a:r>
            <a:r>
              <a:rPr lang="ko-KR" altLang="en-US" sz="1200" dirty="0"/>
              <a:t>호출하도록 </a:t>
            </a:r>
            <a:r>
              <a:rPr lang="ko-KR" altLang="en-US" sz="1200" dirty="0" err="1"/>
              <a:t>컴파일됨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8232" y="4631070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</a:t>
            </a:r>
            <a:r>
              <a:rPr lang="en-US" altLang="ko-KR" sz="1200" b="1" dirty="0" err="1"/>
              <a:t>b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자유형 8"/>
          <p:cNvSpPr/>
          <p:nvPr/>
        </p:nvSpPr>
        <p:spPr>
          <a:xfrm>
            <a:off x="2548450" y="2959764"/>
            <a:ext cx="978395" cy="163083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7249892" y="4815736"/>
            <a:ext cx="11055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043608" y="2708920"/>
            <a:ext cx="1430218" cy="717712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633269" y="4603611"/>
            <a:ext cx="1898830" cy="332509"/>
          </a:xfrm>
          <a:custGeom>
            <a:avLst/>
            <a:gdLst>
              <a:gd name="connsiteX0" fmla="*/ 0 w 1773381"/>
              <a:gd name="connsiteY0" fmla="*/ 332509 h 332509"/>
              <a:gd name="connsiteX1" fmla="*/ 655781 w 1773381"/>
              <a:gd name="connsiteY1" fmla="*/ 101600 h 332509"/>
              <a:gd name="connsiteX2" fmla="*/ 1773381 w 1773381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332509">
                <a:moveTo>
                  <a:pt x="0" y="332509"/>
                </a:moveTo>
                <a:cubicBezTo>
                  <a:pt x="180109" y="244763"/>
                  <a:pt x="360218" y="157018"/>
                  <a:pt x="655781" y="101600"/>
                </a:cubicBezTo>
                <a:cubicBezTo>
                  <a:pt x="951345" y="46182"/>
                  <a:pt x="1362363" y="23091"/>
                  <a:pt x="177338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8078" y="1412776"/>
            <a:ext cx="762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파생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생성자에서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기본 클래스의 기본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384274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클래스에 기본 생성자가 없는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812" y="206477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ko-KR" altLang="en-US" sz="1200" dirty="0"/>
              <a:t> </a:t>
            </a:r>
            <a:r>
              <a:rPr lang="en-US" altLang="ko-KR" sz="1200" dirty="0"/>
              <a:t>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매개변수생성자</a:t>
            </a:r>
            <a:r>
              <a:rPr lang="en-US" altLang="ko-KR" sz="1200" dirty="0"/>
              <a:t> A" &lt;&lt; x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812" y="3684871"/>
            <a:ext cx="37254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 B : public 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B() </a:t>
            </a:r>
            <a:r>
              <a:rPr lang="en-US" altLang="ko-KR" sz="1200" dirty="0"/>
              <a:t>{ // A() </a:t>
            </a:r>
            <a:r>
              <a:rPr lang="ko-KR" altLang="en-US" sz="1200" dirty="0"/>
              <a:t>호출하도록 </a:t>
            </a:r>
            <a:r>
              <a:rPr lang="ko-KR" altLang="en-US" sz="1200" dirty="0" err="1"/>
              <a:t>컴파일됨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557" y="4238869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</a:t>
            </a:r>
            <a:r>
              <a:rPr lang="en-US" altLang="ko-KR" sz="1200" b="1" dirty="0" err="1"/>
              <a:t>b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60775" y="2623016"/>
            <a:ext cx="983648" cy="155157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72638" y="2537179"/>
            <a:ext cx="1284114" cy="600165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에 대한 짝으로 </a:t>
            </a:r>
            <a:r>
              <a:rPr lang="en-US" altLang="ko-KR" sz="1000" dirty="0">
                <a:solidFill>
                  <a:schemeClr val="tx1"/>
                </a:solidFill>
              </a:rPr>
              <a:t>A()</a:t>
            </a:r>
            <a:r>
              <a:rPr lang="ko-KR" altLang="en-US" sz="1000" dirty="0">
                <a:solidFill>
                  <a:schemeClr val="tx1"/>
                </a:solidFill>
              </a:rPr>
              <a:t>를 찾을 수 없음</a:t>
            </a:r>
          </a:p>
        </p:txBody>
      </p:sp>
      <p:sp>
        <p:nvSpPr>
          <p:cNvPr id="12" name="곱셈 기호 11"/>
          <p:cNvSpPr/>
          <p:nvPr/>
        </p:nvSpPr>
        <p:spPr>
          <a:xfrm>
            <a:off x="2056752" y="3137344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28184" y="3878106"/>
            <a:ext cx="2520280" cy="406930"/>
          </a:xfrm>
          <a:prstGeom prst="wedgeRoundRectCallout">
            <a:avLst>
              <a:gd name="adj1" fmla="val -81680"/>
              <a:gd name="adj2" fmla="val 234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error C2512: ‘A' : </a:t>
            </a:r>
            <a:r>
              <a:rPr lang="ko-KR" altLang="en-US" sz="1000" dirty="0">
                <a:solidFill>
                  <a:schemeClr val="tx1"/>
                </a:solidFill>
              </a:rPr>
              <a:t>사용할 수 있는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적절한 기본 생성자가 없습니다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05286" y="3611989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컴파일 오류 발생 </a:t>
            </a:r>
            <a:r>
              <a:rPr lang="en-US" altLang="ko-KR" sz="1200" dirty="0"/>
              <a:t>!!!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1361661" y="4224130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0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매개 변수를 가진 파생 클래스의 </a:t>
            </a:r>
            <a:r>
              <a:rPr lang="ko-KR" altLang="en-US" dirty="0" err="1"/>
              <a:t>생성자는</a:t>
            </a:r>
            <a:r>
              <a:rPr lang="ko-KR" altLang="en-US" dirty="0"/>
              <a:t> 묵시적으로 기본 클래스의 기본 </a:t>
            </a:r>
            <a:r>
              <a:rPr lang="ko-KR" altLang="en-US" dirty="0" err="1"/>
              <a:t>생성자</a:t>
            </a:r>
            <a:r>
              <a:rPr lang="ko-KR" altLang="en-US" dirty="0"/>
              <a:t> 선택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6564" y="226002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ko-KR" altLang="en-US" sz="1200" dirty="0"/>
              <a:t> </a:t>
            </a:r>
            <a:r>
              <a:rPr lang="en-US" altLang="ko-KR" sz="1200" dirty="0"/>
              <a:t>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A"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	A(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매개변수생성자</a:t>
            </a:r>
            <a:r>
              <a:rPr lang="en-US" altLang="ko-KR" sz="1200" dirty="0"/>
              <a:t> A" &lt;&lt; x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564" y="391417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 B : public 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B() { // A() </a:t>
            </a:r>
            <a:r>
              <a:rPr lang="ko-KR" altLang="en-US" sz="1200" dirty="0"/>
              <a:t>호출하도록 </a:t>
            </a:r>
            <a:r>
              <a:rPr lang="ko-KR" altLang="en-US" sz="1200" dirty="0" err="1"/>
              <a:t>컴파일됨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 // A() </a:t>
            </a:r>
            <a:r>
              <a:rPr lang="ko-KR" altLang="en-US" sz="1200" dirty="0"/>
              <a:t>호출하도록 </a:t>
            </a:r>
            <a:r>
              <a:rPr lang="ko-KR" altLang="en-US" sz="1200" dirty="0" err="1"/>
              <a:t>컴파일됨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매개변수생성자</a:t>
            </a:r>
            <a:r>
              <a:rPr lang="en-US" altLang="ko-KR" sz="1200" dirty="0"/>
              <a:t> B" &lt;&lt; x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34" y="502217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b(5);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30352" y="2780928"/>
            <a:ext cx="983648" cy="2140092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6778062" y="5197306"/>
            <a:ext cx="19972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매개변수생성자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B5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3568" y="3183359"/>
            <a:ext cx="1284114" cy="877163"/>
          </a:xfrm>
          <a:prstGeom prst="wedgeRoundRectCallout">
            <a:avLst>
              <a:gd name="adj1" fmla="val 65478"/>
              <a:gd name="adj2" fmla="val 20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910" y="1364574"/>
            <a:ext cx="796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파생 클래스의 매개 변수를 가진 생성자가 기본 클래스의 기본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호출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292359" y="4954467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78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파생 클래스의 </a:t>
            </a:r>
            <a:r>
              <a:rPr lang="ko-KR" altLang="en-US" dirty="0" err="1"/>
              <a:t>생성자에서</a:t>
            </a:r>
            <a:r>
              <a:rPr lang="ko-KR" altLang="en-US" dirty="0"/>
              <a:t> 명시적으로 기본 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911" y="2095983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ko-KR" altLang="en-US" sz="1200" dirty="0"/>
              <a:t> </a:t>
            </a:r>
            <a:r>
              <a:rPr lang="en-US" altLang="ko-KR" sz="1200" dirty="0"/>
              <a:t>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A() { 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A"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매개변수생성자</a:t>
            </a:r>
            <a:r>
              <a:rPr lang="en-US" altLang="ko-KR" sz="1200" dirty="0"/>
              <a:t> A" &lt;&lt; x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909" y="369089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 B : public A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B() { // A() </a:t>
            </a:r>
            <a:r>
              <a:rPr lang="ko-KR" altLang="en-US" sz="1200" dirty="0"/>
              <a:t>호출하도록 </a:t>
            </a:r>
            <a:r>
              <a:rPr lang="ko-KR" altLang="en-US" sz="1200" dirty="0" err="1"/>
              <a:t>컴파일됨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:  A(x+3)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매개변수생성자</a:t>
            </a:r>
            <a:r>
              <a:rPr lang="en-US" altLang="ko-KR" sz="1200" dirty="0"/>
              <a:t> B" &lt;&lt; x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479" y="479889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b(5);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32240" y="4983558"/>
            <a:ext cx="193809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매개변수생성자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A8</a:t>
            </a:r>
          </a:p>
          <a:p>
            <a:r>
              <a:rPr lang="ko-KR" altLang="en-US" sz="1200" dirty="0" err="1"/>
              <a:t>매개변수생성자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B5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67938" y="2493041"/>
            <a:ext cx="1284114" cy="877163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생성자가 명시적으로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선택 호출함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262" y="458291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B(5) </a:t>
            </a:r>
            <a:r>
              <a:rPr lang="ko-KR" altLang="en-US" sz="1200" dirty="0">
                <a:solidFill>
                  <a:srgbClr val="00B050"/>
                </a:solidFill>
              </a:rPr>
              <a:t>호출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7664" y="381427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A(8) </a:t>
            </a:r>
            <a:r>
              <a:rPr lang="ko-KR" altLang="en-US" sz="1200" dirty="0">
                <a:solidFill>
                  <a:srgbClr val="00B050"/>
                </a:solidFill>
              </a:rPr>
              <a:t>호출</a:t>
            </a:r>
          </a:p>
        </p:txBody>
      </p:sp>
      <p:sp>
        <p:nvSpPr>
          <p:cNvPr id="3" name="자유형 2"/>
          <p:cNvSpPr/>
          <p:nvPr/>
        </p:nvSpPr>
        <p:spPr>
          <a:xfrm>
            <a:off x="2252052" y="2788480"/>
            <a:ext cx="1466508" cy="1880503"/>
          </a:xfrm>
          <a:custGeom>
            <a:avLst/>
            <a:gdLst>
              <a:gd name="connsiteX0" fmla="*/ 1466508 w 1466508"/>
              <a:gd name="connsiteY0" fmla="*/ 1737360 h 1737360"/>
              <a:gd name="connsiteX1" fmla="*/ 23788 w 1466508"/>
              <a:gd name="connsiteY1" fmla="*/ 1107440 h 1737360"/>
              <a:gd name="connsiteX2" fmla="*/ 704508 w 1466508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508" h="1737360">
                <a:moveTo>
                  <a:pt x="1466508" y="1737360"/>
                </a:moveTo>
                <a:cubicBezTo>
                  <a:pt x="808648" y="1567180"/>
                  <a:pt x="150788" y="1397000"/>
                  <a:pt x="23788" y="1107440"/>
                </a:cubicBezTo>
                <a:cubicBezTo>
                  <a:pt x="-103212" y="817880"/>
                  <a:pt x="300648" y="408940"/>
                  <a:pt x="704508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166445" y="4749151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0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컴파일러의 기본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988840"/>
            <a:ext cx="53285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B { </a:t>
            </a:r>
          </a:p>
          <a:p>
            <a:pPr defTabSz="180000"/>
            <a:r>
              <a:rPr lang="en-US" altLang="ko-KR" sz="1600" dirty="0"/>
              <a:t>	B()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</a:t>
            </a:r>
            <a:r>
              <a:rPr lang="en-US" altLang="ko-KR" sz="1600" dirty="0" err="1"/>
              <a:t>endll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} 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B(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매개변수생성자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x &lt;&lt; </a:t>
            </a:r>
            <a:r>
              <a:rPr lang="en-US" altLang="ko-KR" sz="1600" dirty="0" err="1"/>
              <a:t>endll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}; 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79912" y="1779349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묵시적으로 삽입한 코드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139952" y="2758934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묵시적으로 삽입한 코드</a:t>
            </a:r>
          </a:p>
        </p:txBody>
      </p:sp>
    </p:spTree>
    <p:extLst>
      <p:ext uri="{BB962C8B-B14F-4D97-AF65-F5344CB8AC3E}">
        <p14:creationId xmlns:p14="http://schemas.microsoft.com/office/powerpoint/2010/main" val="160676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TV, </a:t>
            </a:r>
            <a:r>
              <a:rPr lang="en-US" altLang="ko-KR" dirty="0" err="1"/>
              <a:t>WideTV</a:t>
            </a:r>
            <a:r>
              <a:rPr lang="en-US" altLang="ko-KR" dirty="0"/>
              <a:t>, </a:t>
            </a:r>
            <a:r>
              <a:rPr lang="en-US" altLang="ko-KR" dirty="0" err="1"/>
              <a:t>SmartTV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매개 변수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57" y="1180334"/>
            <a:ext cx="4427951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 fontAlgn="base" latinLnBrk="0"/>
            <a:r>
              <a:rPr lang="en-US" altLang="ko-KR" sz="1100" dirty="0"/>
              <a:t>#include &lt;string&gt;</a:t>
            </a:r>
          </a:p>
          <a:p>
            <a:pPr defTabSz="180000" fontAlgn="base" latinLnBrk="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TV {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size; // </a:t>
            </a:r>
            <a:r>
              <a:rPr lang="ko-KR" altLang="en-US" sz="1100" dirty="0"/>
              <a:t>스크린 크기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TV() { size = 20;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/>
              <a:t>TV(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</a:t>
            </a:r>
            <a:r>
              <a:rPr lang="en-US" altLang="ko-KR" sz="1100" dirty="0"/>
              <a:t>{ this-&gt;size = size;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getSize</a:t>
            </a:r>
            <a:r>
              <a:rPr lang="en-US" altLang="ko-KR" sz="1100" dirty="0"/>
              <a:t>() { return size;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: public TV { // 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WideTV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size, </a:t>
            </a:r>
            <a:r>
              <a:rPr lang="en-US" altLang="ko-KR" sz="1100" b="1" dirty="0" err="1"/>
              <a:t>bool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videoIn</a:t>
            </a:r>
            <a:r>
              <a:rPr lang="en-US" altLang="ko-KR" sz="1100" b="1" dirty="0"/>
              <a:t>) : TV(size) </a:t>
            </a:r>
            <a:r>
              <a:rPr lang="en-US" altLang="ko-KR" sz="1100" dirty="0"/>
              <a:t>	{ </a:t>
            </a:r>
          </a:p>
          <a:p>
            <a:pPr defTabSz="180000" fontAlgn="base" latinLnBrk="0"/>
            <a:r>
              <a:rPr lang="en-US" altLang="ko-KR" sz="1100" dirty="0"/>
              <a:t>			this-&gt;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getVideoIn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SmartTV</a:t>
            </a:r>
            <a:r>
              <a:rPr lang="en-US" altLang="ko-KR" sz="1100" dirty="0"/>
              <a:t> : public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{ // </a:t>
            </a:r>
            <a:r>
              <a:rPr lang="en-US" altLang="ko-KR" sz="1100" dirty="0" err="1"/>
              <a:t>WideTV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SmartTV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string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// </a:t>
            </a:r>
            <a:r>
              <a:rPr lang="ko-KR" altLang="en-US" sz="1100" dirty="0"/>
              <a:t>인터넷 주소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 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(string </a:t>
            </a:r>
            <a:r>
              <a:rPr lang="en-US" altLang="ko-KR" sz="1100" b="1" dirty="0" err="1"/>
              <a:t>ipAddr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: 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(size, true) </a:t>
            </a:r>
            <a:r>
              <a:rPr lang="en-US" altLang="ko-KR" sz="1100" dirty="0"/>
              <a:t>{ </a:t>
            </a:r>
          </a:p>
          <a:p>
            <a:pPr defTabSz="180000" fontAlgn="base" latinLnBrk="0"/>
            <a:r>
              <a:rPr lang="en-US" altLang="ko-KR" sz="1100" dirty="0"/>
              <a:t>		 this-&gt;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 string </a:t>
            </a:r>
            <a:r>
              <a:rPr lang="en-US" altLang="ko-KR" sz="1100" dirty="0" err="1"/>
              <a:t>getIpAddr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3476" y="1411965"/>
            <a:ext cx="5154928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 fontAlgn="base" latinLnBrk="0"/>
            <a:r>
              <a:rPr lang="en-US" altLang="ko-KR" sz="1100" dirty="0"/>
              <a:t>	 // 32 </a:t>
            </a:r>
            <a:r>
              <a:rPr lang="ko-KR" altLang="en-US" sz="1100" dirty="0"/>
              <a:t>인치 크기에 </a:t>
            </a:r>
            <a:r>
              <a:rPr lang="en-US" altLang="ko-KR" sz="1100" dirty="0"/>
              <a:t>"192.0.0.1"</a:t>
            </a:r>
            <a:r>
              <a:rPr lang="ko-KR" altLang="en-US" sz="1100" dirty="0"/>
              <a:t>의 인터넷 주소를 가지는 스마트 </a:t>
            </a:r>
            <a:r>
              <a:rPr lang="en-US" altLang="ko-KR" sz="1100" dirty="0"/>
              <a:t>TV </a:t>
            </a:r>
            <a:r>
              <a:rPr lang="ko-KR" altLang="en-US" sz="1100" dirty="0"/>
              <a:t>객체 생성</a:t>
            </a:r>
          </a:p>
          <a:p>
            <a:pPr defTabSz="180000" fontAlgn="base" latinLnBrk="0"/>
            <a:r>
              <a:rPr lang="ko-KR" altLang="en-US" sz="1100" dirty="0"/>
              <a:t>	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  </a:t>
            </a:r>
            <a:r>
              <a:rPr lang="en-US" altLang="ko-KR" sz="1100" b="1" dirty="0" err="1"/>
              <a:t>htv</a:t>
            </a:r>
            <a:r>
              <a:rPr lang="en-US" altLang="ko-KR" sz="1100" b="1" dirty="0"/>
              <a:t>("192.0.0.1", 32);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"size=" &lt;&lt; </a:t>
            </a:r>
            <a:r>
              <a:rPr lang="en-US" altLang="ko-KR" sz="1100" dirty="0" err="1"/>
              <a:t>htv.getSize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=" &lt;&lt; </a:t>
            </a:r>
            <a:r>
              <a:rPr lang="en-US" altLang="ko-KR" sz="1100" dirty="0" err="1"/>
              <a:t>boolalpha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htv.getVideoIn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"IP="</a:t>
            </a:r>
            <a:r>
              <a:rPr lang="en-US" altLang="ko-KR" sz="1100" dirty="0" err="1"/>
              <a:t>htv.getIpAddr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19871" y="6016249"/>
            <a:ext cx="867209" cy="278602"/>
          </a:xfrm>
          <a:prstGeom prst="wedgeRoundRectCallout">
            <a:avLst>
              <a:gd name="adj1" fmla="val -211195"/>
              <a:gd name="adj2" fmla="val -2712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“192.0.0.1”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7009" y="5556750"/>
            <a:ext cx="433604" cy="278602"/>
          </a:xfrm>
          <a:prstGeom prst="wedgeRoundRectCallout">
            <a:avLst>
              <a:gd name="adj1" fmla="val -237458"/>
              <a:gd name="adj2" fmla="val -106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430032" y="3923339"/>
            <a:ext cx="2409664" cy="1385196"/>
          </a:xfrm>
          <a:custGeom>
            <a:avLst/>
            <a:gdLst>
              <a:gd name="connsiteX0" fmla="*/ 1310640 w 2998737"/>
              <a:gd name="connsiteY0" fmla="*/ 1249680 h 1249680"/>
              <a:gd name="connsiteX1" fmla="*/ 2966720 w 2998737"/>
              <a:gd name="connsiteY1" fmla="*/ 762000 h 1249680"/>
              <a:gd name="connsiteX2" fmla="*/ 0 w 2998737"/>
              <a:gd name="connsiteY2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737" h="1249680">
                <a:moveTo>
                  <a:pt x="1310640" y="1249680"/>
                </a:moveTo>
                <a:cubicBezTo>
                  <a:pt x="2247900" y="1109980"/>
                  <a:pt x="3185160" y="970280"/>
                  <a:pt x="2966720" y="762000"/>
                </a:cubicBezTo>
                <a:cubicBezTo>
                  <a:pt x="2748280" y="553720"/>
                  <a:pt x="494453" y="12869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03648" y="3418267"/>
            <a:ext cx="433604" cy="219913"/>
          </a:xfrm>
          <a:prstGeom prst="wedgeRoundRectCallout">
            <a:avLst>
              <a:gd name="adj1" fmla="val -48062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54739" y="3418268"/>
            <a:ext cx="504056" cy="217326"/>
          </a:xfrm>
          <a:prstGeom prst="wedgeRoundRectCallout">
            <a:avLst>
              <a:gd name="adj1" fmla="val -39065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177092" y="2703954"/>
            <a:ext cx="3466916" cy="1159850"/>
          </a:xfrm>
          <a:custGeom>
            <a:avLst/>
            <a:gdLst>
              <a:gd name="connsiteX0" fmla="*/ 2052320 w 3766230"/>
              <a:gd name="connsiteY0" fmla="*/ 904240 h 904240"/>
              <a:gd name="connsiteX1" fmla="*/ 2103120 w 3766230"/>
              <a:gd name="connsiteY1" fmla="*/ 894080 h 904240"/>
              <a:gd name="connsiteX2" fmla="*/ 3718560 w 3766230"/>
              <a:gd name="connsiteY2" fmla="*/ 396240 h 904240"/>
              <a:gd name="connsiteX3" fmla="*/ 0 w 3766230"/>
              <a:gd name="connsiteY3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230" h="904240">
                <a:moveTo>
                  <a:pt x="2052320" y="904240"/>
                </a:moveTo>
                <a:lnTo>
                  <a:pt x="2103120" y="894080"/>
                </a:lnTo>
                <a:cubicBezTo>
                  <a:pt x="2380827" y="809413"/>
                  <a:pt x="4069080" y="545253"/>
                  <a:pt x="3718560" y="396240"/>
                </a:cubicBezTo>
                <a:cubicBezTo>
                  <a:pt x="3368040" y="247227"/>
                  <a:pt x="1684020" y="12361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763876" y="2267678"/>
            <a:ext cx="433604" cy="215787"/>
          </a:xfrm>
          <a:prstGeom prst="wedgeRoundRectCallout">
            <a:avLst>
              <a:gd name="adj1" fmla="val -193003"/>
              <a:gd name="adj2" fmla="val 99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0800000">
            <a:off x="5369899" y="5695680"/>
            <a:ext cx="2371550" cy="51897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5369900" y="4718614"/>
            <a:ext cx="2371550" cy="51545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314994" y="6248345"/>
            <a:ext cx="43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htv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9900" y="5819955"/>
            <a:ext cx="1320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 </a:t>
            </a:r>
            <a:r>
              <a:rPr lang="en-US" altLang="ko-KR" sz="1200" dirty="0" err="1"/>
              <a:t>ipAddr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6517314" y="5873907"/>
            <a:ext cx="1064797" cy="179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“192.0.0.1”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6716" y="4778150"/>
            <a:ext cx="9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size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853457" y="482710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69900" y="5234064"/>
            <a:ext cx="2371550" cy="461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5425133" y="5286594"/>
            <a:ext cx="13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videoIn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834657" y="53537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>
            <a:off x="7765321" y="4739978"/>
            <a:ext cx="164639" cy="43569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9337" y="485150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TV</a:t>
            </a:r>
            <a:r>
              <a:rPr lang="ko-KR" altLang="en-US" sz="1000" dirty="0"/>
              <a:t>영역</a:t>
            </a:r>
          </a:p>
        </p:txBody>
      </p:sp>
      <p:sp>
        <p:nvSpPr>
          <p:cNvPr id="31" name="오른쪽 중괄호 30"/>
          <p:cNvSpPr/>
          <p:nvPr/>
        </p:nvSpPr>
        <p:spPr>
          <a:xfrm>
            <a:off x="7766768" y="5270410"/>
            <a:ext cx="189608" cy="36771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9960" y="535556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WideTV</a:t>
            </a:r>
            <a:r>
              <a:rPr lang="ko-KR" altLang="en-US" sz="1000" dirty="0"/>
              <a:t>영역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7780405" y="5744859"/>
            <a:ext cx="162334" cy="401273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29960" y="5822386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SmartTV</a:t>
            </a:r>
            <a:r>
              <a:rPr lang="ko-KR" altLang="en-US" sz="1000" dirty="0"/>
              <a:t>영역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15468" y="2880600"/>
            <a:ext cx="3092936" cy="6001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size=32</a:t>
            </a:r>
          </a:p>
          <a:p>
            <a:r>
              <a:rPr lang="en-US" altLang="ko-KR" sz="1100" dirty="0" err="1"/>
              <a:t>videoIn</a:t>
            </a:r>
            <a:r>
              <a:rPr lang="en-US" altLang="ko-KR" sz="1100" dirty="0"/>
              <a:t>=true</a:t>
            </a:r>
          </a:p>
          <a:p>
            <a:r>
              <a:rPr lang="en-US" altLang="ko-KR" sz="1100" dirty="0"/>
              <a:t>IP=192.0.0.1</a:t>
            </a:r>
            <a:endParaRPr lang="ko-KR" altLang="en-US" sz="11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022170" y="2424970"/>
            <a:ext cx="1986234" cy="340106"/>
          </a:xfrm>
          <a:prstGeom prst="wedgeRoundRectCallout">
            <a:avLst>
              <a:gd name="adj1" fmla="val -86513"/>
              <a:gd name="adj2" fmla="val -99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boolalpha</a:t>
            </a:r>
            <a:r>
              <a:rPr lang="ko-KR" altLang="en-US" sz="1000" dirty="0">
                <a:solidFill>
                  <a:schemeClr val="tx1"/>
                </a:solidFill>
              </a:rPr>
              <a:t>는 불린 값을 </a:t>
            </a:r>
            <a:r>
              <a:rPr lang="en-US" altLang="ko-KR" sz="1000" dirty="0">
                <a:solidFill>
                  <a:schemeClr val="tx1"/>
                </a:solidFill>
              </a:rPr>
              <a:t>true, false</a:t>
            </a:r>
            <a:r>
              <a:rPr lang="ko-KR" altLang="en-US" sz="1000" dirty="0">
                <a:solidFill>
                  <a:schemeClr val="tx1"/>
                </a:solidFill>
              </a:rPr>
              <a:t>로 출력되게 하는 </a:t>
            </a:r>
            <a:r>
              <a:rPr lang="ko-KR" altLang="en-US" sz="1000" dirty="0" err="1">
                <a:solidFill>
                  <a:schemeClr val="tx1"/>
                </a:solidFill>
              </a:rPr>
              <a:t>조작자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42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상속 지정</a:t>
            </a:r>
            <a:endParaRPr lang="en-US" altLang="ko-KR" dirty="0"/>
          </a:p>
          <a:p>
            <a:pPr lvl="2"/>
            <a:r>
              <a:rPr lang="ko-KR" altLang="en-US" dirty="0"/>
              <a:t>상속 선언 시 </a:t>
            </a:r>
            <a:r>
              <a:rPr lang="en-US" altLang="ko-KR" dirty="0"/>
              <a:t>public, private, protected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중 하나 지정</a:t>
            </a:r>
            <a:endParaRPr lang="en-US" altLang="ko-KR" dirty="0"/>
          </a:p>
          <a:p>
            <a:pPr lvl="2"/>
            <a:r>
              <a:rPr lang="ko-KR" altLang="en-US" dirty="0"/>
              <a:t>기본 클래스의 멤버의 접근 속성을 어떻게 계승할지 지정</a:t>
            </a:r>
            <a:endParaRPr lang="en-US" altLang="ko-KR" dirty="0"/>
          </a:p>
          <a:p>
            <a:pPr lvl="3"/>
            <a:r>
              <a:rPr lang="en-US" altLang="ko-KR" dirty="0"/>
              <a:t>public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속성을 그대로 계승</a:t>
            </a:r>
            <a:endParaRPr lang="en-US" altLang="ko-KR" dirty="0"/>
          </a:p>
          <a:p>
            <a:pPr lvl="3"/>
            <a:r>
              <a:rPr lang="en-US" altLang="ko-KR" dirty="0"/>
              <a:t>private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private</a:t>
            </a:r>
            <a:r>
              <a:rPr lang="ko-KR" altLang="en-US" dirty="0"/>
              <a:t>으로 계승</a:t>
            </a:r>
            <a:endParaRPr lang="en-US" altLang="ko-KR" dirty="0"/>
          </a:p>
          <a:p>
            <a:pPr lvl="3"/>
            <a:r>
              <a:rPr lang="en-US" altLang="ko-KR" dirty="0"/>
              <a:t>protected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protected</a:t>
            </a:r>
            <a:r>
              <a:rPr lang="ko-KR" altLang="en-US" dirty="0"/>
              <a:t>로 계승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899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 시 접근 지정에 따른 멤버의 접근 지정 속성 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071" y="1390268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b="1" dirty="0"/>
              <a:t>Base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4795" y="1472315"/>
            <a:ext cx="244257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Derived : </a:t>
            </a:r>
            <a:r>
              <a:rPr lang="en-US" altLang="ko-KR" sz="1200" b="1" dirty="0"/>
              <a:t>public</a:t>
            </a:r>
            <a:r>
              <a:rPr lang="en-US" altLang="ko-KR" sz="1200" dirty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35402" y="1452756"/>
            <a:ext cx="1656183" cy="1507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/>
              <a:t>protected: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c;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640" y="3294550"/>
            <a:ext cx="242572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/>
              <a:t>class Derived : </a:t>
            </a:r>
            <a:r>
              <a:rPr lang="en-US" altLang="ko-KR" sz="1200" b="1" dirty="0"/>
              <a:t>protected</a:t>
            </a:r>
            <a:r>
              <a:rPr lang="en-US" altLang="ko-KR" sz="1200" dirty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27289" y="5125863"/>
            <a:ext cx="24200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Derived : </a:t>
            </a:r>
            <a:r>
              <a:rPr lang="en-US" altLang="ko-KR" sz="1200" b="1" dirty="0"/>
              <a:t>private</a:t>
            </a:r>
            <a:r>
              <a:rPr lang="en-US" altLang="ko-KR" sz="1200" dirty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35402" y="3385259"/>
            <a:ext cx="1656183" cy="13972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/>
              <a:t>protected: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c;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1406" y="5341188"/>
            <a:ext cx="1620179" cy="1304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c;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 flipV="1">
            <a:off x="2067223" y="1795480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9100" y="5105805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상속 후 </a:t>
            </a:r>
            <a:r>
              <a:rPr lang="en-US" altLang="ko-KR" sz="1000" dirty="0"/>
              <a:t>Derived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035402" y="2364865"/>
            <a:ext cx="1656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35402" y="4159396"/>
            <a:ext cx="165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71406" y="6093147"/>
            <a:ext cx="162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565" y="3212827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b="1" dirty="0"/>
              <a:t>Base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a</a:t>
            </a:r>
            <a:r>
              <a:rPr lang="en-US" altLang="ko-KR" sz="1200" dirty="0">
                <a:solidFill>
                  <a:srgbClr val="7030A0"/>
                </a:solidFill>
              </a:rPr>
              <a:t>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/>
              <a:t>};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" idx="1"/>
          </p:cNvCxnSpPr>
          <p:nvPr/>
        </p:nvCxnSpPr>
        <p:spPr>
          <a:xfrm flipH="1">
            <a:off x="2089717" y="3617716"/>
            <a:ext cx="1231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1565" y="5076060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b="1" dirty="0"/>
              <a:t>Base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/>
              <a:t>};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9" idx="1"/>
          </p:cNvCxnSpPr>
          <p:nvPr/>
        </p:nvCxnSpPr>
        <p:spPr>
          <a:xfrm flipH="1" flipV="1">
            <a:off x="2089717" y="5449028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9100" y="3127674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상속 후 </a:t>
            </a:r>
            <a:r>
              <a:rPr lang="en-US" altLang="ko-KR" sz="1000" dirty="0"/>
              <a:t>Derived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9100" y="1196752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상속 후 </a:t>
            </a:r>
            <a:r>
              <a:rPr lang="en-US" altLang="ko-KR" sz="1000" dirty="0"/>
              <a:t>Derived</a:t>
            </a:r>
            <a:endParaRPr lang="ko-KR" altLang="en-US" sz="1000" dirty="0"/>
          </a:p>
        </p:txBody>
      </p:sp>
      <p:sp>
        <p:nvSpPr>
          <p:cNvPr id="68" name="자유형 67"/>
          <p:cNvSpPr/>
          <p:nvPr/>
        </p:nvSpPr>
        <p:spPr>
          <a:xfrm>
            <a:off x="586657" y="3762460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759857" y="3688570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605310" y="5655915"/>
            <a:ext cx="1246909" cy="858982"/>
          </a:xfrm>
          <a:custGeom>
            <a:avLst/>
            <a:gdLst>
              <a:gd name="connsiteX0" fmla="*/ 314036 w 1246909"/>
              <a:gd name="connsiteY0" fmla="*/ 36945 h 858982"/>
              <a:gd name="connsiteX1" fmla="*/ 230909 w 1246909"/>
              <a:gd name="connsiteY1" fmla="*/ 55418 h 858982"/>
              <a:gd name="connsiteX2" fmla="*/ 203200 w 1246909"/>
              <a:gd name="connsiteY2" fmla="*/ 73891 h 858982"/>
              <a:gd name="connsiteX3" fmla="*/ 147782 w 1246909"/>
              <a:gd name="connsiteY3" fmla="*/ 92364 h 858982"/>
              <a:gd name="connsiteX4" fmla="*/ 120073 w 1246909"/>
              <a:gd name="connsiteY4" fmla="*/ 110836 h 858982"/>
              <a:gd name="connsiteX5" fmla="*/ 73891 w 1246909"/>
              <a:gd name="connsiteY5" fmla="*/ 166255 h 858982"/>
              <a:gd name="connsiteX6" fmla="*/ 55418 w 1246909"/>
              <a:gd name="connsiteY6" fmla="*/ 203200 h 858982"/>
              <a:gd name="connsiteX7" fmla="*/ 18473 w 1246909"/>
              <a:gd name="connsiteY7" fmla="*/ 258618 h 858982"/>
              <a:gd name="connsiteX8" fmla="*/ 0 w 1246909"/>
              <a:gd name="connsiteY8" fmla="*/ 314036 h 858982"/>
              <a:gd name="connsiteX9" fmla="*/ 27709 w 1246909"/>
              <a:gd name="connsiteY9" fmla="*/ 434109 h 858982"/>
              <a:gd name="connsiteX10" fmla="*/ 55418 w 1246909"/>
              <a:gd name="connsiteY10" fmla="*/ 471055 h 858982"/>
              <a:gd name="connsiteX11" fmla="*/ 92364 w 1246909"/>
              <a:gd name="connsiteY11" fmla="*/ 526473 h 858982"/>
              <a:gd name="connsiteX12" fmla="*/ 120073 w 1246909"/>
              <a:gd name="connsiteY12" fmla="*/ 554182 h 858982"/>
              <a:gd name="connsiteX13" fmla="*/ 138546 w 1246909"/>
              <a:gd name="connsiteY13" fmla="*/ 581891 h 858982"/>
              <a:gd name="connsiteX14" fmla="*/ 166255 w 1246909"/>
              <a:gd name="connsiteY14" fmla="*/ 609600 h 858982"/>
              <a:gd name="connsiteX15" fmla="*/ 184727 w 1246909"/>
              <a:gd name="connsiteY15" fmla="*/ 637309 h 858982"/>
              <a:gd name="connsiteX16" fmla="*/ 277091 w 1246909"/>
              <a:gd name="connsiteY16" fmla="*/ 683491 h 858982"/>
              <a:gd name="connsiteX17" fmla="*/ 332509 w 1246909"/>
              <a:gd name="connsiteY17" fmla="*/ 711200 h 858982"/>
              <a:gd name="connsiteX18" fmla="*/ 387927 w 1246909"/>
              <a:gd name="connsiteY18" fmla="*/ 757382 h 858982"/>
              <a:gd name="connsiteX19" fmla="*/ 415636 w 1246909"/>
              <a:gd name="connsiteY19" fmla="*/ 775855 h 858982"/>
              <a:gd name="connsiteX20" fmla="*/ 452582 w 1246909"/>
              <a:gd name="connsiteY20" fmla="*/ 803564 h 858982"/>
              <a:gd name="connsiteX21" fmla="*/ 508000 w 1246909"/>
              <a:gd name="connsiteY21" fmla="*/ 822036 h 858982"/>
              <a:gd name="connsiteX22" fmla="*/ 581891 w 1246909"/>
              <a:gd name="connsiteY22" fmla="*/ 840509 h 858982"/>
              <a:gd name="connsiteX23" fmla="*/ 618836 w 1246909"/>
              <a:gd name="connsiteY23" fmla="*/ 849745 h 858982"/>
              <a:gd name="connsiteX24" fmla="*/ 646546 w 1246909"/>
              <a:gd name="connsiteY24" fmla="*/ 858982 h 858982"/>
              <a:gd name="connsiteX25" fmla="*/ 812800 w 1246909"/>
              <a:gd name="connsiteY25" fmla="*/ 849745 h 858982"/>
              <a:gd name="connsiteX26" fmla="*/ 849746 w 1246909"/>
              <a:gd name="connsiteY26" fmla="*/ 840509 h 858982"/>
              <a:gd name="connsiteX27" fmla="*/ 877455 w 1246909"/>
              <a:gd name="connsiteY27" fmla="*/ 812800 h 858982"/>
              <a:gd name="connsiteX28" fmla="*/ 932873 w 1246909"/>
              <a:gd name="connsiteY28" fmla="*/ 775855 h 858982"/>
              <a:gd name="connsiteX29" fmla="*/ 960582 w 1246909"/>
              <a:gd name="connsiteY29" fmla="*/ 757382 h 858982"/>
              <a:gd name="connsiteX30" fmla="*/ 1043709 w 1246909"/>
              <a:gd name="connsiteY30" fmla="*/ 720436 h 858982"/>
              <a:gd name="connsiteX31" fmla="*/ 1099127 w 1246909"/>
              <a:gd name="connsiteY31" fmla="*/ 683491 h 858982"/>
              <a:gd name="connsiteX32" fmla="*/ 1126836 w 1246909"/>
              <a:gd name="connsiteY32" fmla="*/ 665018 h 858982"/>
              <a:gd name="connsiteX33" fmla="*/ 1209964 w 1246909"/>
              <a:gd name="connsiteY33" fmla="*/ 591127 h 858982"/>
              <a:gd name="connsiteX34" fmla="*/ 1219200 w 1246909"/>
              <a:gd name="connsiteY34" fmla="*/ 563418 h 858982"/>
              <a:gd name="connsiteX35" fmla="*/ 1237673 w 1246909"/>
              <a:gd name="connsiteY35" fmla="*/ 517236 h 858982"/>
              <a:gd name="connsiteX36" fmla="*/ 1246909 w 1246909"/>
              <a:gd name="connsiteY36" fmla="*/ 471055 h 858982"/>
              <a:gd name="connsiteX37" fmla="*/ 1237673 w 1246909"/>
              <a:gd name="connsiteY37" fmla="*/ 212436 h 858982"/>
              <a:gd name="connsiteX38" fmla="*/ 1219200 w 1246909"/>
              <a:gd name="connsiteY38" fmla="*/ 166255 h 858982"/>
              <a:gd name="connsiteX39" fmla="*/ 1191491 w 1246909"/>
              <a:gd name="connsiteY39" fmla="*/ 101600 h 858982"/>
              <a:gd name="connsiteX40" fmla="*/ 1099127 w 1246909"/>
              <a:gd name="connsiteY40" fmla="*/ 46182 h 858982"/>
              <a:gd name="connsiteX41" fmla="*/ 1052946 w 1246909"/>
              <a:gd name="connsiteY41" fmla="*/ 18473 h 858982"/>
              <a:gd name="connsiteX42" fmla="*/ 997527 w 1246909"/>
              <a:gd name="connsiteY42" fmla="*/ 0 h 858982"/>
              <a:gd name="connsiteX43" fmla="*/ 628073 w 1246909"/>
              <a:gd name="connsiteY43" fmla="*/ 9236 h 858982"/>
              <a:gd name="connsiteX44" fmla="*/ 360218 w 1246909"/>
              <a:gd name="connsiteY44" fmla="*/ 18473 h 858982"/>
              <a:gd name="connsiteX45" fmla="*/ 332509 w 1246909"/>
              <a:gd name="connsiteY45" fmla="*/ 27709 h 858982"/>
              <a:gd name="connsiteX46" fmla="*/ 295564 w 1246909"/>
              <a:gd name="connsiteY46" fmla="*/ 36945 h 858982"/>
              <a:gd name="connsiteX47" fmla="*/ 314036 w 1246909"/>
              <a:gd name="connsiteY47" fmla="*/ 36945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46909" h="858982">
                <a:moveTo>
                  <a:pt x="314036" y="36945"/>
                </a:moveTo>
                <a:cubicBezTo>
                  <a:pt x="303260" y="40024"/>
                  <a:pt x="242317" y="50529"/>
                  <a:pt x="230909" y="55418"/>
                </a:cubicBezTo>
                <a:cubicBezTo>
                  <a:pt x="220706" y="59791"/>
                  <a:pt x="213344" y="69382"/>
                  <a:pt x="203200" y="73891"/>
                </a:cubicBezTo>
                <a:cubicBezTo>
                  <a:pt x="185406" y="81799"/>
                  <a:pt x="163984" y="81563"/>
                  <a:pt x="147782" y="92364"/>
                </a:cubicBezTo>
                <a:cubicBezTo>
                  <a:pt x="138546" y="98521"/>
                  <a:pt x="128601" y="103730"/>
                  <a:pt x="120073" y="110836"/>
                </a:cubicBezTo>
                <a:cubicBezTo>
                  <a:pt x="99232" y="128203"/>
                  <a:pt x="87102" y="143137"/>
                  <a:pt x="73891" y="166255"/>
                </a:cubicBezTo>
                <a:cubicBezTo>
                  <a:pt x="67060" y="178210"/>
                  <a:pt x="62502" y="191393"/>
                  <a:pt x="55418" y="203200"/>
                </a:cubicBezTo>
                <a:cubicBezTo>
                  <a:pt x="43995" y="222237"/>
                  <a:pt x="25494" y="237556"/>
                  <a:pt x="18473" y="258618"/>
                </a:cubicBezTo>
                <a:lnTo>
                  <a:pt x="0" y="314036"/>
                </a:lnTo>
                <a:cubicBezTo>
                  <a:pt x="3652" y="339601"/>
                  <a:pt x="9809" y="410242"/>
                  <a:pt x="27709" y="434109"/>
                </a:cubicBezTo>
                <a:cubicBezTo>
                  <a:pt x="36945" y="446424"/>
                  <a:pt x="46590" y="458444"/>
                  <a:pt x="55418" y="471055"/>
                </a:cubicBezTo>
                <a:cubicBezTo>
                  <a:pt x="68150" y="489243"/>
                  <a:pt x="76665" y="510774"/>
                  <a:pt x="92364" y="526473"/>
                </a:cubicBezTo>
                <a:cubicBezTo>
                  <a:pt x="101600" y="535709"/>
                  <a:pt x="111711" y="544147"/>
                  <a:pt x="120073" y="554182"/>
                </a:cubicBezTo>
                <a:cubicBezTo>
                  <a:pt x="127180" y="562710"/>
                  <a:pt x="131439" y="573363"/>
                  <a:pt x="138546" y="581891"/>
                </a:cubicBezTo>
                <a:cubicBezTo>
                  <a:pt x="146908" y="591926"/>
                  <a:pt x="157893" y="599565"/>
                  <a:pt x="166255" y="609600"/>
                </a:cubicBezTo>
                <a:cubicBezTo>
                  <a:pt x="173361" y="618128"/>
                  <a:pt x="175491" y="631151"/>
                  <a:pt x="184727" y="637309"/>
                </a:cubicBezTo>
                <a:cubicBezTo>
                  <a:pt x="213368" y="656403"/>
                  <a:pt x="248450" y="664397"/>
                  <a:pt x="277091" y="683491"/>
                </a:cubicBezTo>
                <a:cubicBezTo>
                  <a:pt x="312901" y="707365"/>
                  <a:pt x="294269" y="698454"/>
                  <a:pt x="332509" y="711200"/>
                </a:cubicBezTo>
                <a:cubicBezTo>
                  <a:pt x="401305" y="757065"/>
                  <a:pt x="316810" y="698118"/>
                  <a:pt x="387927" y="757382"/>
                </a:cubicBezTo>
                <a:cubicBezTo>
                  <a:pt x="396455" y="764489"/>
                  <a:pt x="406603" y="769403"/>
                  <a:pt x="415636" y="775855"/>
                </a:cubicBezTo>
                <a:cubicBezTo>
                  <a:pt x="428163" y="784803"/>
                  <a:pt x="438813" y="796680"/>
                  <a:pt x="452582" y="803564"/>
                </a:cubicBezTo>
                <a:cubicBezTo>
                  <a:pt x="469998" y="812272"/>
                  <a:pt x="489110" y="817313"/>
                  <a:pt x="508000" y="822036"/>
                </a:cubicBezTo>
                <a:lnTo>
                  <a:pt x="581891" y="840509"/>
                </a:lnTo>
                <a:cubicBezTo>
                  <a:pt x="594206" y="843588"/>
                  <a:pt x="606793" y="845731"/>
                  <a:pt x="618836" y="849745"/>
                </a:cubicBezTo>
                <a:lnTo>
                  <a:pt x="646546" y="858982"/>
                </a:lnTo>
                <a:cubicBezTo>
                  <a:pt x="701964" y="855903"/>
                  <a:pt x="757524" y="854770"/>
                  <a:pt x="812800" y="849745"/>
                </a:cubicBezTo>
                <a:cubicBezTo>
                  <a:pt x="825442" y="848596"/>
                  <a:pt x="838724" y="846807"/>
                  <a:pt x="849746" y="840509"/>
                </a:cubicBezTo>
                <a:cubicBezTo>
                  <a:pt x="861087" y="834028"/>
                  <a:pt x="867144" y="820819"/>
                  <a:pt x="877455" y="812800"/>
                </a:cubicBezTo>
                <a:cubicBezTo>
                  <a:pt x="894980" y="799170"/>
                  <a:pt x="914400" y="788170"/>
                  <a:pt x="932873" y="775855"/>
                </a:cubicBezTo>
                <a:cubicBezTo>
                  <a:pt x="942109" y="769697"/>
                  <a:pt x="950275" y="761505"/>
                  <a:pt x="960582" y="757382"/>
                </a:cubicBezTo>
                <a:cubicBezTo>
                  <a:pt x="988378" y="746263"/>
                  <a:pt x="1017819" y="735970"/>
                  <a:pt x="1043709" y="720436"/>
                </a:cubicBezTo>
                <a:cubicBezTo>
                  <a:pt x="1062746" y="709013"/>
                  <a:pt x="1080654" y="695806"/>
                  <a:pt x="1099127" y="683491"/>
                </a:cubicBezTo>
                <a:cubicBezTo>
                  <a:pt x="1108363" y="677333"/>
                  <a:pt x="1118987" y="672867"/>
                  <a:pt x="1126836" y="665018"/>
                </a:cubicBezTo>
                <a:cubicBezTo>
                  <a:pt x="1190104" y="601751"/>
                  <a:pt x="1160518" y="624091"/>
                  <a:pt x="1209964" y="591127"/>
                </a:cubicBezTo>
                <a:cubicBezTo>
                  <a:pt x="1213043" y="581891"/>
                  <a:pt x="1215782" y="572534"/>
                  <a:pt x="1219200" y="563418"/>
                </a:cubicBezTo>
                <a:cubicBezTo>
                  <a:pt x="1225022" y="547894"/>
                  <a:pt x="1232909" y="533117"/>
                  <a:pt x="1237673" y="517236"/>
                </a:cubicBezTo>
                <a:cubicBezTo>
                  <a:pt x="1242184" y="502200"/>
                  <a:pt x="1243830" y="486449"/>
                  <a:pt x="1246909" y="471055"/>
                </a:cubicBezTo>
                <a:cubicBezTo>
                  <a:pt x="1243830" y="384849"/>
                  <a:pt x="1245483" y="298343"/>
                  <a:pt x="1237673" y="212436"/>
                </a:cubicBezTo>
                <a:cubicBezTo>
                  <a:pt x="1236172" y="195925"/>
                  <a:pt x="1224443" y="181984"/>
                  <a:pt x="1219200" y="166255"/>
                </a:cubicBezTo>
                <a:cubicBezTo>
                  <a:pt x="1210239" y="139371"/>
                  <a:pt x="1214411" y="121655"/>
                  <a:pt x="1191491" y="101600"/>
                </a:cubicBezTo>
                <a:cubicBezTo>
                  <a:pt x="1152301" y="67309"/>
                  <a:pt x="1138761" y="68201"/>
                  <a:pt x="1099127" y="46182"/>
                </a:cubicBezTo>
                <a:cubicBezTo>
                  <a:pt x="1083434" y="37464"/>
                  <a:pt x="1069289" y="25902"/>
                  <a:pt x="1052946" y="18473"/>
                </a:cubicBezTo>
                <a:cubicBezTo>
                  <a:pt x="1035219" y="10415"/>
                  <a:pt x="997527" y="0"/>
                  <a:pt x="997527" y="0"/>
                </a:cubicBezTo>
                <a:lnTo>
                  <a:pt x="628073" y="9236"/>
                </a:lnTo>
                <a:cubicBezTo>
                  <a:pt x="538772" y="11824"/>
                  <a:pt x="449382" y="12900"/>
                  <a:pt x="360218" y="18473"/>
                </a:cubicBezTo>
                <a:cubicBezTo>
                  <a:pt x="350501" y="19080"/>
                  <a:pt x="341870" y="25034"/>
                  <a:pt x="332509" y="27709"/>
                </a:cubicBezTo>
                <a:cubicBezTo>
                  <a:pt x="320303" y="31196"/>
                  <a:pt x="306918" y="31268"/>
                  <a:pt x="295564" y="36945"/>
                </a:cubicBezTo>
                <a:cubicBezTo>
                  <a:pt x="292810" y="38322"/>
                  <a:pt x="324812" y="33866"/>
                  <a:pt x="314036" y="36945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1759856" y="5669165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218977" y="1389136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163259" y="3189336"/>
            <a:ext cx="1111056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218977" y="5061544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3" name="자유형 32"/>
          <p:cNvSpPr/>
          <p:nvPr/>
        </p:nvSpPr>
        <p:spPr>
          <a:xfrm>
            <a:off x="539552" y="1926138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891385" y="1487411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715376" y="2116766"/>
            <a:ext cx="4320025" cy="552875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>
            <a:off x="7744170" y="1530901"/>
            <a:ext cx="164639" cy="83396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08809" y="178984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Base </a:t>
            </a:r>
            <a:r>
              <a:rPr lang="ko-KR" altLang="en-US" sz="1000" dirty="0"/>
              <a:t>영역</a:t>
            </a:r>
          </a:p>
        </p:txBody>
      </p:sp>
      <p:sp>
        <p:nvSpPr>
          <p:cNvPr id="40" name="오른쪽 중괄호 39"/>
          <p:cNvSpPr/>
          <p:nvPr/>
        </p:nvSpPr>
        <p:spPr>
          <a:xfrm>
            <a:off x="7763594" y="3435492"/>
            <a:ext cx="125792" cy="72390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28232" y="369443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Base </a:t>
            </a:r>
            <a:r>
              <a:rPr lang="ko-KR" altLang="en-US" sz="1000" dirty="0"/>
              <a:t>영역</a:t>
            </a:r>
          </a:p>
        </p:txBody>
      </p:sp>
      <p:sp>
        <p:nvSpPr>
          <p:cNvPr id="42" name="오른쪽 중괄호 41"/>
          <p:cNvSpPr/>
          <p:nvPr/>
        </p:nvSpPr>
        <p:spPr>
          <a:xfrm>
            <a:off x="7763593" y="5349576"/>
            <a:ext cx="125793" cy="73583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8232" y="560851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Base </a:t>
            </a:r>
            <a:r>
              <a:rPr lang="ko-KR" altLang="en-US" sz="1000" dirty="0"/>
              <a:t>영역</a:t>
            </a:r>
          </a:p>
        </p:txBody>
      </p:sp>
      <p:sp>
        <p:nvSpPr>
          <p:cNvPr id="38" name="오른쪽 중괄호 37"/>
          <p:cNvSpPr/>
          <p:nvPr/>
        </p:nvSpPr>
        <p:spPr>
          <a:xfrm>
            <a:off x="7763593" y="2387123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96570" y="253489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Derived </a:t>
            </a:r>
            <a:r>
              <a:rPr lang="ko-KR" altLang="en-US" sz="1000" dirty="0"/>
              <a:t>영역</a:t>
            </a:r>
          </a:p>
        </p:txBody>
      </p:sp>
      <p:sp>
        <p:nvSpPr>
          <p:cNvPr id="44" name="오른쪽 중괄호 43"/>
          <p:cNvSpPr/>
          <p:nvPr/>
        </p:nvSpPr>
        <p:spPr>
          <a:xfrm>
            <a:off x="7763593" y="4200707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96570" y="434848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Derived </a:t>
            </a:r>
            <a:r>
              <a:rPr lang="ko-KR" altLang="en-US" sz="1000" dirty="0"/>
              <a:t>영역</a:t>
            </a:r>
          </a:p>
        </p:txBody>
      </p:sp>
      <p:sp>
        <p:nvSpPr>
          <p:cNvPr id="46" name="오른쪽 중괄호 45"/>
          <p:cNvSpPr/>
          <p:nvPr/>
        </p:nvSpPr>
        <p:spPr>
          <a:xfrm>
            <a:off x="7763593" y="6072915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96570" y="622068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Derived </a:t>
            </a:r>
            <a:r>
              <a:rPr lang="ko-KR" altLang="en-US" sz="1000" dirty="0"/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38790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유전적 상속과 객체 지향 상속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418577" y="4075717"/>
            <a:ext cx="4971863" cy="2296276"/>
            <a:chOff x="1951445" y="1412776"/>
            <a:chExt cx="4971863" cy="2296276"/>
          </a:xfrm>
        </p:grpSpPr>
        <p:sp>
          <p:nvSpPr>
            <p:cNvPr id="5" name="직사각형 4"/>
            <p:cNvSpPr/>
            <p:nvPr/>
          </p:nvSpPr>
          <p:spPr>
            <a:xfrm>
              <a:off x="3923542" y="1412776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생물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54087" y="234147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동물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63813" y="236112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식물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9160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사람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5144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어류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7245" y="3413040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나무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68964" y="341186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풀</a:t>
              </a:r>
            </a:p>
          </p:txBody>
        </p:sp>
        <p:cxnSp>
          <p:nvCxnSpPr>
            <p:cNvPr id="12" name="꺾인 연결선 11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3415562" y="1390402"/>
              <a:ext cx="632682" cy="12694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16200000" flipV="1">
              <a:off x="4727640" y="1337270"/>
              <a:ext cx="652337" cy="1374354"/>
            </a:xfrm>
            <a:prstGeom prst="bentConnector3">
              <a:avLst>
                <a:gd name="adj1" fmla="val 49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2358076" y="2673940"/>
              <a:ext cx="775558" cy="7026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6" idx="2"/>
            </p:cNvCxnSpPr>
            <p:nvPr/>
          </p:nvCxnSpPr>
          <p:spPr>
            <a:xfrm rot="16200000" flipV="1">
              <a:off x="3078156" y="2656502"/>
              <a:ext cx="775558" cy="7375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5069750" y="2741805"/>
              <a:ext cx="755903" cy="586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1" idx="0"/>
              <a:endCxn id="7" idx="2"/>
            </p:cNvCxnSpPr>
            <p:nvPr/>
          </p:nvCxnSpPr>
          <p:spPr>
            <a:xfrm rot="16200000" flipV="1">
              <a:off x="5716197" y="2681925"/>
              <a:ext cx="754728" cy="7051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 descr="C:\Users\Kitae\AppData\Local\Microsoft\Windows\Temporary Internet Files\Content.IE5\BKXOD6QF\MC90029225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41" y="1651536"/>
            <a:ext cx="1779422" cy="17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Kitae\AppData\Local\Microsoft\Windows\Temporary Internet Files\Content.IE5\2GAQ5JYK\MC9002922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76" y="1842465"/>
            <a:ext cx="1807769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Kitae\AppData\Local\Microsoft\Windows\Temporary Internet Files\Content.IE5\XL3AIDO0\MM90036529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3" y="2471601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Kitae\AppData\Local\Microsoft\Windows\Temporary Internet Files\Content.IE5\XL3AIDO0\MC90033594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534616"/>
            <a:ext cx="779620" cy="6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1386766" y="1651536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아빠의 유산이다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846832" y="1818132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나를 꼭 닮았군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107347" y="1266401"/>
            <a:ext cx="1185810" cy="455490"/>
          </a:xfrm>
          <a:prstGeom prst="wedgeRoundRectCallout">
            <a:avLst>
              <a:gd name="adj1" fmla="val -34248"/>
              <a:gd name="adj2" fmla="val 117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그래요 우리를 </a:t>
            </a:r>
            <a:r>
              <a:rPr lang="ko-KR" altLang="en-US" sz="1000">
                <a:solidFill>
                  <a:schemeClr val="tx1"/>
                </a:solidFill>
              </a:rPr>
              <a:t>꼭 닮았어요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072" y="343048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유산 상속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0693" y="3433854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유전적 상속 </a:t>
            </a:r>
            <a:r>
              <a:rPr lang="en-US" altLang="ko-KR" sz="1400" dirty="0"/>
              <a:t>: </a:t>
            </a:r>
            <a:r>
              <a:rPr lang="ko-KR" altLang="en-US" sz="1400" dirty="0"/>
              <a:t>객체 지향 상속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24702" y="5868583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유전적 상속과 관계된</a:t>
            </a:r>
            <a:endParaRPr lang="en-US" altLang="ko-KR" sz="1400" dirty="0"/>
          </a:p>
          <a:p>
            <a:r>
              <a:rPr lang="ko-KR" altLang="en-US" sz="1400" dirty="0"/>
              <a:t>생물 분류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878320" y="5320077"/>
            <a:ext cx="773295" cy="311474"/>
          </a:xfrm>
          <a:prstGeom prst="wedgeRoundRectCallout">
            <a:avLst>
              <a:gd name="adj1" fmla="val -131116"/>
              <a:gd name="adj2" fmla="val 322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상속받음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8-4 private </a:t>
            </a:r>
            <a:r>
              <a:rPr lang="ko-KR" altLang="en-US" dirty="0"/>
              <a:t>상속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331236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40560" y="30689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					// 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			// 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			// 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			// 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			// 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			// ⑥</a:t>
            </a:r>
          </a:p>
          <a:p>
            <a:pPr defTabSz="180000" fontAlgn="base" latinLnBrk="0"/>
            <a:r>
              <a:rPr lang="en-US" altLang="ko-KR" sz="1400" dirty="0"/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다음에서 컴파일 오류가 발생하는 부분을 찾아라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0560" y="5507365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/>
              <a:t>컴파일 오류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①, ②, ③, ④, ⑤</a:t>
            </a:r>
          </a:p>
        </p:txBody>
      </p:sp>
    </p:spTree>
    <p:extLst>
      <p:ext uri="{BB962C8B-B14F-4D97-AF65-F5344CB8AC3E}">
        <p14:creationId xmlns:p14="http://schemas.microsoft.com/office/powerpoint/2010/main" val="1800278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8-5 protected </a:t>
            </a:r>
            <a:r>
              <a:rPr lang="ko-KR" altLang="en-US" dirty="0"/>
              <a:t>상속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36564"/>
            <a:ext cx="33843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protected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28060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					// 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			// 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			// 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			// 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			// 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			// ⑥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5283044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/>
              <a:t>컴파일 오류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①, ②, ③, ④, ⑤</a:t>
            </a:r>
          </a:p>
        </p:txBody>
      </p:sp>
    </p:spTree>
    <p:extLst>
      <p:ext uri="{BB962C8B-B14F-4D97-AF65-F5344CB8AC3E}">
        <p14:creationId xmlns:p14="http://schemas.microsoft.com/office/powerpoint/2010/main" val="118835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8-6 </a:t>
            </a:r>
            <a:r>
              <a:rPr lang="ko-KR" altLang="en-US" dirty="0"/>
              <a:t>상속이 중첩될 때 접근 지정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79322"/>
            <a:ext cx="36004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(5); 						// ①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(); 					// ②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3642421"/>
            <a:ext cx="3579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GrandDerived</a:t>
            </a:r>
            <a:r>
              <a:rPr lang="en-US" altLang="ko-KR" sz="1400" b="1" dirty="0"/>
              <a:t> : private Derived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{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(x); 						// ③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(); 					// ④ 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(x); 						// ⑤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6002124"/>
            <a:ext cx="357930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/>
              <a:t>컴파일 오류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③, ④</a:t>
            </a:r>
          </a:p>
        </p:txBody>
      </p:sp>
    </p:spTree>
    <p:extLst>
      <p:ext uri="{BB962C8B-B14F-4D97-AF65-F5344CB8AC3E}">
        <p14:creationId xmlns:p14="http://schemas.microsoft.com/office/powerpoint/2010/main" val="331133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" y="2216040"/>
            <a:ext cx="2753133" cy="294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기기의 </a:t>
            </a:r>
            <a:r>
              <a:rPr lang="ko-KR" altLang="en-US" dirty="0" err="1"/>
              <a:t>컨버전스와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의 다중 상속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24127" y="2173642"/>
            <a:ext cx="3155795" cy="1394610"/>
          </a:xfrm>
          <a:custGeom>
            <a:avLst/>
            <a:gdLst>
              <a:gd name="connsiteX0" fmla="*/ 814039 w 3155795"/>
              <a:gd name="connsiteY0" fmla="*/ 11151 h 1527717"/>
              <a:gd name="connsiteX1" fmla="*/ 591015 w 3155795"/>
              <a:gd name="connsiteY1" fmla="*/ 78058 h 1527717"/>
              <a:gd name="connsiteX2" fmla="*/ 501805 w 3155795"/>
              <a:gd name="connsiteY2" fmla="*/ 100361 h 1527717"/>
              <a:gd name="connsiteX3" fmla="*/ 334537 w 3155795"/>
              <a:gd name="connsiteY3" fmla="*/ 178419 h 1527717"/>
              <a:gd name="connsiteX4" fmla="*/ 289932 w 3155795"/>
              <a:gd name="connsiteY4" fmla="*/ 189570 h 1527717"/>
              <a:gd name="connsiteX5" fmla="*/ 200722 w 3155795"/>
              <a:gd name="connsiteY5" fmla="*/ 256478 h 1527717"/>
              <a:gd name="connsiteX6" fmla="*/ 167268 w 3155795"/>
              <a:gd name="connsiteY6" fmla="*/ 323385 h 1527717"/>
              <a:gd name="connsiteX7" fmla="*/ 144966 w 3155795"/>
              <a:gd name="connsiteY7" fmla="*/ 356839 h 1527717"/>
              <a:gd name="connsiteX8" fmla="*/ 122663 w 3155795"/>
              <a:gd name="connsiteY8" fmla="*/ 401444 h 1527717"/>
              <a:gd name="connsiteX9" fmla="*/ 89210 w 3155795"/>
              <a:gd name="connsiteY9" fmla="*/ 434897 h 1527717"/>
              <a:gd name="connsiteX10" fmla="*/ 55756 w 3155795"/>
              <a:gd name="connsiteY10" fmla="*/ 490653 h 1527717"/>
              <a:gd name="connsiteX11" fmla="*/ 44605 w 3155795"/>
              <a:gd name="connsiteY11" fmla="*/ 535258 h 1527717"/>
              <a:gd name="connsiteX12" fmla="*/ 22303 w 3155795"/>
              <a:gd name="connsiteY12" fmla="*/ 602166 h 1527717"/>
              <a:gd name="connsiteX13" fmla="*/ 11151 w 3155795"/>
              <a:gd name="connsiteY13" fmla="*/ 635619 h 1527717"/>
              <a:gd name="connsiteX14" fmla="*/ 0 w 3155795"/>
              <a:gd name="connsiteY14" fmla="*/ 680224 h 1527717"/>
              <a:gd name="connsiteX15" fmla="*/ 22303 w 3155795"/>
              <a:gd name="connsiteY15" fmla="*/ 981307 h 1527717"/>
              <a:gd name="connsiteX16" fmla="*/ 44605 w 3155795"/>
              <a:gd name="connsiteY16" fmla="*/ 1059366 h 1527717"/>
              <a:gd name="connsiteX17" fmla="*/ 133815 w 3155795"/>
              <a:gd name="connsiteY17" fmla="*/ 1159727 h 1527717"/>
              <a:gd name="connsiteX18" fmla="*/ 278781 w 3155795"/>
              <a:gd name="connsiteY18" fmla="*/ 1271239 h 1527717"/>
              <a:gd name="connsiteX19" fmla="*/ 401444 w 3155795"/>
              <a:gd name="connsiteY19" fmla="*/ 1349297 h 1527717"/>
              <a:gd name="connsiteX20" fmla="*/ 457200 w 3155795"/>
              <a:gd name="connsiteY20" fmla="*/ 1382751 h 1527717"/>
              <a:gd name="connsiteX21" fmla="*/ 646771 w 3155795"/>
              <a:gd name="connsiteY21" fmla="*/ 1393902 h 1527717"/>
              <a:gd name="connsiteX22" fmla="*/ 947854 w 3155795"/>
              <a:gd name="connsiteY22" fmla="*/ 1382751 h 1527717"/>
              <a:gd name="connsiteX23" fmla="*/ 992459 w 3155795"/>
              <a:gd name="connsiteY23" fmla="*/ 1371600 h 1527717"/>
              <a:gd name="connsiteX24" fmla="*/ 1081668 w 3155795"/>
              <a:gd name="connsiteY24" fmla="*/ 1360448 h 1527717"/>
              <a:gd name="connsiteX25" fmla="*/ 1126273 w 3155795"/>
              <a:gd name="connsiteY25" fmla="*/ 1338146 h 1527717"/>
              <a:gd name="connsiteX26" fmla="*/ 1260088 w 3155795"/>
              <a:gd name="connsiteY26" fmla="*/ 1304692 h 1527717"/>
              <a:gd name="connsiteX27" fmla="*/ 1527717 w 3155795"/>
              <a:gd name="connsiteY27" fmla="*/ 1315844 h 1527717"/>
              <a:gd name="connsiteX28" fmla="*/ 1583473 w 3155795"/>
              <a:gd name="connsiteY28" fmla="*/ 1338146 h 1527717"/>
              <a:gd name="connsiteX29" fmla="*/ 1750742 w 3155795"/>
              <a:gd name="connsiteY29" fmla="*/ 1393902 h 1527717"/>
              <a:gd name="connsiteX30" fmla="*/ 2152185 w 3155795"/>
              <a:gd name="connsiteY30" fmla="*/ 1416205 h 1527717"/>
              <a:gd name="connsiteX31" fmla="*/ 2453268 w 3155795"/>
              <a:gd name="connsiteY31" fmla="*/ 1494263 h 1527717"/>
              <a:gd name="connsiteX32" fmla="*/ 2575932 w 3155795"/>
              <a:gd name="connsiteY32" fmla="*/ 1527717 h 1527717"/>
              <a:gd name="connsiteX33" fmla="*/ 2720898 w 3155795"/>
              <a:gd name="connsiteY33" fmla="*/ 1516566 h 1527717"/>
              <a:gd name="connsiteX34" fmla="*/ 2776654 w 3155795"/>
              <a:gd name="connsiteY34" fmla="*/ 1494263 h 1527717"/>
              <a:gd name="connsiteX35" fmla="*/ 2921620 w 3155795"/>
              <a:gd name="connsiteY35" fmla="*/ 1371600 h 1527717"/>
              <a:gd name="connsiteX36" fmla="*/ 2966224 w 3155795"/>
              <a:gd name="connsiteY36" fmla="*/ 1338146 h 1527717"/>
              <a:gd name="connsiteX37" fmla="*/ 3044283 w 3155795"/>
              <a:gd name="connsiteY37" fmla="*/ 1248936 h 1527717"/>
              <a:gd name="connsiteX38" fmla="*/ 3077737 w 3155795"/>
              <a:gd name="connsiteY38" fmla="*/ 1170878 h 1527717"/>
              <a:gd name="connsiteX39" fmla="*/ 3088888 w 3155795"/>
              <a:gd name="connsiteY39" fmla="*/ 1126273 h 1527717"/>
              <a:gd name="connsiteX40" fmla="*/ 3122342 w 3155795"/>
              <a:gd name="connsiteY40" fmla="*/ 1025912 h 1527717"/>
              <a:gd name="connsiteX41" fmla="*/ 3133493 w 3155795"/>
              <a:gd name="connsiteY41" fmla="*/ 959005 h 1527717"/>
              <a:gd name="connsiteX42" fmla="*/ 3155795 w 3155795"/>
              <a:gd name="connsiteY42" fmla="*/ 780585 h 1527717"/>
              <a:gd name="connsiteX43" fmla="*/ 3144644 w 3155795"/>
              <a:gd name="connsiteY43" fmla="*/ 524107 h 1527717"/>
              <a:gd name="connsiteX44" fmla="*/ 3111190 w 3155795"/>
              <a:gd name="connsiteY44" fmla="*/ 468351 h 1527717"/>
              <a:gd name="connsiteX45" fmla="*/ 3010829 w 3155795"/>
              <a:gd name="connsiteY45" fmla="*/ 312234 h 1527717"/>
              <a:gd name="connsiteX46" fmla="*/ 2977376 w 3155795"/>
              <a:gd name="connsiteY46" fmla="*/ 267629 h 1527717"/>
              <a:gd name="connsiteX47" fmla="*/ 2955073 w 3155795"/>
              <a:gd name="connsiteY47" fmla="*/ 245327 h 1527717"/>
              <a:gd name="connsiteX48" fmla="*/ 2910468 w 3155795"/>
              <a:gd name="connsiteY48" fmla="*/ 178419 h 1527717"/>
              <a:gd name="connsiteX49" fmla="*/ 2821259 w 3155795"/>
              <a:gd name="connsiteY49" fmla="*/ 100361 h 1527717"/>
              <a:gd name="connsiteX50" fmla="*/ 2765503 w 3155795"/>
              <a:gd name="connsiteY50" fmla="*/ 66907 h 1527717"/>
              <a:gd name="connsiteX51" fmla="*/ 2642839 w 3155795"/>
              <a:gd name="connsiteY51" fmla="*/ 0 h 1527717"/>
              <a:gd name="connsiteX52" fmla="*/ 2096429 w 3155795"/>
              <a:gd name="connsiteY52" fmla="*/ 22302 h 1527717"/>
              <a:gd name="connsiteX53" fmla="*/ 2018371 w 3155795"/>
              <a:gd name="connsiteY53" fmla="*/ 66907 h 1527717"/>
              <a:gd name="connsiteX54" fmla="*/ 1951463 w 3155795"/>
              <a:gd name="connsiteY54" fmla="*/ 78058 h 1527717"/>
              <a:gd name="connsiteX55" fmla="*/ 1884556 w 3155795"/>
              <a:gd name="connsiteY55" fmla="*/ 100361 h 1527717"/>
              <a:gd name="connsiteX56" fmla="*/ 1360449 w 3155795"/>
              <a:gd name="connsiteY56" fmla="*/ 100361 h 1527717"/>
              <a:gd name="connsiteX57" fmla="*/ 1282390 w 3155795"/>
              <a:gd name="connsiteY57" fmla="*/ 78058 h 1527717"/>
              <a:gd name="connsiteX58" fmla="*/ 1237785 w 3155795"/>
              <a:gd name="connsiteY58" fmla="*/ 66907 h 1527717"/>
              <a:gd name="connsiteX59" fmla="*/ 1204332 w 3155795"/>
              <a:gd name="connsiteY59" fmla="*/ 44605 h 1527717"/>
              <a:gd name="connsiteX60" fmla="*/ 1070517 w 3155795"/>
              <a:gd name="connsiteY60" fmla="*/ 22302 h 1527717"/>
              <a:gd name="connsiteX61" fmla="*/ 814039 w 3155795"/>
              <a:gd name="connsiteY61" fmla="*/ 11151 h 152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155795" h="1527717">
                <a:moveTo>
                  <a:pt x="814039" y="11151"/>
                </a:moveTo>
                <a:cubicBezTo>
                  <a:pt x="734122" y="20444"/>
                  <a:pt x="665643" y="56736"/>
                  <a:pt x="591015" y="78058"/>
                </a:cubicBezTo>
                <a:cubicBezTo>
                  <a:pt x="561542" y="86479"/>
                  <a:pt x="530884" y="90668"/>
                  <a:pt x="501805" y="100361"/>
                </a:cubicBezTo>
                <a:cubicBezTo>
                  <a:pt x="419785" y="127701"/>
                  <a:pt x="417829" y="143714"/>
                  <a:pt x="334537" y="178419"/>
                </a:cubicBezTo>
                <a:cubicBezTo>
                  <a:pt x="320390" y="184314"/>
                  <a:pt x="304800" y="185853"/>
                  <a:pt x="289932" y="189570"/>
                </a:cubicBezTo>
                <a:cubicBezTo>
                  <a:pt x="259348" y="209959"/>
                  <a:pt x="224299" y="227006"/>
                  <a:pt x="200722" y="256478"/>
                </a:cubicBezTo>
                <a:cubicBezTo>
                  <a:pt x="158114" y="309739"/>
                  <a:pt x="194749" y="268422"/>
                  <a:pt x="167268" y="323385"/>
                </a:cubicBezTo>
                <a:cubicBezTo>
                  <a:pt x="161274" y="335372"/>
                  <a:pt x="151615" y="345203"/>
                  <a:pt x="144966" y="356839"/>
                </a:cubicBezTo>
                <a:cubicBezTo>
                  <a:pt x="136719" y="371272"/>
                  <a:pt x="132325" y="387917"/>
                  <a:pt x="122663" y="401444"/>
                </a:cubicBezTo>
                <a:cubicBezTo>
                  <a:pt x="113497" y="414276"/>
                  <a:pt x="98672" y="422281"/>
                  <a:pt x="89210" y="434897"/>
                </a:cubicBezTo>
                <a:cubicBezTo>
                  <a:pt x="76206" y="452236"/>
                  <a:pt x="66907" y="472068"/>
                  <a:pt x="55756" y="490653"/>
                </a:cubicBezTo>
                <a:cubicBezTo>
                  <a:pt x="52039" y="505521"/>
                  <a:pt x="49009" y="520578"/>
                  <a:pt x="44605" y="535258"/>
                </a:cubicBezTo>
                <a:cubicBezTo>
                  <a:pt x="37850" y="557776"/>
                  <a:pt x="29737" y="579863"/>
                  <a:pt x="22303" y="602166"/>
                </a:cubicBezTo>
                <a:cubicBezTo>
                  <a:pt x="18586" y="613317"/>
                  <a:pt x="14002" y="624216"/>
                  <a:pt x="11151" y="635619"/>
                </a:cubicBezTo>
                <a:lnTo>
                  <a:pt x="0" y="680224"/>
                </a:lnTo>
                <a:cubicBezTo>
                  <a:pt x="7434" y="780585"/>
                  <a:pt x="-2104" y="883676"/>
                  <a:pt x="22303" y="981307"/>
                </a:cubicBezTo>
                <a:cubicBezTo>
                  <a:pt x="24927" y="991805"/>
                  <a:pt x="37334" y="1046278"/>
                  <a:pt x="44605" y="1059366"/>
                </a:cubicBezTo>
                <a:cubicBezTo>
                  <a:pt x="94579" y="1149320"/>
                  <a:pt x="71192" y="1104932"/>
                  <a:pt x="133815" y="1159727"/>
                </a:cubicBezTo>
                <a:cubicBezTo>
                  <a:pt x="281918" y="1289316"/>
                  <a:pt x="17384" y="1084526"/>
                  <a:pt x="278781" y="1271239"/>
                </a:cubicBezTo>
                <a:cubicBezTo>
                  <a:pt x="414865" y="1368443"/>
                  <a:pt x="249492" y="1266414"/>
                  <a:pt x="401444" y="1349297"/>
                </a:cubicBezTo>
                <a:cubicBezTo>
                  <a:pt x="420472" y="1359676"/>
                  <a:pt x="435876" y="1378874"/>
                  <a:pt x="457200" y="1382751"/>
                </a:cubicBezTo>
                <a:cubicBezTo>
                  <a:pt x="519479" y="1394074"/>
                  <a:pt x="583581" y="1390185"/>
                  <a:pt x="646771" y="1393902"/>
                </a:cubicBezTo>
                <a:cubicBezTo>
                  <a:pt x="747132" y="1390185"/>
                  <a:pt x="847633" y="1389217"/>
                  <a:pt x="947854" y="1382751"/>
                </a:cubicBezTo>
                <a:cubicBezTo>
                  <a:pt x="963148" y="1381764"/>
                  <a:pt x="977342" y="1374120"/>
                  <a:pt x="992459" y="1371600"/>
                </a:cubicBezTo>
                <a:cubicBezTo>
                  <a:pt x="1022019" y="1366673"/>
                  <a:pt x="1051932" y="1364165"/>
                  <a:pt x="1081668" y="1360448"/>
                </a:cubicBezTo>
                <a:cubicBezTo>
                  <a:pt x="1096536" y="1353014"/>
                  <a:pt x="1110651" y="1343827"/>
                  <a:pt x="1126273" y="1338146"/>
                </a:cubicBezTo>
                <a:cubicBezTo>
                  <a:pt x="1176701" y="1319809"/>
                  <a:pt x="1209914" y="1314728"/>
                  <a:pt x="1260088" y="1304692"/>
                </a:cubicBezTo>
                <a:cubicBezTo>
                  <a:pt x="1349298" y="1308409"/>
                  <a:pt x="1438904" y="1306656"/>
                  <a:pt x="1527717" y="1315844"/>
                </a:cubicBezTo>
                <a:cubicBezTo>
                  <a:pt x="1547628" y="1317904"/>
                  <a:pt x="1564580" y="1331533"/>
                  <a:pt x="1583473" y="1338146"/>
                </a:cubicBezTo>
                <a:cubicBezTo>
                  <a:pt x="1638946" y="1357561"/>
                  <a:pt x="1692424" y="1386612"/>
                  <a:pt x="1750742" y="1393902"/>
                </a:cubicBezTo>
                <a:cubicBezTo>
                  <a:pt x="1943291" y="1417970"/>
                  <a:pt x="1810002" y="1403983"/>
                  <a:pt x="2152185" y="1416205"/>
                </a:cubicBezTo>
                <a:cubicBezTo>
                  <a:pt x="2259445" y="1437656"/>
                  <a:pt x="2346947" y="1451733"/>
                  <a:pt x="2453268" y="1494263"/>
                </a:cubicBezTo>
                <a:cubicBezTo>
                  <a:pt x="2530017" y="1524963"/>
                  <a:pt x="2489279" y="1513275"/>
                  <a:pt x="2575932" y="1527717"/>
                </a:cubicBezTo>
                <a:cubicBezTo>
                  <a:pt x="2624254" y="1524000"/>
                  <a:pt x="2673093" y="1524534"/>
                  <a:pt x="2720898" y="1516566"/>
                </a:cubicBezTo>
                <a:cubicBezTo>
                  <a:pt x="2740643" y="1513275"/>
                  <a:pt x="2759816" y="1505087"/>
                  <a:pt x="2776654" y="1494263"/>
                </a:cubicBezTo>
                <a:cubicBezTo>
                  <a:pt x="2906565" y="1410749"/>
                  <a:pt x="2840621" y="1442475"/>
                  <a:pt x="2921620" y="1371600"/>
                </a:cubicBezTo>
                <a:cubicBezTo>
                  <a:pt x="2935607" y="1359361"/>
                  <a:pt x="2952333" y="1350493"/>
                  <a:pt x="2966224" y="1338146"/>
                </a:cubicBezTo>
                <a:cubicBezTo>
                  <a:pt x="3019600" y="1290700"/>
                  <a:pt x="3013448" y="1295190"/>
                  <a:pt x="3044283" y="1248936"/>
                </a:cubicBezTo>
                <a:cubicBezTo>
                  <a:pt x="3076297" y="1120877"/>
                  <a:pt x="3031531" y="1278690"/>
                  <a:pt x="3077737" y="1170878"/>
                </a:cubicBezTo>
                <a:cubicBezTo>
                  <a:pt x="3083774" y="1156791"/>
                  <a:pt x="3084381" y="1140921"/>
                  <a:pt x="3088888" y="1126273"/>
                </a:cubicBezTo>
                <a:cubicBezTo>
                  <a:pt x="3099258" y="1092569"/>
                  <a:pt x="3111191" y="1059366"/>
                  <a:pt x="3122342" y="1025912"/>
                </a:cubicBezTo>
                <a:cubicBezTo>
                  <a:pt x="3126059" y="1003610"/>
                  <a:pt x="3130438" y="981408"/>
                  <a:pt x="3133493" y="959005"/>
                </a:cubicBezTo>
                <a:cubicBezTo>
                  <a:pt x="3141591" y="899618"/>
                  <a:pt x="3155795" y="780585"/>
                  <a:pt x="3155795" y="780585"/>
                </a:cubicBezTo>
                <a:cubicBezTo>
                  <a:pt x="3152078" y="695092"/>
                  <a:pt x="3156746" y="608820"/>
                  <a:pt x="3144644" y="524107"/>
                </a:cubicBezTo>
                <a:cubicBezTo>
                  <a:pt x="3141579" y="502651"/>
                  <a:pt x="3121466" y="487434"/>
                  <a:pt x="3111190" y="468351"/>
                </a:cubicBezTo>
                <a:cubicBezTo>
                  <a:pt x="3032783" y="322738"/>
                  <a:pt x="3106048" y="431259"/>
                  <a:pt x="3010829" y="312234"/>
                </a:cubicBezTo>
                <a:cubicBezTo>
                  <a:pt x="2999219" y="297721"/>
                  <a:pt x="2989274" y="281907"/>
                  <a:pt x="2977376" y="267629"/>
                </a:cubicBezTo>
                <a:cubicBezTo>
                  <a:pt x="2970645" y="259552"/>
                  <a:pt x="2961381" y="253738"/>
                  <a:pt x="2955073" y="245327"/>
                </a:cubicBezTo>
                <a:cubicBezTo>
                  <a:pt x="2938990" y="223884"/>
                  <a:pt x="2926924" y="199577"/>
                  <a:pt x="2910468" y="178419"/>
                </a:cubicBezTo>
                <a:cubicBezTo>
                  <a:pt x="2892414" y="155207"/>
                  <a:pt x="2840687" y="113961"/>
                  <a:pt x="2821259" y="100361"/>
                </a:cubicBezTo>
                <a:cubicBezTo>
                  <a:pt x="2803503" y="87932"/>
                  <a:pt x="2783537" y="78930"/>
                  <a:pt x="2765503" y="66907"/>
                </a:cubicBezTo>
                <a:cubicBezTo>
                  <a:pt x="2674715" y="6381"/>
                  <a:pt x="2773830" y="56137"/>
                  <a:pt x="2642839" y="0"/>
                </a:cubicBezTo>
                <a:cubicBezTo>
                  <a:pt x="2460702" y="7434"/>
                  <a:pt x="2277680" y="2882"/>
                  <a:pt x="2096429" y="22302"/>
                </a:cubicBezTo>
                <a:cubicBezTo>
                  <a:pt x="2066632" y="25495"/>
                  <a:pt x="2046341" y="56149"/>
                  <a:pt x="2018371" y="66907"/>
                </a:cubicBezTo>
                <a:cubicBezTo>
                  <a:pt x="1997268" y="75024"/>
                  <a:pt x="1973766" y="74341"/>
                  <a:pt x="1951463" y="78058"/>
                </a:cubicBezTo>
                <a:cubicBezTo>
                  <a:pt x="1929161" y="85492"/>
                  <a:pt x="1907236" y="94175"/>
                  <a:pt x="1884556" y="100361"/>
                </a:cubicBezTo>
                <a:cubicBezTo>
                  <a:pt x="1726906" y="143357"/>
                  <a:pt x="1425613" y="101913"/>
                  <a:pt x="1360449" y="100361"/>
                </a:cubicBezTo>
                <a:lnTo>
                  <a:pt x="1282390" y="78058"/>
                </a:lnTo>
                <a:cubicBezTo>
                  <a:pt x="1267604" y="74025"/>
                  <a:pt x="1251872" y="72944"/>
                  <a:pt x="1237785" y="66907"/>
                </a:cubicBezTo>
                <a:cubicBezTo>
                  <a:pt x="1225467" y="61628"/>
                  <a:pt x="1217281" y="48058"/>
                  <a:pt x="1204332" y="44605"/>
                </a:cubicBezTo>
                <a:cubicBezTo>
                  <a:pt x="1160639" y="32953"/>
                  <a:pt x="1115122" y="29736"/>
                  <a:pt x="1070517" y="22302"/>
                </a:cubicBezTo>
                <a:cubicBezTo>
                  <a:pt x="937616" y="152"/>
                  <a:pt x="893956" y="1858"/>
                  <a:pt x="814039" y="111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66786" y="2201658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class </a:t>
            </a:r>
            <a:r>
              <a:rPr lang="en-US" altLang="ko-KR" sz="1400" dirty="0" err="1">
                <a:solidFill>
                  <a:schemeClr val="tx1"/>
                </a:solidFill>
              </a:rPr>
              <a:t>TextEditor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55018" y="2190749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class  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48064" y="3823170"/>
            <a:ext cx="259228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class  </a:t>
            </a:r>
            <a:r>
              <a:rPr lang="en-US" altLang="ko-KR" sz="1400" dirty="0" err="1">
                <a:solidFill>
                  <a:schemeClr val="tx1"/>
                </a:solidFill>
              </a:rPr>
              <a:t>TextEditorInterpreter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13" idx="0"/>
            <a:endCxn id="7" idx="2"/>
          </p:cNvCxnSpPr>
          <p:nvPr/>
        </p:nvCxnSpPr>
        <p:spPr>
          <a:xfrm flipH="1" flipV="1">
            <a:off x="5302890" y="2899920"/>
            <a:ext cx="1141318" cy="92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3" idx="0"/>
            <a:endCxn id="12" idx="2"/>
          </p:cNvCxnSpPr>
          <p:nvPr/>
        </p:nvCxnSpPr>
        <p:spPr>
          <a:xfrm flipV="1">
            <a:off x="6444208" y="2889011"/>
            <a:ext cx="946914" cy="93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7857" y="33560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다중상속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3048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컨버전스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158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 선언</a:t>
            </a:r>
            <a:r>
              <a:rPr lang="en-US" altLang="ko-KR" dirty="0"/>
              <a:t> </a:t>
            </a:r>
            <a:r>
              <a:rPr lang="ko-KR" altLang="en-US" dirty="0"/>
              <a:t>및 멤버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052736"/>
            <a:ext cx="561662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MP3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play();</a:t>
            </a:r>
          </a:p>
          <a:p>
            <a:pPr defTabSz="180000" fontAlgn="base" latinLnBrk="0"/>
            <a:r>
              <a:rPr lang="en-US" altLang="ko-KR" sz="1200" dirty="0"/>
              <a:t>	void stop();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MusicPhone</a:t>
            </a:r>
            <a:r>
              <a:rPr lang="en-US" altLang="ko-KR" sz="1200" b="1" dirty="0"/>
              <a:t> : public MP3, public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다중 상속 선언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dial();	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611061"/>
            <a:ext cx="329037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::dial()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play(); 			</a:t>
            </a:r>
            <a:r>
              <a:rPr lang="en-US" altLang="ko-KR" sz="1200" dirty="0"/>
              <a:t>// mp3 </a:t>
            </a:r>
            <a:r>
              <a:rPr lang="ko-KR" altLang="en-US" sz="1200" dirty="0"/>
              <a:t>음악을 연주시키고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(); 	</a:t>
            </a:r>
            <a:r>
              <a:rPr lang="en-US" altLang="ko-KR" sz="1200" dirty="0"/>
              <a:t>// </a:t>
            </a:r>
            <a:r>
              <a:rPr lang="ko-KR" altLang="en-US" sz="1200" dirty="0"/>
              <a:t>전화를 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3008320"/>
            <a:ext cx="1584176" cy="438450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상속받고자 하는 기본 클래스를 나열한다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90168" y="4610029"/>
            <a:ext cx="1224136" cy="352235"/>
          </a:xfrm>
          <a:prstGeom prst="wedgeRoundRectCallout">
            <a:avLst>
              <a:gd name="adj1" fmla="val -128812"/>
              <a:gd name="adj2" fmla="val 43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MP3</a:t>
            </a:r>
            <a:r>
              <a:rPr lang="en-US" altLang="ko-KR" sz="1000">
                <a:solidFill>
                  <a:schemeClr val="tx1"/>
                </a:solidFill>
              </a:rPr>
              <a:t>::play()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90168" y="5088114"/>
            <a:ext cx="1980116" cy="352235"/>
          </a:xfrm>
          <a:prstGeom prst="wedgeRoundRectCallout">
            <a:avLst>
              <a:gd name="adj1" fmla="val -136916"/>
              <a:gd name="adj2" fmla="val -42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MobilePhone</a:t>
            </a:r>
            <a:r>
              <a:rPr lang="en-US" altLang="ko-KR" sz="1000" dirty="0">
                <a:solidFill>
                  <a:schemeClr val="tx1"/>
                </a:solidFill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</a:rPr>
              <a:t>sendCall</a:t>
            </a:r>
            <a:r>
              <a:rPr lang="en-US" altLang="ko-KR" sz="1000" dirty="0">
                <a:solidFill>
                  <a:schemeClr val="tx1"/>
                </a:solidFill>
              </a:rPr>
              <a:t>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20" y="5581689"/>
            <a:ext cx="52383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hanPhone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hanPhone.play</a:t>
            </a:r>
            <a:r>
              <a:rPr lang="en-US" altLang="ko-KR" sz="1200" b="1" dirty="0"/>
              <a:t>(); 		</a:t>
            </a:r>
            <a:r>
              <a:rPr lang="en-US" altLang="ko-KR" sz="1200" dirty="0"/>
              <a:t>// MP3</a:t>
            </a:r>
            <a:r>
              <a:rPr lang="ko-KR" altLang="en-US" sz="1200" dirty="0"/>
              <a:t>의 멤버 </a:t>
            </a:r>
            <a:r>
              <a:rPr lang="en-US" altLang="ko-KR" sz="1200" dirty="0"/>
              <a:t>play()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hanPhone.sendSMS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MobilePhone</a:t>
            </a:r>
            <a:r>
              <a:rPr lang="ko-KR" altLang="en-US" sz="1200" dirty="0"/>
              <a:t>의 멤버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54" y="364502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다중 상속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802" y="46110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다중 상속 활용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264" y="5935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다중 상속 활용</a:t>
            </a:r>
          </a:p>
        </p:txBody>
      </p:sp>
    </p:spTree>
    <p:extLst>
      <p:ext uri="{BB962C8B-B14F-4D97-AF65-F5344CB8AC3E}">
        <p14:creationId xmlns:p14="http://schemas.microsoft.com/office/powerpoint/2010/main" val="2704462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8-7 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다중 상속 받는 </a:t>
            </a:r>
            <a:r>
              <a:rPr lang="en-US" altLang="ko-KR" dirty="0"/>
              <a:t>Calculator </a:t>
            </a:r>
            <a:r>
              <a:rPr lang="ko-KR" altLang="en-US" dirty="0"/>
              <a:t>클래스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012677"/>
            <a:ext cx="385320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Adder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a-b; 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458868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Calculator </a:t>
            </a:r>
            <a:r>
              <a:rPr lang="en-US" altLang="ko-KR" sz="1200" b="1" dirty="0" err="1"/>
              <a:t>handCalculator</a:t>
            </a:r>
            <a:r>
              <a:rPr lang="en-US" altLang="ko-KR" sz="1200" b="1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 + 4 = " </a:t>
            </a:r>
          </a:p>
          <a:p>
            <a:pPr defTabSz="180000" fontAlgn="base" latinLnBrk="0"/>
            <a:r>
              <a:rPr lang="en-US" altLang="ko-KR" sz="1200" dirty="0"/>
              <a:t>			&lt;&lt; </a:t>
            </a:r>
            <a:r>
              <a:rPr lang="en-US" altLang="ko-KR" sz="1200" dirty="0" err="1"/>
              <a:t>handCalculator.calc</a:t>
            </a:r>
            <a:r>
              <a:rPr lang="en-US" altLang="ko-KR" sz="1200" dirty="0"/>
              <a:t>('+', 2, 4)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"100 - 8 = " </a:t>
            </a:r>
          </a:p>
          <a:p>
            <a:pPr defTabSz="180000" fontAlgn="base" latinLnBrk="0"/>
            <a:r>
              <a:rPr lang="en-US" altLang="ko-KR" sz="1200" dirty="0"/>
              <a:t>			&lt;&lt; </a:t>
            </a:r>
            <a:r>
              <a:rPr lang="en-US" altLang="ko-KR" sz="1200" dirty="0" err="1"/>
              <a:t>handCalculator.calc</a:t>
            </a:r>
            <a:r>
              <a:rPr lang="en-US" altLang="ko-KR" sz="1200" dirty="0"/>
              <a:t>('-', 100,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6172860"/>
            <a:ext cx="3816424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2 + 4 = 6</a:t>
            </a:r>
          </a:p>
          <a:p>
            <a:r>
              <a:rPr lang="en-US" altLang="ko-KR" sz="1100" dirty="0"/>
              <a:t>100 – 8 = 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363405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다중 상속받는</a:t>
            </a:r>
            <a:endParaRPr lang="en-US" altLang="ko-KR" dirty="0"/>
          </a:p>
          <a:p>
            <a:r>
              <a:rPr lang="en-US" altLang="ko-KR" dirty="0"/>
              <a:t>Calculator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1643345"/>
            <a:ext cx="385320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// </a:t>
            </a:r>
            <a:r>
              <a:rPr lang="ko-KR" altLang="en-US" sz="1200" dirty="0"/>
              <a:t>다중 상속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Calculator : public Adder, public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Calculator::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res=0;</a:t>
            </a:r>
          </a:p>
          <a:p>
            <a:pPr defTabSz="180000" fontAlgn="base" latinLnBrk="0"/>
            <a:r>
              <a:rPr lang="en-US" altLang="ko-KR" sz="1200" dirty="0"/>
              <a:t>	switch(op) {</a:t>
            </a:r>
          </a:p>
          <a:p>
            <a:pPr defTabSz="180000" fontAlgn="base" latinLnBrk="0"/>
            <a:r>
              <a:rPr lang="en-US" altLang="ko-KR" sz="1200" dirty="0"/>
              <a:t>		case '+' : res = </a:t>
            </a:r>
            <a:r>
              <a:rPr lang="en-US" altLang="ko-KR" sz="1200" b="1" dirty="0"/>
              <a:t>add(a,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	case '-' : res = </a:t>
            </a:r>
            <a:r>
              <a:rPr lang="en-US" altLang="ko-KR" sz="1200" b="1" dirty="0"/>
              <a:t>minus(a,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return res;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236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800" dirty="0"/>
              <a:t>다중 상속의 문제점</a:t>
            </a:r>
            <a:r>
              <a:rPr lang="en-US" altLang="ko-KR" sz="2800" dirty="0"/>
              <a:t>- </a:t>
            </a:r>
            <a:r>
              <a:rPr lang="ko-KR" altLang="en-US" sz="2800" dirty="0"/>
              <a:t>기본 클래스 멤버의</a:t>
            </a:r>
            <a:r>
              <a:rPr lang="en-US" altLang="ko-KR" sz="2800" dirty="0"/>
              <a:t> </a:t>
            </a:r>
            <a:r>
              <a:rPr lang="ko-KR" altLang="en-US" sz="2800" dirty="0"/>
              <a:t>중복 상속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964" y="1641122"/>
            <a:ext cx="30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</a:rPr>
              <a:t>Base</a:t>
            </a:r>
            <a:r>
              <a:rPr lang="ko-KR" altLang="en-US" sz="1400" dirty="0">
                <a:solidFill>
                  <a:srgbClr val="0070C0"/>
                </a:solidFill>
              </a:rPr>
              <a:t>의 멤버가 이중으로 객체에 삽입되는 문제점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</a:rPr>
              <a:t>동일한 </a:t>
            </a:r>
            <a:r>
              <a:rPr lang="en-US" altLang="ko-KR" sz="1400" dirty="0">
                <a:solidFill>
                  <a:srgbClr val="0070C0"/>
                </a:solidFill>
              </a:rPr>
              <a:t>x</a:t>
            </a:r>
            <a:r>
              <a:rPr lang="ko-KR" altLang="en-US" sz="1400" dirty="0">
                <a:solidFill>
                  <a:srgbClr val="0070C0"/>
                </a:solidFill>
              </a:rPr>
              <a:t>를 접근하는 프로그램이 서로 다른 </a:t>
            </a:r>
            <a:r>
              <a:rPr lang="en-US" altLang="ko-KR" sz="1400" dirty="0">
                <a:solidFill>
                  <a:srgbClr val="0070C0"/>
                </a:solidFill>
              </a:rPr>
              <a:t>x</a:t>
            </a:r>
            <a:r>
              <a:rPr lang="ko-KR" altLang="en-US" sz="1400" dirty="0">
                <a:solidFill>
                  <a:srgbClr val="0070C0"/>
                </a:solidFill>
              </a:rPr>
              <a:t>에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접근하는 결과를 </a:t>
            </a:r>
            <a:r>
              <a:rPr lang="ko-KR" altLang="en-US" sz="1400" dirty="0" err="1">
                <a:solidFill>
                  <a:srgbClr val="0070C0"/>
                </a:solidFill>
              </a:rPr>
              <a:t>낳게되어</a:t>
            </a:r>
            <a:r>
              <a:rPr lang="ko-KR" altLang="en-US" sz="1400" dirty="0">
                <a:solidFill>
                  <a:srgbClr val="0070C0"/>
                </a:solidFill>
              </a:rPr>
              <a:t> 잘못된 실행 오류가 발생된다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5883" y="876386"/>
            <a:ext cx="5752621" cy="5936989"/>
            <a:chOff x="3048136" y="21866"/>
            <a:chExt cx="5752621" cy="668757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136" y="21866"/>
              <a:ext cx="5382098" cy="4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3" y="4581128"/>
              <a:ext cx="5740924" cy="2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355883" y="764704"/>
            <a:ext cx="5752621" cy="60486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2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상속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상속으로 인한 기본 클래스 멤버의 </a:t>
            </a:r>
            <a:r>
              <a:rPr lang="ko-KR" altLang="en-US"/>
              <a:t>중복 상속 </a:t>
            </a:r>
            <a:r>
              <a:rPr lang="ko-KR" altLang="en-US" dirty="0"/>
              <a:t>해결</a:t>
            </a:r>
            <a:endParaRPr lang="en-US" altLang="ko-KR" dirty="0"/>
          </a:p>
          <a:p>
            <a:r>
              <a:rPr lang="ko-KR" altLang="en-US" dirty="0"/>
              <a:t>가상 상속</a:t>
            </a:r>
            <a:endParaRPr lang="en-US" altLang="ko-KR" dirty="0"/>
          </a:p>
          <a:p>
            <a:pPr lvl="1"/>
            <a:r>
              <a:rPr lang="ko-KR" altLang="en-US" dirty="0"/>
              <a:t>파생 클래스의 선언문에서 기본 클래스 앞에 </a:t>
            </a:r>
            <a:r>
              <a:rPr lang="en-US" altLang="ko-KR" b="1" dirty="0"/>
              <a:t>virtual</a:t>
            </a:r>
            <a:r>
              <a:rPr lang="ko-KR" altLang="en-US" dirty="0"/>
              <a:t>로 선언</a:t>
            </a:r>
            <a:endParaRPr lang="en-US" altLang="ko-KR" dirty="0"/>
          </a:p>
          <a:p>
            <a:pPr lvl="1"/>
            <a:r>
              <a:rPr lang="ko-KR" altLang="en-US" dirty="0"/>
              <a:t>파생 클래스의 객체가 생성될 때 기본 클래스의 멤버는 오직 한 번만 생성</a:t>
            </a:r>
            <a:endParaRPr lang="en-US" altLang="ko-KR" dirty="0"/>
          </a:p>
          <a:p>
            <a:pPr lvl="2"/>
            <a:r>
              <a:rPr lang="ko-KR" altLang="en-US" dirty="0"/>
              <a:t>기본 클래스의 멤버가 중복하여 생성되는 것을 방지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3871079"/>
            <a:ext cx="76328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class In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{ // In </a:t>
            </a:r>
            <a:r>
              <a:rPr lang="ko-KR" altLang="en-US" sz="1600" dirty="0"/>
              <a:t>클래스는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/>
              <a:t>};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class Out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{ // Out </a:t>
            </a:r>
            <a:r>
              <a:rPr lang="ko-KR" altLang="en-US" sz="1600" dirty="0"/>
              <a:t>클래스는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9243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가상 상속으로 다중 상속의 모호성 해결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09258" y="764704"/>
            <a:ext cx="6467198" cy="6048672"/>
            <a:chOff x="2209258" y="0"/>
            <a:chExt cx="6467198" cy="6813376"/>
          </a:xfrm>
        </p:grpSpPr>
        <p:sp>
          <p:nvSpPr>
            <p:cNvPr id="8" name="직사각형 7"/>
            <p:cNvSpPr/>
            <p:nvPr/>
          </p:nvSpPr>
          <p:spPr>
            <a:xfrm>
              <a:off x="3236737" y="0"/>
              <a:ext cx="5439719" cy="68133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69909"/>
              <a:ext cx="5286653" cy="667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209258" y="1484784"/>
              <a:ext cx="1008112" cy="352235"/>
            </a:xfrm>
            <a:prstGeom prst="wedgeRoundRectCallout">
              <a:avLst>
                <a:gd name="adj1" fmla="val 170994"/>
                <a:gd name="adj2" fmla="val 9800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가상 상속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46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에서의 상속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에서의 상속이란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 사이에서 상속관계 정의</a:t>
            </a:r>
            <a:endParaRPr lang="en-US" altLang="ko-KR" dirty="0"/>
          </a:p>
          <a:p>
            <a:pPr lvl="2"/>
            <a:r>
              <a:rPr lang="ko-KR" altLang="en-US" dirty="0"/>
              <a:t>객체 사이에는 상속 관계 없음</a:t>
            </a:r>
            <a:endParaRPr lang="en-US" altLang="ko-KR" dirty="0"/>
          </a:p>
          <a:p>
            <a:pPr lvl="1"/>
            <a:r>
              <a:rPr lang="ko-KR" altLang="en-US" dirty="0"/>
              <a:t>기본 클래스의 속성과 기능을 파생 클래스에 물려주는 것</a:t>
            </a:r>
          </a:p>
          <a:p>
            <a:pPr lvl="2"/>
            <a:r>
              <a:rPr lang="ko-KR" altLang="en-US" dirty="0"/>
              <a:t>기본 클래스</a:t>
            </a:r>
            <a:r>
              <a:rPr lang="en-US" altLang="ko-KR" dirty="0"/>
              <a:t>(base class) - </a:t>
            </a:r>
            <a:r>
              <a:rPr lang="ko-KR" altLang="en-US" dirty="0"/>
              <a:t>상속해주는 클래스</a:t>
            </a:r>
            <a:r>
              <a:rPr lang="en-US" altLang="ko-KR" dirty="0"/>
              <a:t>. </a:t>
            </a:r>
            <a:r>
              <a:rPr lang="ko-KR" altLang="en-US" dirty="0"/>
              <a:t>부모 클래스</a:t>
            </a:r>
            <a:endParaRPr lang="en-US" altLang="ko-KR" dirty="0"/>
          </a:p>
          <a:p>
            <a:pPr lvl="2"/>
            <a:r>
              <a:rPr lang="ko-KR" altLang="en-US" dirty="0"/>
              <a:t>파생 클래스</a:t>
            </a:r>
            <a:r>
              <a:rPr lang="en-US" altLang="ko-KR" dirty="0"/>
              <a:t>(derived class) – </a:t>
            </a:r>
            <a:r>
              <a:rPr lang="ko-KR" altLang="en-US" dirty="0"/>
              <a:t>상속받는 클래스</a:t>
            </a:r>
            <a:r>
              <a:rPr lang="en-US" altLang="ko-KR" dirty="0"/>
              <a:t>. </a:t>
            </a:r>
            <a:r>
              <a:rPr lang="ko-KR" altLang="en-US" dirty="0"/>
              <a:t>자식 클래스</a:t>
            </a:r>
            <a:endParaRPr lang="en-US" altLang="ko-KR" dirty="0"/>
          </a:p>
          <a:p>
            <a:pPr lvl="3"/>
            <a:r>
              <a:rPr lang="ko-KR" altLang="en-US" dirty="0"/>
              <a:t>기본 클래스의 속성과 기능을 물려받고 자신 만의 속성과 기능을 추가하여 작성</a:t>
            </a:r>
            <a:endParaRPr lang="en-US" altLang="ko-KR" dirty="0"/>
          </a:p>
          <a:p>
            <a:pPr lvl="1"/>
            <a:r>
              <a:rPr lang="ko-KR" altLang="en-US" dirty="0"/>
              <a:t>기본 클래스에서 파생 클래스로 갈수록 클래스의 개념이 구체화</a:t>
            </a:r>
            <a:endParaRPr lang="en-US" altLang="ko-KR" dirty="0"/>
          </a:p>
          <a:p>
            <a:pPr lvl="1"/>
            <a:r>
              <a:rPr lang="ko-KR" altLang="en-US" dirty="0"/>
              <a:t>다중 상속을 통한 클래스의 </a:t>
            </a:r>
            <a:r>
              <a:rPr lang="ko-KR" altLang="en-US" dirty="0" err="1"/>
              <a:t>재활용성</a:t>
            </a:r>
            <a:r>
              <a:rPr lang="ko-KR" altLang="en-US" dirty="0"/>
              <a:t> 높임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83223" cy="37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2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상속의 목적 및 장점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간결한 클래스 작성</a:t>
            </a:r>
            <a:endParaRPr lang="en-US" altLang="ko-KR" dirty="0"/>
          </a:p>
          <a:p>
            <a:pPr lvl="1"/>
            <a:r>
              <a:rPr lang="ko-KR" altLang="en-US" dirty="0"/>
              <a:t>기본 클래스의 기능을 물려받아 파생 클래스를 간결하게 작성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0" lv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클래스 간의 계층적 분류 및 관리의 용이함</a:t>
            </a:r>
            <a:endParaRPr lang="en-US" altLang="ko-KR" dirty="0"/>
          </a:p>
          <a:p>
            <a:pPr lvl="1"/>
            <a:r>
              <a:rPr lang="ko-KR" altLang="en-US" dirty="0"/>
              <a:t>상속은 클래스들의 구조적 관계 파악 용이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0" lv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클래스 재사용과 확장을 통한 소프트웨어 생산성 향상</a:t>
            </a:r>
            <a:endParaRPr lang="en-US" altLang="ko-KR" dirty="0"/>
          </a:p>
          <a:p>
            <a:pPr lvl="1"/>
            <a:r>
              <a:rPr lang="ko-KR" altLang="en-US" dirty="0"/>
              <a:t>빠른 소프트웨어 생산 필요</a:t>
            </a:r>
            <a:endParaRPr lang="en-US" altLang="ko-KR" dirty="0"/>
          </a:p>
          <a:p>
            <a:pPr lvl="1"/>
            <a:r>
              <a:rPr lang="ko-KR" altLang="en-US" dirty="0"/>
              <a:t>기존에 작성한 클래스의 재사용 </a:t>
            </a:r>
            <a:r>
              <a:rPr lang="en-US" altLang="ko-KR" dirty="0"/>
              <a:t>–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2"/>
            <a:r>
              <a:rPr lang="ko-KR" altLang="en-US" dirty="0"/>
              <a:t>상속받아 새로운 기능을 확장</a:t>
            </a:r>
            <a:endParaRPr lang="en-US" altLang="ko-KR" dirty="0"/>
          </a:p>
          <a:p>
            <a:pPr lvl="1"/>
            <a:r>
              <a:rPr lang="ko-KR" altLang="en-US" dirty="0"/>
              <a:t>앞으로 있을 상속에 대비한 클래스의 객체 지향적 설계 필요</a:t>
            </a:r>
          </a:p>
        </p:txBody>
      </p:sp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73" y="3496673"/>
            <a:ext cx="6926075" cy="295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관계로 클래스의 간결화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3571" y="1836390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기능이 중복된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개의 클래스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3571" y="4573536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 관계로 클래스의 간결화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284984"/>
            <a:ext cx="820891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54232"/>
            <a:ext cx="5976663" cy="164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5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Student </a:t>
            </a:r>
            <a:r>
              <a:rPr lang="ko-KR" altLang="en-US" dirty="0"/>
              <a:t>클래스는 </a:t>
            </a:r>
            <a:r>
              <a:rPr lang="en-US" altLang="ko-KR" dirty="0"/>
              <a:t>Person </a:t>
            </a:r>
            <a:r>
              <a:rPr lang="ko-KR" altLang="en-US" dirty="0"/>
              <a:t>클래스의 멤버를 물려받는다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StudentWorker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Student</a:t>
            </a:r>
            <a:r>
              <a:rPr lang="ko-KR" altLang="en-US" dirty="0"/>
              <a:t>의 멤버를 물려받는다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Student</a:t>
            </a:r>
            <a:r>
              <a:rPr lang="ko-KR" altLang="en-US" dirty="0"/>
              <a:t>가 물려받은 </a:t>
            </a:r>
            <a:r>
              <a:rPr lang="en-US" altLang="ko-KR" dirty="0"/>
              <a:t>Person</a:t>
            </a:r>
            <a:r>
              <a:rPr lang="ko-KR" altLang="en-US" dirty="0"/>
              <a:t>의 멤버도 함께 물려받는다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351507" y="2335689"/>
            <a:ext cx="40324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/>
              <a:t>class </a:t>
            </a:r>
            <a:r>
              <a:rPr lang="en-US" altLang="ko-KR" sz="1400" b="1" dirty="0"/>
              <a:t>Student : public Person </a:t>
            </a:r>
            <a:r>
              <a:rPr lang="en-US" altLang="ko-KR" sz="1400" dirty="0"/>
              <a:t>{ 	</a:t>
            </a:r>
          </a:p>
          <a:p>
            <a:pPr defTabSz="180000" fontAlgn="base"/>
            <a:r>
              <a:rPr lang="en-US" altLang="ko-KR" sz="1400" dirty="0"/>
              <a:t>	// Person</a:t>
            </a:r>
            <a:r>
              <a:rPr lang="ko-KR" altLang="en-US" sz="1400" dirty="0"/>
              <a:t>을 상속받는 </a:t>
            </a:r>
            <a:r>
              <a:rPr lang="en-US" altLang="ko-KR" sz="1400" dirty="0"/>
              <a:t>Student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/>
              <a:t>};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/>
              <a:t>class </a:t>
            </a:r>
            <a:r>
              <a:rPr lang="en-US" altLang="ko-KR" sz="1400" b="1" dirty="0" err="1"/>
              <a:t>StudentWorker</a:t>
            </a:r>
            <a:r>
              <a:rPr lang="en-US" altLang="ko-KR" sz="1400" b="1" dirty="0"/>
              <a:t> : public Student </a:t>
            </a:r>
            <a:r>
              <a:rPr lang="en-US" altLang="ko-KR" sz="1400" dirty="0"/>
              <a:t>{ </a:t>
            </a:r>
          </a:p>
          <a:p>
            <a:pPr defTabSz="180000" fontAlgn="base"/>
            <a:r>
              <a:rPr lang="en-US" altLang="ko-KR" sz="1400" dirty="0"/>
              <a:t>	// Student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/>
              <a:t>};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927571" y="2382992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사각형 설명선 7"/>
          <p:cNvSpPr/>
          <p:nvPr/>
        </p:nvSpPr>
        <p:spPr>
          <a:xfrm>
            <a:off x="2339752" y="2043497"/>
            <a:ext cx="1080120" cy="225327"/>
          </a:xfrm>
          <a:prstGeom prst="wedgeRoundRectCallout">
            <a:avLst>
              <a:gd name="adj1" fmla="val 29698"/>
              <a:gd name="adj2" fmla="val 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파생클래스명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54427" y="2382992"/>
            <a:ext cx="61640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597861" y="1412776"/>
            <a:ext cx="1345934" cy="504056"/>
          </a:xfrm>
          <a:prstGeom prst="wedgeRoundRectCallout">
            <a:avLst>
              <a:gd name="adj1" fmla="val -26466"/>
              <a:gd name="adj2" fmla="val 1378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 접근 지정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private, protected</a:t>
            </a:r>
            <a:r>
              <a:rPr lang="ko-KR" altLang="en-US" sz="1000" dirty="0">
                <a:solidFill>
                  <a:schemeClr val="tx1"/>
                </a:solidFill>
              </a:rPr>
              <a:t>도 가능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44008" y="2043496"/>
            <a:ext cx="1008112" cy="225327"/>
          </a:xfrm>
          <a:prstGeom prst="wedgeRoundRectCallout">
            <a:avLst>
              <a:gd name="adj1" fmla="val -44252"/>
              <a:gd name="adj2" fmla="val 92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기본클래스명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37664" y="2382992"/>
            <a:ext cx="5091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8-1 Point </a:t>
            </a:r>
            <a:r>
              <a:rPr lang="ko-KR" altLang="en-US" dirty="0"/>
              <a:t>클래스를 상속받는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/>
              <a:t>클래스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0866" y="1762938"/>
            <a:ext cx="400310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2</a:t>
            </a:r>
            <a:r>
              <a:rPr lang="ko-KR" altLang="en-US" sz="1200" dirty="0"/>
              <a:t>차원 평면에서 한 점을 표현하는 클래스 </a:t>
            </a:r>
            <a:r>
              <a:rPr lang="en-US" altLang="ko-KR" sz="1200" dirty="0"/>
              <a:t>Point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 this-&gt;x = x; this-&gt;y = y;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27984" y="1762938"/>
            <a:ext cx="42484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 // 2</a:t>
            </a:r>
            <a:r>
              <a:rPr lang="ko-KR" altLang="en-US" sz="1200" dirty="0"/>
              <a:t>차원 평면에서 컬러 점을 표현하는 클래스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. Point</a:t>
            </a:r>
            <a:r>
              <a:rPr lang="ko-KR" altLang="en-US" sz="1200" dirty="0"/>
              <a:t>를 상속받음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string color;// </a:t>
            </a:r>
            <a:r>
              <a:rPr lang="ko-KR" altLang="en-US" sz="1200" dirty="0"/>
              <a:t>점의 색 표현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 {	this-&gt;color = color;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showPoint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Point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Point p; // </a:t>
            </a:r>
            <a:r>
              <a:rPr lang="ko-KR" altLang="en-US" sz="1200" dirty="0"/>
              <a:t>기본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</a:t>
            </a:r>
            <a:r>
              <a:rPr lang="en-US" altLang="ko-KR" sz="1200" b="1" dirty="0"/>
              <a:t>(3,4);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cp.setColor</a:t>
            </a:r>
            <a:r>
              <a:rPr lang="en-US" altLang="ko-KR" sz="1200" b="1" dirty="0"/>
              <a:t>("Red");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cp.showColorPoint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5672101"/>
            <a:ext cx="424847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Red:(3,4)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336773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10260</TotalTime>
  <Words>4261</Words>
  <Application>Microsoft Office PowerPoint</Application>
  <PresentationFormat>화면 슬라이드 쇼(4:3)</PresentationFormat>
  <Paragraphs>901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HY견고딕</vt:lpstr>
      <vt:lpstr>맑은 고딕</vt:lpstr>
      <vt:lpstr>Arial</vt:lpstr>
      <vt:lpstr>Wingdings</vt:lpstr>
      <vt:lpstr>Wingdings 2</vt:lpstr>
      <vt:lpstr>바인드소프트</vt:lpstr>
      <vt:lpstr>C++ 프로그래밍</vt:lpstr>
      <vt:lpstr>학습 목표</vt:lpstr>
      <vt:lpstr>유전적 상속과 객체 지향 상속</vt:lpstr>
      <vt:lpstr>C++에서의 상속(Inheritance)</vt:lpstr>
      <vt:lpstr>상속의 표현</vt:lpstr>
      <vt:lpstr>상속의 목적 및 장점</vt:lpstr>
      <vt:lpstr>상속 관계로 클래스의 간결화 사례</vt:lpstr>
      <vt:lpstr>상속 선언</vt:lpstr>
      <vt:lpstr>예제 8-1 Point 클래스를 상속받는 ColorPoint 클래스 만들기</vt:lpstr>
      <vt:lpstr>파생 클래스의 객체 구성</vt:lpstr>
      <vt:lpstr>파생 클래스에서 기본 클래스 멤버 접근</vt:lpstr>
      <vt:lpstr>외부에서 파생 클래스 객체에 대한 접근</vt:lpstr>
      <vt:lpstr>상속과 객체 포인터 – 업 캐스팅</vt:lpstr>
      <vt:lpstr>업 캐스팅</vt:lpstr>
      <vt:lpstr>상속과 객체 포인터 – 다운 캐스팅</vt:lpstr>
      <vt:lpstr>protected 접근 지정</vt:lpstr>
      <vt:lpstr>멤버의 접근 지정에 따른 접근성</vt:lpstr>
      <vt:lpstr>예제 8-2 protected 멤버에 대한 접근</vt:lpstr>
      <vt:lpstr>상속 관계의 생성자와 소멸자 실행</vt:lpstr>
      <vt:lpstr>생성자 호출 관계 및 실행 순서</vt:lpstr>
      <vt:lpstr>소멸자의 실행 순서</vt:lpstr>
      <vt:lpstr>컴파일러에 의해 묵시적으로 기본 클래스의 생성자를 선택하는 경우</vt:lpstr>
      <vt:lpstr>기본 클래스에 기본 생성자가 없는 경우</vt:lpstr>
      <vt:lpstr>매개 변수를 가진 파생 클래스의 생성자는 묵시적으로 기본 클래스의 기본 생성자 선택 </vt:lpstr>
      <vt:lpstr>파생 클래스의 생성자에서 명시적으로 기본 클래스의 생성자 선택</vt:lpstr>
      <vt:lpstr>컴파일러의 기본 생성자 호출 코드 삽입</vt:lpstr>
      <vt:lpstr>예제 8-3 TV, WideTV, SmartTV 생성자 매개 변수 전달</vt:lpstr>
      <vt:lpstr>상속 지정</vt:lpstr>
      <vt:lpstr>상속 시 접근 지정에 따른 멤버의 접근 지정 속성 변화</vt:lpstr>
      <vt:lpstr>예제 8-4 private 상속 사례</vt:lpstr>
      <vt:lpstr>예제 8-5 protected 상속 사례</vt:lpstr>
      <vt:lpstr>예제 8-6 상속이 중첩될 때 접근 지정 사례</vt:lpstr>
      <vt:lpstr>기기의 컨버전스와 C++의 다중 상속</vt:lpstr>
      <vt:lpstr>다중 상속 선언 및 멤버 호출</vt:lpstr>
      <vt:lpstr>예제 8-7 Adder와 Subtractor를 다중 상속 받는 Calculator 클래스 작성</vt:lpstr>
      <vt:lpstr>다중 상속의 문제점- 기본 클래스 멤버의 중복 상속</vt:lpstr>
      <vt:lpstr>가상 상속</vt:lpstr>
      <vt:lpstr>가상 상속으로 다중 상속의 모호성 해결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Sugil Choi</cp:lastModifiedBy>
  <cp:revision>453</cp:revision>
  <dcterms:created xsi:type="dcterms:W3CDTF">2011-08-27T14:53:28Z</dcterms:created>
  <dcterms:modified xsi:type="dcterms:W3CDTF">2024-03-12T04:55:52Z</dcterms:modified>
</cp:coreProperties>
</file>