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4"/>
  </p:notesMasterIdLst>
  <p:sldIdLst>
    <p:sldId id="256" r:id="rId2"/>
    <p:sldId id="262" r:id="rId3"/>
    <p:sldId id="263" r:id="rId4"/>
    <p:sldId id="271" r:id="rId5"/>
    <p:sldId id="272" r:id="rId6"/>
    <p:sldId id="279" r:id="rId7"/>
    <p:sldId id="298" r:id="rId8"/>
    <p:sldId id="299" r:id="rId9"/>
    <p:sldId id="277" r:id="rId10"/>
    <p:sldId id="300" r:id="rId11"/>
    <p:sldId id="301" r:id="rId12"/>
    <p:sldId id="27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8" r:id="rId29"/>
    <p:sldId id="319" r:id="rId30"/>
    <p:sldId id="320" r:id="rId31"/>
    <p:sldId id="321" r:id="rId32"/>
    <p:sldId id="322" r:id="rId33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0" autoAdjust="0"/>
    <p:restoredTop sz="95359" autoAdjust="0"/>
  </p:normalViewPr>
  <p:slideViewPr>
    <p:cSldViewPr>
      <p:cViewPr varScale="1">
        <p:scale>
          <a:sx n="93" d="100"/>
          <a:sy n="93" d="100"/>
        </p:scale>
        <p:origin x="1680" y="1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4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3763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B4A53D-03B9-4821-83CE-E8A6455D160B}" type="datetime1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4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2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161"/>
            <a:ext cx="9159428" cy="687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명품 </a:t>
            </a:r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74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2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2B0B37F6-9028-742B-9F9D-9B1596545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기초 학습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D55669-6272-DEF1-EAD3-FE1E9F6F6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05800" y="228600"/>
            <a:ext cx="8382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4-1 for </a:t>
            </a:r>
            <a:r>
              <a:rPr lang="ko-KR" altLang="en-US" dirty="0"/>
              <a:t>문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3568" y="2010451"/>
            <a:ext cx="6552728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a, b, sum=0;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두 개의 정수 입력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for(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=a;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&lt;=b; 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++) {</a:t>
            </a:r>
            <a:r>
              <a:rPr lang="en-US" altLang="ko-KR" sz="1400" dirty="0"/>
              <a:t> // a</a:t>
            </a:r>
            <a:r>
              <a:rPr lang="ko-KR" altLang="en-US" sz="1400" dirty="0"/>
              <a:t>에서 </a:t>
            </a:r>
            <a:r>
              <a:rPr lang="en-US" altLang="ko-KR" sz="1400" dirty="0"/>
              <a:t>b</a:t>
            </a:r>
            <a:r>
              <a:rPr lang="ko-KR" altLang="en-US" sz="1400" dirty="0"/>
              <a:t>까지 합 계산</a:t>
            </a:r>
          </a:p>
          <a:p>
            <a:pPr defTabSz="180000"/>
            <a:r>
              <a:rPr lang="en-US" altLang="ko-KR" sz="1400" dirty="0"/>
              <a:t>		sum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</a:t>
            </a:r>
            <a:r>
              <a:rPr lang="ko-KR" altLang="en-US" sz="1400" dirty="0"/>
              <a:t>에서 </a:t>
            </a:r>
            <a:r>
              <a:rPr lang="en-US" altLang="ko-KR" sz="1400" dirty="0"/>
              <a:t>" &lt;&lt; b &lt;&lt; "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" &lt;&lt; sum;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83568" y="5354052"/>
            <a:ext cx="6552728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3 6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에서 </a:t>
            </a:r>
            <a:r>
              <a:rPr lang="en-US" altLang="ko-KR" sz="1400" dirty="0"/>
              <a:t>6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18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583468" y="1340768"/>
            <a:ext cx="74449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두 정수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a, b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입력 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에서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까지의 정수 합을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반드시 작은 수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큰 수 순서로 입력하라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0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4-2 while </a:t>
            </a:r>
            <a:r>
              <a:rPr lang="ko-KR" altLang="en-US" dirty="0"/>
              <a:t>문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4-1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while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문으로 바꾸어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626469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a, b, sum=0;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두 개의 정수 입력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=a;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while(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&lt;=b) {</a:t>
            </a:r>
            <a:r>
              <a:rPr lang="en-US" altLang="ko-KR" sz="1400" dirty="0"/>
              <a:t> 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b</a:t>
            </a:r>
            <a:r>
              <a:rPr lang="ko-KR" altLang="en-US" sz="1400" dirty="0"/>
              <a:t>보다 작거나 같은 동안 반복</a:t>
            </a:r>
          </a:p>
          <a:p>
            <a:pPr defTabSz="180000"/>
            <a:r>
              <a:rPr lang="en-US" altLang="ko-KR" sz="1400" dirty="0"/>
              <a:t>		sum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</a:t>
            </a:r>
            <a:r>
              <a:rPr lang="ko-KR" altLang="en-US" sz="1400" dirty="0"/>
              <a:t>에서 </a:t>
            </a:r>
            <a:r>
              <a:rPr lang="en-US" altLang="ko-KR" sz="1400" dirty="0"/>
              <a:t>" &lt;&lt; b &lt;&lt; "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" &lt;&lt; sum;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5615662"/>
            <a:ext cx="6264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3 6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에서 </a:t>
            </a:r>
            <a:r>
              <a:rPr lang="en-US" altLang="ko-KR" sz="1400" dirty="0"/>
              <a:t>6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18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6566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4-3 do-while </a:t>
            </a:r>
            <a:r>
              <a:rPr lang="ko-KR" altLang="en-US" dirty="0"/>
              <a:t>문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4-1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do-while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문으로 바꾸어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1844824"/>
            <a:ext cx="626469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, a, b, sum=0;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두 개의 정수 입력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=a;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do</a:t>
            </a:r>
            <a:r>
              <a:rPr lang="en-US" altLang="ko-KR" sz="1400" dirty="0"/>
              <a:t> </a:t>
            </a:r>
            <a:r>
              <a:rPr lang="en-US" altLang="ko-KR" sz="1400" b="1" dirty="0"/>
              <a:t>{</a:t>
            </a:r>
          </a:p>
          <a:p>
            <a:pPr defTabSz="180000"/>
            <a:r>
              <a:rPr lang="en-US" altLang="ko-KR" sz="1400" dirty="0"/>
              <a:t>		sum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}</a:t>
            </a:r>
            <a:r>
              <a:rPr lang="en-US" altLang="ko-KR" sz="1400" dirty="0"/>
              <a:t> </a:t>
            </a:r>
            <a:r>
              <a:rPr lang="en-US" altLang="ko-KR" sz="1400" b="1" dirty="0"/>
              <a:t>while(</a:t>
            </a:r>
            <a:r>
              <a:rPr lang="en-US" altLang="ko-KR" sz="1400" b="1" dirty="0" err="1"/>
              <a:t>i</a:t>
            </a:r>
            <a:r>
              <a:rPr lang="en-US" altLang="ko-KR" sz="1400" b="1" dirty="0"/>
              <a:t>&lt;=b);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가 </a:t>
            </a:r>
            <a:r>
              <a:rPr lang="en-US" altLang="ko-KR" sz="1400" dirty="0"/>
              <a:t>b</a:t>
            </a:r>
            <a:r>
              <a:rPr lang="ko-KR" altLang="en-US" sz="1400" dirty="0"/>
              <a:t>보다 작거나 같은 동안 반복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</a:t>
            </a:r>
            <a:r>
              <a:rPr lang="ko-KR" altLang="en-US" sz="1400" dirty="0"/>
              <a:t>에서 </a:t>
            </a:r>
            <a:r>
              <a:rPr lang="en-US" altLang="ko-KR" sz="1400" dirty="0"/>
              <a:t>" &lt;&lt; b &lt;&lt; "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" &lt;&lt; sum;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5615662"/>
            <a:ext cx="6264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개의 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3 6</a:t>
            </a:r>
          </a:p>
          <a:p>
            <a:r>
              <a:rPr lang="en-US" altLang="ko-KR" sz="1400" dirty="0"/>
              <a:t>3</a:t>
            </a:r>
            <a:r>
              <a:rPr lang="ko-KR" altLang="en-US" sz="1400" dirty="0"/>
              <a:t>에서 </a:t>
            </a:r>
            <a:r>
              <a:rPr lang="en-US" altLang="ko-KR" sz="1400" dirty="0"/>
              <a:t>6</a:t>
            </a:r>
            <a:r>
              <a:rPr lang="ko-KR" altLang="en-US" sz="1400" dirty="0"/>
              <a:t>까지 합은 </a:t>
            </a:r>
            <a:r>
              <a:rPr lang="en-US" altLang="ko-KR" sz="1400" dirty="0"/>
              <a:t>18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7174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4-4 continue</a:t>
            </a:r>
            <a:r>
              <a:rPr lang="ko-KR" altLang="en-US" dirty="0"/>
              <a:t>와 </a:t>
            </a:r>
            <a:r>
              <a:rPr lang="en-US" altLang="ko-KR" dirty="0"/>
              <a:t>break </a:t>
            </a:r>
            <a:r>
              <a:rPr lang="ko-KR" altLang="en-US" dirty="0"/>
              <a:t>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83468" y="1340768"/>
            <a:ext cx="6868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while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continue, break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문을 이용하여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정수를 입력 받고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 배수이면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"Yes"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아니면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"No"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이 입력되면 프로그램을 종료한다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2050390"/>
            <a:ext cx="4752528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while(true)</a:t>
            </a:r>
            <a:r>
              <a:rPr lang="en-US" altLang="ko-KR" sz="1400" dirty="0"/>
              <a:t>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정수 입력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a;</a:t>
            </a:r>
          </a:p>
          <a:p>
            <a:pPr defTabSz="180000"/>
            <a:r>
              <a:rPr lang="en-US" altLang="ko-KR" sz="1400" dirty="0"/>
              <a:t>		if(a == 0)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break; </a:t>
            </a:r>
            <a:r>
              <a:rPr lang="en-US" altLang="ko-KR" sz="1400" dirty="0"/>
              <a:t>// 0</a:t>
            </a:r>
            <a:r>
              <a:rPr lang="ko-KR" altLang="en-US" sz="1400" dirty="0"/>
              <a:t>이 입력되면 </a:t>
            </a:r>
            <a:r>
              <a:rPr lang="en-US" altLang="ko-KR" sz="1400" dirty="0"/>
              <a:t>while </a:t>
            </a:r>
            <a:r>
              <a:rPr lang="ko-KR" altLang="en-US" sz="1400" dirty="0"/>
              <a:t>문을 벗어남</a:t>
            </a:r>
          </a:p>
          <a:p>
            <a:pPr defTabSz="180000"/>
            <a:r>
              <a:rPr lang="en-US" altLang="ko-KR" sz="1400" dirty="0"/>
              <a:t>		if(a%3 != 0) {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"No" &lt;&lt; "\n"; 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b="1" dirty="0"/>
              <a:t>continue; </a:t>
            </a:r>
            <a:r>
              <a:rPr lang="en-US" altLang="ko-KR" sz="1400" dirty="0"/>
              <a:t>// </a:t>
            </a:r>
            <a:r>
              <a:rPr lang="ko-KR" altLang="en-US" sz="1400" dirty="0"/>
              <a:t>다음 반복</a:t>
            </a:r>
            <a:r>
              <a:rPr lang="en-US" altLang="ko-KR" sz="1400" dirty="0"/>
              <a:t>. while </a:t>
            </a:r>
            <a:r>
              <a:rPr lang="ko-KR" altLang="en-US" sz="1400" dirty="0"/>
              <a:t>문으로 분기</a:t>
            </a:r>
          </a:p>
          <a:p>
            <a:pPr defTabSz="180000"/>
            <a:r>
              <a:rPr lang="en-US" altLang="ko-KR" sz="1400" dirty="0"/>
              <a:t>		}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"Yes" &lt;&lt; "\n"; </a:t>
            </a:r>
            <a:r>
              <a:rPr lang="en-US" altLang="ko-KR" sz="1400" dirty="0"/>
              <a:t>// </a:t>
            </a:r>
            <a:r>
              <a:rPr lang="ko-KR" altLang="en-US" sz="1400" dirty="0"/>
              <a:t>입력된 </a:t>
            </a:r>
            <a:r>
              <a:rPr lang="en-US" altLang="ko-KR" sz="1400" dirty="0"/>
              <a:t>3</a:t>
            </a:r>
            <a:r>
              <a:rPr lang="ko-KR" altLang="en-US" sz="1400" dirty="0"/>
              <a:t>의 배수 출력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652120" y="4143271"/>
            <a:ext cx="2700191" cy="1661993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381</a:t>
            </a:r>
          </a:p>
          <a:p>
            <a:r>
              <a:rPr lang="en-US" altLang="ko-KR" sz="1400" dirty="0"/>
              <a:t>Yes</a:t>
            </a:r>
          </a:p>
          <a:p>
            <a:r>
              <a:rPr lang="ko-KR" altLang="en-US" sz="1400" dirty="0"/>
              <a:t>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297</a:t>
            </a:r>
          </a:p>
          <a:p>
            <a:r>
              <a:rPr lang="en-US" altLang="ko-KR" sz="1400" dirty="0"/>
              <a:t>Yes</a:t>
            </a:r>
          </a:p>
          <a:p>
            <a:r>
              <a:rPr lang="ko-KR" altLang="en-US" sz="1400" dirty="0"/>
              <a:t>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235</a:t>
            </a:r>
          </a:p>
          <a:p>
            <a:r>
              <a:rPr lang="en-US" altLang="ko-KR" sz="1400" dirty="0"/>
              <a:t>No</a:t>
            </a:r>
          </a:p>
          <a:p>
            <a:r>
              <a:rPr lang="ko-KR" altLang="en-US" sz="1400" dirty="0"/>
              <a:t>정수 입력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0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460785" y="3307976"/>
            <a:ext cx="848062" cy="1488142"/>
          </a:xfrm>
          <a:custGeom>
            <a:avLst/>
            <a:gdLst>
              <a:gd name="connsiteX0" fmla="*/ 848062 w 848062"/>
              <a:gd name="connsiteY0" fmla="*/ 1488142 h 1488142"/>
              <a:gd name="connsiteX1" fmla="*/ 5380 w 848062"/>
              <a:gd name="connsiteY1" fmla="*/ 779930 h 1488142"/>
              <a:gd name="connsiteX2" fmla="*/ 552227 w 848062"/>
              <a:gd name="connsiteY2" fmla="*/ 0 h 1488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062" h="1488142">
                <a:moveTo>
                  <a:pt x="848062" y="1488142"/>
                </a:moveTo>
                <a:cubicBezTo>
                  <a:pt x="451374" y="1258047"/>
                  <a:pt x="54686" y="1027953"/>
                  <a:pt x="5380" y="779930"/>
                </a:cubicBezTo>
                <a:cubicBezTo>
                  <a:pt x="-43926" y="531907"/>
                  <a:pt x="254150" y="265953"/>
                  <a:pt x="552227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60785" y="4141694"/>
            <a:ext cx="910815" cy="1057835"/>
          </a:xfrm>
          <a:custGeom>
            <a:avLst/>
            <a:gdLst>
              <a:gd name="connsiteX0" fmla="*/ 747756 w 747756"/>
              <a:gd name="connsiteY0" fmla="*/ 0 h 1057835"/>
              <a:gd name="connsiteX1" fmla="*/ 3685 w 747756"/>
              <a:gd name="connsiteY1" fmla="*/ 672353 h 1057835"/>
              <a:gd name="connsiteX2" fmla="*/ 514674 w 747756"/>
              <a:gd name="connsiteY2" fmla="*/ 1057835 h 1057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756" h="1057835">
                <a:moveTo>
                  <a:pt x="747756" y="0"/>
                </a:moveTo>
                <a:cubicBezTo>
                  <a:pt x="395144" y="248023"/>
                  <a:pt x="42532" y="496047"/>
                  <a:pt x="3685" y="672353"/>
                </a:cubicBezTo>
                <a:cubicBezTo>
                  <a:pt x="-35162" y="848659"/>
                  <a:pt x="239756" y="953247"/>
                  <a:pt x="514674" y="1057835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42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이란</a:t>
            </a:r>
            <a:endParaRPr lang="en-US" altLang="ko-KR" dirty="0"/>
          </a:p>
          <a:p>
            <a:pPr lvl="1"/>
            <a:r>
              <a:rPr lang="ko-KR" altLang="en-US" dirty="0"/>
              <a:t>동일 타입의 데이터를 하나의 단위로 다루기 위해 연결된 메모리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언어의 배열 그대로 사용</a:t>
            </a:r>
            <a:endParaRPr lang="en-US" altLang="ko-KR" dirty="0"/>
          </a:p>
          <a:p>
            <a:r>
              <a:rPr lang="ko-KR" altLang="en-US" dirty="0"/>
              <a:t>배열 선언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52" y="3841651"/>
            <a:ext cx="5159233" cy="167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316613" y="3102987"/>
            <a:ext cx="6624737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n[10]; // </a:t>
            </a:r>
            <a:r>
              <a:rPr lang="ko-KR" altLang="en-US" sz="1400" dirty="0"/>
              <a:t>정수 </a:t>
            </a:r>
            <a:r>
              <a:rPr lang="en-US" altLang="ko-KR" sz="1400" dirty="0"/>
              <a:t>10</a:t>
            </a:r>
            <a:r>
              <a:rPr lang="ko-KR" altLang="en-US" sz="1400" dirty="0"/>
              <a:t>개짜리 빈 메모리 공간</a:t>
            </a:r>
          </a:p>
          <a:p>
            <a:r>
              <a:rPr lang="en-US" altLang="ko-KR" sz="1400" dirty="0"/>
              <a:t>double d[] = {0.1, 0.2, 0.5, 3.9}; // d</a:t>
            </a:r>
            <a:r>
              <a:rPr lang="ko-KR" altLang="en-US" sz="1400" dirty="0"/>
              <a:t>의 크기는 자동으로 </a:t>
            </a:r>
            <a:r>
              <a:rPr lang="en-US" altLang="ko-KR" sz="1400" dirty="0"/>
              <a:t>3</a:t>
            </a:r>
            <a:r>
              <a:rPr lang="ko-KR" altLang="en-US" sz="1400" dirty="0"/>
              <a:t>으로 설정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		           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에 순서대로 </a:t>
            </a:r>
            <a:r>
              <a:rPr lang="en-US" altLang="ko-KR" sz="1400" dirty="0"/>
              <a:t>0.1, 0.2, 0.5, 3.9</a:t>
            </a:r>
            <a:r>
              <a:rPr lang="ko-KR" altLang="en-US" sz="1400" dirty="0"/>
              <a:t>로 초기화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54540" y="5909048"/>
            <a:ext cx="650873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n[</a:t>
            </a:r>
            <a:r>
              <a:rPr lang="en-US" altLang="ko-KR" sz="1400" dirty="0">
                <a:solidFill>
                  <a:srgbClr val="FF0000"/>
                </a:solidFill>
              </a:rPr>
              <a:t>10</a:t>
            </a:r>
            <a:r>
              <a:rPr lang="en-US" altLang="ko-KR" sz="1400" dirty="0"/>
              <a:t>] = 20; //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10 </a:t>
            </a:r>
            <a:r>
              <a:rPr lang="ko-KR" altLang="en-US" sz="1400" dirty="0"/>
              <a:t>사용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인덱스는 </a:t>
            </a:r>
            <a:r>
              <a:rPr lang="en-US" altLang="ko-KR" sz="1400" dirty="0"/>
              <a:t>0~9</a:t>
            </a:r>
            <a:r>
              <a:rPr lang="ko-KR" altLang="en-US" sz="1400" dirty="0"/>
              <a:t>까지만 사용 가능</a:t>
            </a:r>
          </a:p>
          <a:p>
            <a:r>
              <a:rPr lang="en-US" altLang="ko-KR" sz="1400" dirty="0"/>
              <a:t>d[</a:t>
            </a:r>
            <a:r>
              <a:rPr lang="en-US" altLang="ko-KR" sz="1400" dirty="0">
                <a:solidFill>
                  <a:srgbClr val="FF0000"/>
                </a:solidFill>
              </a:rPr>
              <a:t>-1</a:t>
            </a:r>
            <a:r>
              <a:rPr lang="en-US" altLang="ko-KR" sz="1400" dirty="0"/>
              <a:t>] = 9.9; //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-1 </a:t>
            </a:r>
            <a:r>
              <a:rPr lang="ko-KR" altLang="en-US" sz="1400" dirty="0"/>
              <a:t>사용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인덱스로 음수 사용 불가</a:t>
            </a:r>
          </a:p>
        </p:txBody>
      </p:sp>
    </p:spTree>
    <p:extLst>
      <p:ext uri="{BB962C8B-B14F-4D97-AF65-F5344CB8AC3E}">
        <p14:creationId xmlns:p14="http://schemas.microsoft.com/office/powerpoint/2010/main" val="325309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9" y="2538413"/>
            <a:ext cx="4535586" cy="160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267744" y="1844824"/>
            <a:ext cx="445666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m[2][5]; // 2</a:t>
            </a:r>
            <a:r>
              <a:rPr lang="ko-KR" altLang="en-US" dirty="0"/>
              <a:t>행 </a:t>
            </a:r>
            <a:r>
              <a:rPr lang="en-US" altLang="ko-KR" dirty="0"/>
              <a:t>5</a:t>
            </a:r>
            <a:r>
              <a:rPr lang="ko-KR" altLang="en-US" dirty="0"/>
              <a:t>열의 </a:t>
            </a:r>
            <a:r>
              <a:rPr lang="en-US" altLang="ko-KR" dirty="0"/>
              <a:t>2</a:t>
            </a:r>
            <a:r>
              <a:rPr lang="ko-KR" altLang="en-US" dirty="0"/>
              <a:t>차원 배열 선언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63688" y="4509120"/>
            <a:ext cx="57423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m[</a:t>
            </a:r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en-US" altLang="ko-KR" sz="1400" dirty="0"/>
              <a:t>][0] = 5; 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2</a:t>
            </a:r>
            <a:r>
              <a:rPr lang="ko-KR" altLang="en-US" sz="1400" dirty="0"/>
              <a:t>가 잘못 사용되었음</a:t>
            </a:r>
            <a:r>
              <a:rPr lang="en-US" altLang="ko-KR" sz="1400" dirty="0"/>
              <a:t>. 0~1</a:t>
            </a:r>
            <a:r>
              <a:rPr lang="ko-KR" altLang="en-US" sz="1400" dirty="0"/>
              <a:t>만 가능</a:t>
            </a:r>
          </a:p>
          <a:p>
            <a:r>
              <a:rPr lang="en-US" altLang="ko-KR" sz="1400" dirty="0"/>
              <a:t>m[0][</a:t>
            </a:r>
            <a:r>
              <a:rPr lang="en-US" altLang="ko-KR" sz="1400" dirty="0">
                <a:solidFill>
                  <a:srgbClr val="FF0000"/>
                </a:solidFill>
              </a:rPr>
              <a:t>6</a:t>
            </a:r>
            <a:r>
              <a:rPr lang="en-US" altLang="ko-KR" sz="1400" dirty="0"/>
              <a:t>] = 2; 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인덱스 </a:t>
            </a:r>
            <a:r>
              <a:rPr lang="en-US" altLang="ko-KR" sz="1400" dirty="0"/>
              <a:t>6</a:t>
            </a:r>
            <a:r>
              <a:rPr lang="ko-KR" altLang="en-US" sz="1400" dirty="0"/>
              <a:t>이 잘못 사용되었음</a:t>
            </a:r>
            <a:r>
              <a:rPr lang="en-US" altLang="ko-KR" sz="1400" dirty="0"/>
              <a:t>. 0~4</a:t>
            </a:r>
            <a:r>
              <a:rPr lang="ko-KR" altLang="en-US" sz="1400" dirty="0"/>
              <a:t>만 가능</a:t>
            </a:r>
          </a:p>
        </p:txBody>
      </p:sp>
    </p:spTree>
    <p:extLst>
      <p:ext uri="{BB962C8B-B14F-4D97-AF65-F5344CB8AC3E}">
        <p14:creationId xmlns:p14="http://schemas.microsoft.com/office/powerpoint/2010/main" val="174207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5-1 </a:t>
            </a:r>
            <a:r>
              <a:rPr lang="ko-KR" altLang="en-US" dirty="0"/>
              <a:t>배열 선언 및 활용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배열을 선언하고 배열을 활용하는 코드를 사례를 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9522" y="1648545"/>
            <a:ext cx="6696744" cy="41857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n[10];</a:t>
            </a:r>
            <a:r>
              <a:rPr lang="en-US" altLang="ko-KR" sz="1400" dirty="0"/>
              <a:t> // </a:t>
            </a:r>
            <a:r>
              <a:rPr lang="ko-KR" altLang="en-US" sz="1400" dirty="0"/>
              <a:t>정수 </a:t>
            </a:r>
            <a:r>
              <a:rPr lang="en-US" altLang="ko-KR" sz="1400" dirty="0"/>
              <a:t>10</a:t>
            </a:r>
            <a:r>
              <a:rPr lang="ko-KR" altLang="en-US" sz="1400" dirty="0"/>
              <a:t>개짜리 빈 메모리 공간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double d[] = {0.1, 0.2, 0.5, 3.9}; </a:t>
            </a:r>
            <a:r>
              <a:rPr lang="en-US" altLang="ko-KR" sz="1400" dirty="0"/>
              <a:t>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에 </a:t>
            </a:r>
            <a:r>
              <a:rPr lang="en-US" altLang="ko-KR" sz="1400" dirty="0"/>
              <a:t>0.1, 0.2, 0.5, 3.9</a:t>
            </a:r>
            <a:r>
              <a:rPr lang="ko-KR" altLang="en-US" sz="1400" dirty="0"/>
              <a:t>로 초기화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n[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*2; // 2</a:t>
            </a:r>
            <a:r>
              <a:rPr lang="ko-KR" altLang="en-US" sz="1400" dirty="0"/>
              <a:t>의 배수로 </a:t>
            </a:r>
            <a:r>
              <a:rPr lang="en-US" altLang="ko-KR" sz="1400" dirty="0"/>
              <a:t>n</a:t>
            </a:r>
            <a:r>
              <a:rPr lang="ko-KR" altLang="en-US" sz="1400" dirty="0"/>
              <a:t>에 값을 채움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&lt;10;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n[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 &lt;&lt; ' ';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n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"\n"; // </a:t>
            </a:r>
            <a:r>
              <a:rPr lang="ko-KR" altLang="en-US" sz="1400" dirty="0"/>
              <a:t>한 줄 띈다</a:t>
            </a:r>
            <a:r>
              <a:rPr lang="en-US" altLang="ko-KR" sz="1400" dirty="0"/>
              <a:t>.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double sum = 0; </a:t>
            </a:r>
            <a:r>
              <a:rPr lang="en-US" altLang="ko-KR" sz="1400" dirty="0"/>
              <a:t>// C++</a:t>
            </a:r>
            <a:r>
              <a:rPr lang="ko-KR" altLang="en-US" sz="1400" dirty="0"/>
              <a:t>에서는 필요할 때 변수를 아무 곳이나 선언 가능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&lt;4;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 계산</a:t>
            </a:r>
          </a:p>
          <a:p>
            <a:pPr defTabSz="180000"/>
            <a:r>
              <a:rPr lang="en-US" altLang="ko-KR" sz="1400" dirty="0"/>
              <a:t>		sum += d[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 &lt;&lt; sum;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 출력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82007" y="5949280"/>
            <a:ext cx="6684259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0 2 4 6 8 10 12 14 16 18</a:t>
            </a:r>
          </a:p>
          <a:p>
            <a:r>
              <a:rPr lang="ko-KR" altLang="en-US" sz="1400" dirty="0"/>
              <a:t>배열 </a:t>
            </a:r>
            <a:r>
              <a:rPr lang="en-US" altLang="ko-KR" sz="1400" dirty="0"/>
              <a:t>d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4.7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104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endParaRPr lang="en-US" altLang="ko-KR" dirty="0"/>
          </a:p>
          <a:p>
            <a:pPr lvl="1"/>
            <a:r>
              <a:rPr lang="ko-KR" altLang="en-US" dirty="0"/>
              <a:t>매개변수를 통해 데이터를 전달받아 처리한 후 결과를 </a:t>
            </a:r>
            <a:r>
              <a:rPr lang="ko-KR" altLang="en-US" dirty="0" err="1"/>
              <a:t>리턴하는</a:t>
            </a:r>
            <a:r>
              <a:rPr lang="ko-KR" altLang="en-US" dirty="0"/>
              <a:t> 코드 블록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언어의 함수 기법 그대로 계승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068959"/>
            <a:ext cx="4672851" cy="358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084168" y="6198081"/>
            <a:ext cx="1144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암산의 천재</a:t>
            </a:r>
          </a:p>
        </p:txBody>
      </p:sp>
    </p:spTree>
    <p:extLst>
      <p:ext uri="{BB962C8B-B14F-4D97-AF65-F5344CB8AC3E}">
        <p14:creationId xmlns:p14="http://schemas.microsoft.com/office/powerpoint/2010/main" val="263660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구성과 함수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3" y="1628800"/>
            <a:ext cx="367240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</a:rPr>
              <a:t>리턴타입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00B050"/>
                </a:solidFill>
              </a:rPr>
              <a:t>함수이름</a:t>
            </a:r>
            <a:r>
              <a:rPr lang="en-US" altLang="ko-KR" sz="1600" dirty="0"/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매개변수 리스트</a:t>
            </a:r>
            <a:r>
              <a:rPr lang="en-US" altLang="ko-KR" sz="1600" dirty="0"/>
              <a:t>) {</a:t>
            </a:r>
          </a:p>
          <a:p>
            <a:r>
              <a:rPr lang="ko-KR" altLang="en-US" sz="1600" dirty="0"/>
              <a:t>     계산하는 프로그램 코드들</a:t>
            </a:r>
          </a:p>
          <a:p>
            <a:r>
              <a:rPr lang="ko-KR" altLang="en-US" sz="1600" dirty="0"/>
              <a:t>     결과를 </a:t>
            </a:r>
            <a:r>
              <a:rPr lang="ko-KR" altLang="en-US" sz="1600" dirty="0" err="1"/>
              <a:t>리턴하는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return</a:t>
            </a:r>
            <a:r>
              <a:rPr lang="en-US" altLang="ko-KR" sz="1600" dirty="0"/>
              <a:t> </a:t>
            </a:r>
            <a:r>
              <a:rPr lang="ko-KR" altLang="en-US" sz="1600" dirty="0"/>
              <a:t>문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02" y="4980428"/>
            <a:ext cx="6158178" cy="186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32914" y="4835707"/>
            <a:ext cx="821787" cy="289441"/>
          </a:xfrm>
          <a:prstGeom prst="wedgeRoundRectCallout">
            <a:avLst>
              <a:gd name="adj1" fmla="val 59714"/>
              <a:gd name="adj2" fmla="val 1579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/>
              <a:t>함수 호출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47514" y="4800037"/>
            <a:ext cx="843230" cy="280928"/>
          </a:xfrm>
          <a:prstGeom prst="wedgeRoundRectCallout">
            <a:avLst>
              <a:gd name="adj1" fmla="val 22504"/>
              <a:gd name="adj2" fmla="val 1452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함수  작성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556792"/>
            <a:ext cx="4045567" cy="3105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505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6-1 adder() </a:t>
            </a:r>
            <a:r>
              <a:rPr lang="ko-KR" altLang="en-US" dirty="0"/>
              <a:t>함수와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83468" y="1268760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두 개의 정수를 전달받아 합을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리턴하는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 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adder()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1601617"/>
            <a:ext cx="6912768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두 개의 정수를 받아 합을 구하고 결과를 </a:t>
            </a:r>
            <a:r>
              <a:rPr lang="ko-KR" altLang="en-US" sz="1400" dirty="0" err="1"/>
              <a:t>리턴하는</a:t>
            </a:r>
            <a:r>
              <a:rPr lang="ko-KR" altLang="en-US" sz="1400" dirty="0"/>
              <a:t> 함수 </a:t>
            </a:r>
            <a:r>
              <a:rPr lang="en-US" altLang="ko-KR" sz="1400" dirty="0"/>
              <a:t>adder</a:t>
            </a:r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adder(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{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sum;</a:t>
            </a:r>
          </a:p>
          <a:p>
            <a:pPr defTabSz="180000"/>
            <a:r>
              <a:rPr lang="en-US" altLang="ko-KR" sz="1400" b="1" dirty="0"/>
              <a:t>	sum = a + b;</a:t>
            </a:r>
          </a:p>
          <a:p>
            <a:pPr defTabSz="180000"/>
            <a:r>
              <a:rPr lang="en-US" altLang="ko-KR" sz="1400" b="1" dirty="0"/>
              <a:t>	return sum;</a:t>
            </a:r>
          </a:p>
          <a:p>
            <a:pPr defTabSz="180000"/>
            <a:r>
              <a:rPr lang="en-US" altLang="ko-KR" sz="1400" b="1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 = adder(24567, 98374);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"24567</a:t>
            </a:r>
            <a:r>
              <a:rPr lang="ko-KR" altLang="en-US" sz="1400" dirty="0"/>
              <a:t>과 </a:t>
            </a:r>
            <a:r>
              <a:rPr lang="en-US" altLang="ko-KR" sz="1400" dirty="0"/>
              <a:t>98374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 &lt;&lt; n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두 개의 정수를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n = adder(a, b);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a &lt;&lt; "</a:t>
            </a:r>
            <a:r>
              <a:rPr lang="ko-KR" altLang="en-US" sz="1400" dirty="0"/>
              <a:t>와 </a:t>
            </a:r>
            <a:r>
              <a:rPr lang="en-US" altLang="ko-KR" sz="1400" dirty="0"/>
              <a:t>" &lt;&lt; b &lt;&lt; "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" &lt;&lt; n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\n";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683568" y="6049750"/>
            <a:ext cx="6912768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24567</a:t>
            </a:r>
            <a:r>
              <a:rPr lang="ko-KR" altLang="en-US" sz="1400" dirty="0"/>
              <a:t>과 </a:t>
            </a:r>
            <a:r>
              <a:rPr lang="en-US" altLang="ko-KR" sz="1400" dirty="0"/>
              <a:t>98374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122941</a:t>
            </a:r>
            <a:r>
              <a:rPr lang="ko-KR" altLang="en-US" sz="1400" dirty="0"/>
              <a:t>입니다</a:t>
            </a:r>
          </a:p>
          <a:p>
            <a:r>
              <a:rPr lang="ko-KR" altLang="en-US" sz="1400" dirty="0"/>
              <a:t>두 개의 정수를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2342 158619</a:t>
            </a:r>
          </a:p>
          <a:p>
            <a:r>
              <a:rPr lang="en-US" altLang="ko-KR" sz="1400" dirty="0"/>
              <a:t>2342</a:t>
            </a:r>
            <a:r>
              <a:rPr lang="ko-KR" altLang="en-US" sz="1400" dirty="0"/>
              <a:t>와 </a:t>
            </a:r>
            <a:r>
              <a:rPr lang="en-US" altLang="ko-KR" sz="1400" dirty="0"/>
              <a:t>158619</a:t>
            </a:r>
            <a:r>
              <a:rPr lang="ko-KR" altLang="en-US" sz="1400" dirty="0"/>
              <a:t>의 합은 </a:t>
            </a:r>
            <a:r>
              <a:rPr lang="en-US" altLang="ko-KR" sz="1400" dirty="0"/>
              <a:t>160961</a:t>
            </a:r>
            <a:r>
              <a:rPr lang="ko-KR" altLang="en-US" sz="1400" dirty="0"/>
              <a:t>입니다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3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프로그램 구성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767829"/>
            <a:ext cx="32312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#include &lt;</a:t>
            </a:r>
            <a:r>
              <a:rPr lang="en-US" altLang="ko-KR" sz="1400" dirty="0" err="1">
                <a:solidFill>
                  <a:srgbClr val="FF0000"/>
                </a:solidFill>
              </a:rPr>
              <a:t>stdio.h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</a:p>
          <a:p>
            <a:pPr defTabSz="180000"/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g=20; /* </a:t>
            </a:r>
            <a:r>
              <a:rPr lang="ko-KR" altLang="en-US" sz="1400" dirty="0"/>
              <a:t>전역 변수 *</a:t>
            </a:r>
            <a:r>
              <a:rPr lang="en-US" altLang="ko-KR" sz="1400" dirty="0"/>
              <a:t>/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/* </a:t>
            </a:r>
            <a:r>
              <a:rPr lang="ko-KR" altLang="en-US" sz="1400" dirty="0"/>
              <a:t>전역 함수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/>
              <a:t>	return x + y;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b, sum; /* </a:t>
            </a:r>
            <a:r>
              <a:rPr lang="ko-KR" altLang="en-US" sz="1400" dirty="0"/>
              <a:t>지역 변수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scanf</a:t>
            </a:r>
            <a:r>
              <a:rPr lang="en-US" altLang="ko-KR" sz="1400" dirty="0">
                <a:solidFill>
                  <a:srgbClr val="FF0000"/>
                </a:solidFill>
              </a:rPr>
              <a:t>("%d", &amp;a, &amp;b); </a:t>
            </a:r>
            <a:r>
              <a:rPr lang="en-US" altLang="ko-KR" sz="1400" dirty="0"/>
              <a:t>/* </a:t>
            </a:r>
            <a:r>
              <a:rPr lang="ko-KR" altLang="en-US" sz="1400" dirty="0"/>
              <a:t>입력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/>
              <a:t>	sum = a +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printf</a:t>
            </a:r>
            <a:r>
              <a:rPr lang="en-US" altLang="ko-KR" sz="1400" dirty="0">
                <a:solidFill>
                  <a:srgbClr val="FF0000"/>
                </a:solidFill>
              </a:rPr>
              <a:t>("%d", sum); </a:t>
            </a:r>
            <a:r>
              <a:rPr lang="en-US" altLang="ko-KR" sz="1400" dirty="0"/>
              <a:t>/* </a:t>
            </a:r>
            <a:r>
              <a:rPr lang="ko-KR" altLang="en-US" sz="1400" dirty="0"/>
              <a:t>출력 *</a:t>
            </a:r>
            <a:r>
              <a:rPr lang="en-US" altLang="ko-KR" sz="1400" dirty="0"/>
              <a:t>/</a:t>
            </a:r>
          </a:p>
          <a:p>
            <a:pPr defTabSz="180000"/>
            <a:r>
              <a:rPr lang="en-US" altLang="ko-KR" sz="1400" dirty="0"/>
              <a:t>	return 0;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611560" y="5426060"/>
            <a:ext cx="323121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2 5</a:t>
            </a:r>
          </a:p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653152" y="1767829"/>
            <a:ext cx="32312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#include &lt;</a:t>
            </a:r>
            <a:r>
              <a:rPr lang="en-US" altLang="ko-KR" sz="1400" dirty="0" err="1">
                <a:solidFill>
                  <a:srgbClr val="FF0000"/>
                </a:solidFill>
              </a:rPr>
              <a:t>iostream</a:t>
            </a:r>
            <a:r>
              <a:rPr lang="en-US" altLang="ko-KR" sz="1400" dirty="0">
                <a:solidFill>
                  <a:srgbClr val="FF0000"/>
                </a:solidFill>
              </a:rPr>
              <a:t>&gt;</a:t>
            </a:r>
          </a:p>
          <a:p>
            <a:pPr defTabSz="180000"/>
            <a:r>
              <a:rPr lang="en-US" altLang="ko-KR" sz="1400" dirty="0">
                <a:solidFill>
                  <a:srgbClr val="FF0000"/>
                </a:solidFill>
              </a:rPr>
              <a:t>using namespace </a:t>
            </a:r>
            <a:r>
              <a:rPr lang="en-US" altLang="ko-KR" sz="1400" dirty="0" err="1">
                <a:solidFill>
                  <a:srgbClr val="FF0000"/>
                </a:solidFill>
              </a:rPr>
              <a:t>std</a:t>
            </a:r>
            <a:r>
              <a:rPr lang="en-US" altLang="ko-KR" sz="1400" dirty="0">
                <a:solidFill>
                  <a:srgbClr val="FF0000"/>
                </a:solidFill>
              </a:rPr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g=20; /* </a:t>
            </a:r>
            <a:r>
              <a:rPr lang="ko-KR" altLang="en-US" sz="1400" dirty="0"/>
              <a:t>전역 변수 *</a:t>
            </a:r>
            <a:r>
              <a:rPr lang="en-US" altLang="ko-KR" sz="1400" dirty="0"/>
              <a:t>/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// </a:t>
            </a:r>
            <a:r>
              <a:rPr lang="ko-KR" altLang="en-US" sz="1400" dirty="0"/>
              <a:t>전역 함수</a:t>
            </a:r>
          </a:p>
          <a:p>
            <a:pPr defTabSz="180000"/>
            <a:r>
              <a:rPr lang="en-US" altLang="ko-KR" sz="1400" dirty="0"/>
              <a:t>	return x + y;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b, sum; // </a:t>
            </a:r>
            <a:r>
              <a:rPr lang="ko-KR" altLang="en-US" sz="1400" dirty="0"/>
              <a:t>지역 변수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cin</a:t>
            </a:r>
            <a:r>
              <a:rPr lang="en-US" altLang="ko-KR" sz="1400" dirty="0">
                <a:solidFill>
                  <a:srgbClr val="FF0000"/>
                </a:solidFill>
              </a:rPr>
              <a:t> &gt;&gt; a &gt;&gt; b; </a:t>
            </a:r>
            <a:r>
              <a:rPr lang="en-US" altLang="ko-KR" sz="1400" dirty="0"/>
              <a:t>// </a:t>
            </a:r>
            <a:r>
              <a:rPr lang="ko-KR" altLang="en-US" sz="1400" dirty="0"/>
              <a:t>입력</a:t>
            </a:r>
          </a:p>
          <a:p>
            <a:pPr defTabSz="180000"/>
            <a:r>
              <a:rPr lang="en-US" altLang="ko-KR" sz="1400" dirty="0"/>
              <a:t>	sum = a +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>
                <a:solidFill>
                  <a:srgbClr val="FF0000"/>
                </a:solidFill>
              </a:rPr>
              <a:t>cout</a:t>
            </a:r>
            <a:r>
              <a:rPr lang="en-US" altLang="ko-KR" sz="1400" dirty="0">
                <a:solidFill>
                  <a:srgbClr val="FF0000"/>
                </a:solidFill>
              </a:rPr>
              <a:t> &lt;&lt; sum; </a:t>
            </a:r>
            <a:r>
              <a:rPr lang="en-US" altLang="ko-KR" sz="1400" dirty="0"/>
              <a:t>// </a:t>
            </a:r>
            <a:r>
              <a:rPr lang="ko-KR" altLang="en-US" sz="1400" dirty="0"/>
              <a:t>출력</a:t>
            </a:r>
          </a:p>
          <a:p>
            <a:pPr defTabSz="180000"/>
            <a:r>
              <a:rPr lang="en-US" altLang="ko-KR" sz="1400" dirty="0"/>
              <a:t>	return 0;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4653152" y="5426060"/>
            <a:ext cx="323121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2 5</a:t>
            </a:r>
          </a:p>
          <a:p>
            <a:r>
              <a:rPr lang="en-US" altLang="ko-KR" sz="1400" dirty="0"/>
              <a:t>7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795030" y="1398497"/>
            <a:ext cx="877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basic</a:t>
            </a:r>
            <a:r>
              <a:rPr lang="en-US" altLang="ko-KR" b="1" dirty="0" err="1"/>
              <a:t>.c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5651940" y="1403484"/>
            <a:ext cx="11656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basic</a:t>
            </a:r>
            <a:r>
              <a:rPr lang="en-US" altLang="ko-KR" b="1" dirty="0"/>
              <a:t>.cpp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104774" y="1375223"/>
            <a:ext cx="742611" cy="280928"/>
          </a:xfrm>
          <a:prstGeom prst="wedgeRoundRectCallout">
            <a:avLst>
              <a:gd name="adj1" fmla="val -114121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 </a:t>
            </a:r>
            <a:r>
              <a:rPr lang="ko-KR" altLang="en-US" sz="1050" dirty="0"/>
              <a:t>컴파일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08304" y="1403484"/>
            <a:ext cx="937253" cy="280928"/>
          </a:xfrm>
          <a:prstGeom prst="wedgeRoundRectCallout">
            <a:avLst>
              <a:gd name="adj1" fmla="val -105513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C++ </a:t>
            </a:r>
            <a:r>
              <a:rPr lang="ko-KR" altLang="en-US" sz="1050" dirty="0"/>
              <a:t>컴파일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5656" y="5373216"/>
            <a:ext cx="661344" cy="280928"/>
          </a:xfrm>
          <a:prstGeom prst="wedgeRoundRectCallout">
            <a:avLst>
              <a:gd name="adj1" fmla="val -114121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키 입력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1408" y="5386034"/>
            <a:ext cx="661344" cy="280928"/>
          </a:xfrm>
          <a:prstGeom prst="wedgeRoundRectCallout">
            <a:avLst>
              <a:gd name="adj1" fmla="val -114121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키 입력</a:t>
            </a:r>
          </a:p>
        </p:txBody>
      </p:sp>
    </p:spTree>
    <p:extLst>
      <p:ext uri="{BB962C8B-B14F-4D97-AF65-F5344CB8AC3E}">
        <p14:creationId xmlns:p14="http://schemas.microsoft.com/office/powerpoint/2010/main" val="4246014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작성과 </a:t>
            </a:r>
            <a:r>
              <a:rPr lang="ko-KR" altLang="en-US" dirty="0" err="1"/>
              <a:t>호출시</a:t>
            </a:r>
            <a:r>
              <a:rPr lang="ko-KR" altLang="en-US" dirty="0"/>
              <a:t> 주의할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99592" y="1533907"/>
            <a:ext cx="4572000" cy="16619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dirty="0"/>
              <a:t>adder2(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sum;</a:t>
            </a:r>
          </a:p>
          <a:p>
            <a:pPr defTabSz="180000"/>
            <a:r>
              <a:rPr lang="en-US" altLang="ko-KR" sz="1400" dirty="0"/>
              <a:t>	sum = a +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합은 </a:t>
            </a:r>
            <a:r>
              <a:rPr lang="en-US" altLang="ko-KR" sz="1400" dirty="0"/>
              <a:t>"</a:t>
            </a:r>
            <a:r>
              <a:rPr lang="ko-KR" altLang="en-US" sz="1400" dirty="0"/>
              <a:t> </a:t>
            </a:r>
            <a:r>
              <a:rPr lang="en-US" altLang="ko-KR" sz="1400" dirty="0"/>
              <a:t>&lt;&lt; sum &lt;&lt; "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dirty="0"/>
              <a:t>adder2(5, 4); // </a:t>
            </a:r>
            <a:r>
              <a:rPr lang="ko-KR" altLang="en-US" sz="1400" dirty="0"/>
              <a:t>함수 </a:t>
            </a:r>
            <a:r>
              <a:rPr lang="en-US" altLang="ko-KR" sz="1400" dirty="0"/>
              <a:t>adder2() </a:t>
            </a:r>
            <a:r>
              <a:rPr lang="ko-KR" altLang="en-US" sz="1400" dirty="0"/>
              <a:t>호출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7984" y="1657311"/>
            <a:ext cx="2674096" cy="459700"/>
          </a:xfrm>
          <a:prstGeom prst="wedgeRoundRectCallout">
            <a:avLst>
              <a:gd name="adj1" fmla="val -100532"/>
              <a:gd name="adj2" fmla="val -370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호출한 코드에게 아무 값도 리턴</a:t>
            </a:r>
          </a:p>
          <a:p>
            <a:r>
              <a:rPr lang="ko-KR" altLang="en-US" sz="1050" dirty="0"/>
              <a:t>하지 않기 때문에</a:t>
            </a:r>
            <a:r>
              <a:rPr lang="en-US" altLang="ko-KR" sz="1050" dirty="0"/>
              <a:t>, </a:t>
            </a:r>
            <a:r>
              <a:rPr lang="ko-KR" altLang="en-US" sz="1050" dirty="0"/>
              <a:t>리턴 타입 </a:t>
            </a:r>
            <a:r>
              <a:rPr lang="en-US" altLang="ko-KR" sz="1050" dirty="0"/>
              <a:t>void</a:t>
            </a:r>
            <a:r>
              <a:rPr lang="ko-KR" altLang="en-US" sz="1050" dirty="0"/>
              <a:t>로 선언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9592" y="3501008"/>
            <a:ext cx="69127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strike="sngStrike" dirty="0" err="1">
                <a:solidFill>
                  <a:srgbClr val="FF0000"/>
                </a:solidFill>
              </a:rPr>
              <a:t>int</a:t>
            </a:r>
            <a:r>
              <a:rPr lang="en-US" altLang="ko-KR" sz="1400" strike="sngStrike" dirty="0">
                <a:solidFill>
                  <a:srgbClr val="FF0000"/>
                </a:solidFill>
              </a:rPr>
              <a:t> n = </a:t>
            </a:r>
            <a:r>
              <a:rPr lang="en-US" altLang="ko-KR" sz="1400" dirty="0"/>
              <a:t>adder2(100, 200); // </a:t>
            </a:r>
            <a:r>
              <a:rPr lang="ko-KR" altLang="en-US" sz="1400" dirty="0"/>
              <a:t>오류</a:t>
            </a:r>
            <a:r>
              <a:rPr lang="en-US" altLang="ko-KR" sz="1400" dirty="0"/>
              <a:t>. adder2()</a:t>
            </a:r>
            <a:r>
              <a:rPr lang="ko-KR" altLang="en-US" sz="1400" dirty="0"/>
              <a:t>는 아무 값도 </a:t>
            </a:r>
            <a:r>
              <a:rPr lang="ko-KR" altLang="en-US" sz="1400" dirty="0" err="1"/>
              <a:t>리턴하지</a:t>
            </a:r>
            <a:r>
              <a:rPr lang="ko-KR" altLang="en-US" sz="1400" dirty="0"/>
              <a:t> 않음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99592" y="4077072"/>
            <a:ext cx="691276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strike="sngStrike" dirty="0">
                <a:solidFill>
                  <a:srgbClr val="FF0000"/>
                </a:solidFill>
              </a:rPr>
              <a:t>char</a:t>
            </a:r>
            <a:r>
              <a:rPr lang="en-US" altLang="ko-KR" sz="1400" dirty="0"/>
              <a:t> c = adder(100, 200); // </a:t>
            </a:r>
            <a:r>
              <a:rPr lang="ko-KR" altLang="en-US" sz="1400" dirty="0"/>
              <a:t>경고 혹은 오류</a:t>
            </a:r>
            <a:r>
              <a:rPr lang="en-US" altLang="ko-KR" sz="1400" dirty="0"/>
              <a:t>. adder()</a:t>
            </a:r>
            <a:r>
              <a:rPr lang="ko-KR" altLang="en-US" sz="1400" dirty="0"/>
              <a:t>는 정수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) </a:t>
            </a:r>
            <a:r>
              <a:rPr lang="ko-KR" altLang="en-US" sz="1400" dirty="0"/>
              <a:t>값 리턴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99592" y="4581128"/>
            <a:ext cx="691276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adder2(); // </a:t>
            </a:r>
            <a:r>
              <a:rPr lang="ko-KR" altLang="en-US" sz="1400" dirty="0">
                <a:solidFill>
                  <a:srgbClr val="FF0000"/>
                </a:solidFill>
              </a:rPr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아무 값도 전달하지 않기 때문</a:t>
            </a:r>
          </a:p>
          <a:p>
            <a:pPr defTabSz="180000"/>
            <a:r>
              <a:rPr lang="en-US" altLang="ko-KR" sz="1400" dirty="0"/>
              <a:t>adder2(10); // </a:t>
            </a:r>
            <a:r>
              <a:rPr lang="ko-KR" altLang="en-US" sz="1400" dirty="0">
                <a:solidFill>
                  <a:srgbClr val="FF0000"/>
                </a:solidFill>
              </a:rPr>
              <a:t>오류</a:t>
            </a:r>
            <a:r>
              <a:rPr lang="en-US" altLang="ko-KR" sz="1400" dirty="0"/>
              <a:t>. </a:t>
            </a:r>
            <a:r>
              <a:rPr lang="ko-KR" altLang="en-US" sz="1400" dirty="0"/>
              <a:t>하나의 값</a:t>
            </a:r>
            <a:r>
              <a:rPr lang="en-US" altLang="ko-KR" sz="1400" dirty="0"/>
              <a:t>(10)</a:t>
            </a:r>
            <a:r>
              <a:rPr lang="ko-KR" altLang="en-US" sz="1400" dirty="0"/>
              <a:t>만 전달하기 때문</a:t>
            </a:r>
          </a:p>
          <a:p>
            <a:pPr defTabSz="180000"/>
            <a:r>
              <a:rPr lang="en-US" altLang="ko-KR" sz="1400" dirty="0"/>
              <a:t>adder2(10, 20, 30); // </a:t>
            </a:r>
            <a:r>
              <a:rPr lang="ko-KR" altLang="en-US" sz="1400" dirty="0">
                <a:solidFill>
                  <a:srgbClr val="FF0000"/>
                </a:solidFill>
              </a:rPr>
              <a:t>오류</a:t>
            </a:r>
            <a:r>
              <a:rPr lang="en-US" altLang="ko-KR" sz="1400" dirty="0"/>
              <a:t>. 3</a:t>
            </a:r>
            <a:r>
              <a:rPr lang="ko-KR" altLang="en-US" sz="1400" dirty="0"/>
              <a:t>개의 값을 전달하기 때문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9592" y="5517232"/>
            <a:ext cx="799288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adder2(2.3, 5.5); //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매개 변수 값 왜곡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adder2</a:t>
            </a:r>
            <a:r>
              <a:rPr lang="ko-KR" altLang="en-US" sz="1400" dirty="0"/>
              <a:t>의 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에는 정수 </a:t>
            </a:r>
            <a:r>
              <a:rPr lang="en-US" altLang="ko-KR" sz="1400" dirty="0"/>
              <a:t>2, b</a:t>
            </a:r>
            <a:r>
              <a:rPr lang="ko-KR" altLang="en-US" sz="1400" dirty="0"/>
              <a:t>에는 정수 </a:t>
            </a:r>
            <a:r>
              <a:rPr lang="en-US" altLang="ko-KR" sz="1400" dirty="0"/>
              <a:t>5</a:t>
            </a:r>
            <a:r>
              <a:rPr lang="ko-KR" altLang="en-US" sz="1400" dirty="0"/>
              <a:t>가 전달됨</a:t>
            </a:r>
          </a:p>
        </p:txBody>
      </p:sp>
    </p:spTree>
    <p:extLst>
      <p:ext uri="{BB962C8B-B14F-4D97-AF65-F5344CB8AC3E}">
        <p14:creationId xmlns:p14="http://schemas.microsoft.com/office/powerpoint/2010/main" val="3618823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6-2 </a:t>
            </a:r>
            <a:r>
              <a:rPr lang="ko-KR" altLang="en-US" dirty="0"/>
              <a:t>함수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다음 코드에는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개의 함수가 선언되어 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빈칸에 함수를 호출하는 문을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6322" y="1700808"/>
            <a:ext cx="5429854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두 개의 정수를 받아 큰 값을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함수</a:t>
            </a:r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bigger(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b)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if(a&gt;b) return a;</a:t>
            </a:r>
          </a:p>
          <a:p>
            <a:pPr defTabSz="180000"/>
            <a:r>
              <a:rPr lang="en-US" altLang="ko-KR" sz="1200" dirty="0"/>
              <a:t>	else return b;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매개 변수가 </a:t>
            </a:r>
            <a:r>
              <a:rPr lang="en-US" altLang="ko-KR" sz="1200" dirty="0"/>
              <a:t>3</a:t>
            </a:r>
            <a:r>
              <a:rPr lang="ko-KR" altLang="en-US" sz="1200" dirty="0"/>
              <a:t>으로 나누어지면 </a:t>
            </a:r>
            <a:r>
              <a:rPr lang="en-US" altLang="ko-KR" sz="1200" dirty="0"/>
              <a:t>true, </a:t>
            </a:r>
            <a:r>
              <a:rPr lang="ko-KR" altLang="en-US" sz="1200" dirty="0"/>
              <a:t>아니면 </a:t>
            </a:r>
            <a:r>
              <a:rPr lang="en-US" altLang="ko-KR" sz="1200" dirty="0"/>
              <a:t>false</a:t>
            </a:r>
            <a:r>
              <a:rPr lang="ko-KR" altLang="en-US" sz="1200" dirty="0"/>
              <a:t>를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함수</a:t>
            </a:r>
          </a:p>
          <a:p>
            <a:pPr defTabSz="180000"/>
            <a:r>
              <a:rPr lang="en-US" altLang="ko-KR" sz="1200" b="1" dirty="0" err="1"/>
              <a:t>bool</a:t>
            </a:r>
            <a:r>
              <a:rPr lang="en-US" altLang="ko-KR" sz="1200" b="1" dirty="0"/>
              <a:t> dividedBy3(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if(n%3 == 0) return true;</a:t>
            </a:r>
          </a:p>
          <a:p>
            <a:pPr defTabSz="180000"/>
            <a:r>
              <a:rPr lang="en-US" altLang="ko-KR" sz="1200" dirty="0"/>
              <a:t>	else return 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b, n;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두 개의 정수 입력</a:t>
            </a:r>
            <a:r>
              <a:rPr lang="en-US" altLang="ko-KR" sz="1200" dirty="0"/>
              <a:t>&gt;&gt;";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cin</a:t>
            </a:r>
            <a:r>
              <a:rPr lang="en-US" altLang="ko-KR" sz="1200" dirty="0"/>
              <a:t> &gt;&gt; a &gt;&gt;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u="sng" dirty="0"/>
              <a:t>						</a:t>
            </a:r>
            <a:r>
              <a:rPr lang="en-US" altLang="ko-KR" sz="1200" dirty="0"/>
              <a:t> </a:t>
            </a:r>
            <a:r>
              <a:rPr lang="en-US" altLang="ko-KR" sz="1200" b="1" dirty="0"/>
              <a:t>// (1) </a:t>
            </a:r>
            <a:r>
              <a:rPr lang="ko-KR" altLang="en-US" sz="1200" b="1" dirty="0"/>
              <a:t>함수 </a:t>
            </a:r>
            <a:r>
              <a:rPr lang="en-US" altLang="ko-KR" sz="1200" b="1" dirty="0"/>
              <a:t>bigger() </a:t>
            </a:r>
            <a:r>
              <a:rPr lang="ko-KR" altLang="en-US" sz="1200" b="1" dirty="0"/>
              <a:t>호출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 &lt;&lt; "</a:t>
            </a:r>
            <a:r>
              <a:rPr lang="ko-KR" altLang="en-US" sz="1200" dirty="0"/>
              <a:t>중 </a:t>
            </a:r>
            <a:r>
              <a:rPr lang="en-US" altLang="ko-KR" sz="1200" dirty="0"/>
              <a:t>" &lt;&lt; b &lt;&lt; "</a:t>
            </a:r>
            <a:r>
              <a:rPr lang="ko-KR" altLang="en-US" sz="1200" dirty="0"/>
              <a:t>중 큰 값은 </a:t>
            </a:r>
            <a:r>
              <a:rPr lang="en-US" altLang="ko-KR" sz="1200" dirty="0"/>
              <a:t>" &lt;&lt; n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.\n";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u="sng" dirty="0"/>
              <a:t>						</a:t>
            </a:r>
            <a:r>
              <a:rPr lang="en-US" altLang="ko-KR" sz="1200" dirty="0"/>
              <a:t> </a:t>
            </a:r>
            <a:r>
              <a:rPr lang="en-US" altLang="ko-KR" sz="1200" b="1" dirty="0"/>
              <a:t>// (2) n</a:t>
            </a:r>
            <a:r>
              <a:rPr lang="ko-KR" altLang="en-US" sz="1200" b="1" dirty="0"/>
              <a:t>이 </a:t>
            </a:r>
            <a:r>
              <a:rPr lang="en-US" altLang="ko-KR" sz="1200" b="1" dirty="0"/>
              <a:t>3</a:t>
            </a:r>
            <a:r>
              <a:rPr lang="ko-KR" altLang="en-US" sz="1200" b="1" dirty="0"/>
              <a:t>의 배수이면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 &lt;&lt; "</a:t>
            </a:r>
            <a:r>
              <a:rPr lang="ko-KR" altLang="en-US" sz="1200" dirty="0"/>
              <a:t>은 </a:t>
            </a:r>
            <a:r>
              <a:rPr lang="en-US" altLang="ko-KR" sz="1200" dirty="0"/>
              <a:t>" &lt;&lt; "3</a:t>
            </a:r>
            <a:r>
              <a:rPr lang="ko-KR" altLang="en-US" sz="1200" dirty="0"/>
              <a:t>의 배수입니다</a:t>
            </a:r>
            <a:r>
              <a:rPr lang="en-US" altLang="ko-KR" sz="1200" dirty="0"/>
              <a:t>.\n";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 &lt;&lt; "</a:t>
            </a:r>
            <a:r>
              <a:rPr lang="ko-KR" altLang="en-US" sz="1200" dirty="0"/>
              <a:t>은 </a:t>
            </a:r>
            <a:r>
              <a:rPr lang="en-US" altLang="ko-KR" sz="1200" dirty="0"/>
              <a:t>" &lt;&lt; "3</a:t>
            </a:r>
            <a:r>
              <a:rPr lang="ko-KR" altLang="en-US" sz="1200" dirty="0"/>
              <a:t>의 배수가 아닙니다</a:t>
            </a:r>
            <a:r>
              <a:rPr lang="en-US" altLang="ko-KR" sz="1200" dirty="0"/>
              <a:t>.\n";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231349" y="1715169"/>
            <a:ext cx="2301092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두 개의 정수 입력</a:t>
            </a:r>
            <a:r>
              <a:rPr lang="en-US" altLang="ko-KR" sz="1200" dirty="0"/>
              <a:t>&gt;&gt;</a:t>
            </a:r>
            <a:r>
              <a:rPr lang="en-US" altLang="ko-KR" sz="1200" dirty="0">
                <a:solidFill>
                  <a:srgbClr val="00B050"/>
                </a:solidFill>
              </a:rPr>
              <a:t>23 56</a:t>
            </a:r>
          </a:p>
          <a:p>
            <a:r>
              <a:rPr lang="en-US" altLang="ko-KR" sz="1200" dirty="0"/>
              <a:t>23</a:t>
            </a:r>
            <a:r>
              <a:rPr lang="ko-KR" altLang="en-US" sz="1200" dirty="0"/>
              <a:t>중 </a:t>
            </a:r>
            <a:r>
              <a:rPr lang="en-US" altLang="ko-KR" sz="1200" dirty="0"/>
              <a:t>56</a:t>
            </a:r>
            <a:r>
              <a:rPr lang="ko-KR" altLang="en-US" sz="1200" dirty="0"/>
              <a:t>중 큰 값은 </a:t>
            </a:r>
            <a:r>
              <a:rPr lang="en-US" altLang="ko-KR" sz="1200" dirty="0"/>
              <a:t>56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56</a:t>
            </a:r>
            <a:r>
              <a:rPr lang="ko-KR" altLang="en-US" sz="1200" dirty="0"/>
              <a:t>은 </a:t>
            </a:r>
            <a:r>
              <a:rPr lang="en-US" altLang="ko-KR" sz="1200" dirty="0"/>
              <a:t>3</a:t>
            </a:r>
            <a:r>
              <a:rPr lang="ko-KR" altLang="en-US" sz="1200" dirty="0"/>
              <a:t>의 배수가 아닙니다</a:t>
            </a:r>
            <a:r>
              <a:rPr lang="en-US" altLang="ko-KR" sz="1200" dirty="0"/>
              <a:t>.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372200" y="6066102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(1) n = bigger(a, b);</a:t>
            </a:r>
          </a:p>
          <a:p>
            <a:r>
              <a:rPr lang="en-US" altLang="ko-KR" sz="1400" dirty="0">
                <a:solidFill>
                  <a:schemeClr val="bg1">
                    <a:lumMod val="85000"/>
                  </a:schemeClr>
                </a:solidFill>
              </a:rPr>
              <a:t>(2) if(dividedBy3(n))</a:t>
            </a:r>
            <a:endParaRPr lang="ko-KR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4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원형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ko-KR" altLang="en-US" dirty="0" err="1"/>
              <a:t>프로토타입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원형</a:t>
            </a:r>
            <a:r>
              <a:rPr lang="en-US" altLang="ko-KR" dirty="0"/>
              <a:t>, </a:t>
            </a:r>
            <a:r>
              <a:rPr lang="ko-KR" altLang="en-US" dirty="0"/>
              <a:t>함수 </a:t>
            </a:r>
            <a:r>
              <a:rPr lang="ko-KR" altLang="en-US" dirty="0" err="1"/>
              <a:t>프로토타입</a:t>
            </a:r>
            <a:r>
              <a:rPr lang="en-US" altLang="ko-KR" dirty="0"/>
              <a:t>(prototype)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변수 선언처럼</a:t>
            </a:r>
            <a:r>
              <a:rPr lang="en-US" altLang="ko-KR" dirty="0"/>
              <a:t>, </a:t>
            </a:r>
            <a:r>
              <a:rPr lang="ko-KR" altLang="en-US" dirty="0"/>
              <a:t>함수의 형식만 선언한 것</a:t>
            </a:r>
            <a:endParaRPr lang="en-US" altLang="ko-KR" dirty="0"/>
          </a:p>
          <a:p>
            <a:pPr lvl="1"/>
            <a:r>
              <a:rPr lang="ko-KR" altLang="en-US" dirty="0"/>
              <a:t>세미콜론</a:t>
            </a:r>
            <a:r>
              <a:rPr lang="en-US" altLang="ko-KR" dirty="0"/>
              <a:t>(;)</a:t>
            </a:r>
            <a:r>
              <a:rPr lang="ko-KR" altLang="en-US" dirty="0"/>
              <a:t>으로 끝맺음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b="1" i="1" dirty="0" err="1"/>
              <a:t>int</a:t>
            </a:r>
            <a:r>
              <a:rPr lang="en-US" altLang="ko-KR" b="1" i="1" dirty="0"/>
              <a:t> adder(</a:t>
            </a:r>
            <a:r>
              <a:rPr lang="en-US" altLang="ko-KR" b="1" i="1" dirty="0" err="1"/>
              <a:t>int</a:t>
            </a:r>
            <a:r>
              <a:rPr lang="en-US" altLang="ko-KR" b="1" i="1" dirty="0"/>
              <a:t> a, </a:t>
            </a:r>
            <a:r>
              <a:rPr lang="en-US" altLang="ko-KR" b="1" i="1" dirty="0" err="1"/>
              <a:t>int</a:t>
            </a:r>
            <a:r>
              <a:rPr lang="en-US" altLang="ko-KR" b="1" i="1" dirty="0"/>
              <a:t> b); </a:t>
            </a:r>
            <a:r>
              <a:rPr lang="en-US" altLang="ko-KR" i="1" dirty="0"/>
              <a:t>// adder() </a:t>
            </a:r>
            <a:r>
              <a:rPr lang="ko-KR" altLang="en-US" i="1" dirty="0"/>
              <a:t>함수의 원형</a:t>
            </a:r>
            <a:endParaRPr lang="en-US" altLang="ko-KR" i="1" dirty="0"/>
          </a:p>
          <a:p>
            <a:pPr lvl="1"/>
            <a:endParaRPr lang="en-US" altLang="ko-KR" i="1" dirty="0"/>
          </a:p>
          <a:p>
            <a:r>
              <a:rPr lang="ko-KR" altLang="en-US" dirty="0"/>
              <a:t>함수의 원형을 선언하는 이유</a:t>
            </a:r>
            <a:endParaRPr lang="en-US" altLang="ko-KR" dirty="0"/>
          </a:p>
          <a:p>
            <a:pPr lvl="1"/>
            <a:r>
              <a:rPr lang="ko-KR" altLang="en-US" dirty="0"/>
              <a:t>함수 이름</a:t>
            </a:r>
            <a:r>
              <a:rPr lang="en-US" altLang="ko-KR" dirty="0"/>
              <a:t>, </a:t>
            </a:r>
            <a:r>
              <a:rPr lang="ko-KR" altLang="en-US" dirty="0"/>
              <a:t>매개 변수 타입과 개수</a:t>
            </a:r>
            <a:r>
              <a:rPr lang="en-US" altLang="ko-KR" dirty="0"/>
              <a:t>, </a:t>
            </a:r>
            <a:r>
              <a:rPr lang="ko-KR" altLang="en-US" dirty="0"/>
              <a:t>리턴 타입을 컴파일러에게 알려주어 함수 호출 문장이 정확한지 판단하게 도움</a:t>
            </a:r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586987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함수 원형이 선언된 경우와 아닌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797786" y="1767829"/>
            <a:ext cx="3486182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b, sum;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b;</a:t>
            </a:r>
          </a:p>
          <a:p>
            <a:pPr defTabSz="180000" fontAlgn="base" latinLnBrk="0"/>
            <a:r>
              <a:rPr lang="en-US" altLang="ko-KR" sz="1400" dirty="0"/>
              <a:t> </a:t>
            </a:r>
            <a:r>
              <a:rPr lang="ko-KR" altLang="en-US" sz="1400" dirty="0"/>
              <a:t>	</a:t>
            </a:r>
            <a:r>
              <a:rPr lang="en-US" altLang="ko-KR" sz="1400" dirty="0"/>
              <a:t>sum = </a:t>
            </a:r>
            <a:r>
              <a:rPr lang="en-US" altLang="ko-KR" sz="1400" b="1" strike="sngStrike" dirty="0"/>
              <a:t>adder(a, b)</a:t>
            </a:r>
            <a:r>
              <a:rPr lang="en-US" altLang="ko-KR" sz="1400" strike="sngStrike" dirty="0"/>
              <a:t>;</a:t>
            </a:r>
            <a:r>
              <a:rPr lang="en-US" altLang="ko-KR" sz="1400" dirty="0"/>
              <a:t> // </a:t>
            </a:r>
            <a:r>
              <a:rPr lang="ko-KR" altLang="en-US" sz="1400" dirty="0"/>
              <a:t>함수 호출 오류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sum;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0;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adder(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</a:t>
            </a:r>
          </a:p>
          <a:p>
            <a:pPr defTabSz="180000" fontAlgn="base" latinLnBrk="0"/>
            <a:r>
              <a:rPr lang="en-US" altLang="ko-KR" sz="1400" dirty="0"/>
              <a:t>	return x + y;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64604" y="1767829"/>
            <a:ext cx="352382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adder(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x,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y);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원형 선언</a:t>
            </a:r>
            <a:endParaRPr lang="en-US" altLang="ko-KR" sz="1400" dirty="0"/>
          </a:p>
          <a:p>
            <a:pPr defTabSz="180000" fontAlgn="base" latinLnBrk="0"/>
            <a:endParaRPr lang="ko-KR" altLang="en-US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b, sum;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sum = </a:t>
            </a:r>
            <a:r>
              <a:rPr lang="en-US" altLang="ko-KR" sz="1400" b="1" dirty="0"/>
              <a:t>adder(a, b)</a:t>
            </a:r>
            <a:r>
              <a:rPr lang="en-US" altLang="ko-KR" sz="1400" dirty="0"/>
              <a:t>; // </a:t>
            </a:r>
            <a:r>
              <a:rPr lang="ko-KR" altLang="en-US" sz="1400" dirty="0"/>
              <a:t>함수 호출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sum;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return 0;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adder(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{ </a:t>
            </a:r>
          </a:p>
          <a:p>
            <a:pPr defTabSz="180000" fontAlgn="base" latinLnBrk="0"/>
            <a:r>
              <a:rPr lang="en-US" altLang="ko-KR" sz="1400" dirty="0"/>
              <a:t>	return x + y;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864604" y="5392880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/>
              <a:t>(b) adder() </a:t>
            </a:r>
            <a:r>
              <a:rPr lang="ko-KR" altLang="en-US" sz="1400" dirty="0"/>
              <a:t>함수 원형을 선언하여 </a:t>
            </a:r>
          </a:p>
          <a:p>
            <a:pPr fontAlgn="base"/>
            <a:r>
              <a:rPr lang="ko-KR" altLang="en-US" sz="1400" dirty="0"/>
              <a:t>    정상 </a:t>
            </a:r>
            <a:r>
              <a:rPr lang="ko-KR" altLang="en-US" sz="1400" dirty="0" err="1"/>
              <a:t>컴파일된</a:t>
            </a:r>
            <a:r>
              <a:rPr lang="ko-KR" altLang="en-US" sz="1400" dirty="0"/>
              <a:t> 경우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00401" y="5403604"/>
            <a:ext cx="3273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(b) adder() </a:t>
            </a:r>
            <a:r>
              <a:rPr lang="ko-KR" altLang="en-US" sz="1400" dirty="0"/>
              <a:t>함수 원형을 선언하지 않아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 </a:t>
            </a:r>
            <a:r>
              <a:rPr lang="en-US" altLang="ko-KR" sz="1400" dirty="0"/>
              <a:t>adder() </a:t>
            </a:r>
            <a:r>
              <a:rPr lang="ko-KR" altLang="en-US" sz="1400" dirty="0"/>
              <a:t>호출 시 오류 발생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683568" y="3756958"/>
            <a:ext cx="3672408" cy="0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683568" y="1812742"/>
            <a:ext cx="0" cy="1944216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725778" y="1309740"/>
            <a:ext cx="2982126" cy="681948"/>
            <a:chOff x="725778" y="1309740"/>
            <a:chExt cx="2982126" cy="681948"/>
          </a:xfrm>
        </p:grpSpPr>
        <p:sp>
          <p:nvSpPr>
            <p:cNvPr id="20" name="TextBox 19"/>
            <p:cNvSpPr txBox="1"/>
            <p:nvPr/>
          </p:nvSpPr>
          <p:spPr>
            <a:xfrm>
              <a:off x="860650" y="1309740"/>
              <a:ext cx="2847254" cy="280928"/>
            </a:xfrm>
            <a:prstGeom prst="wedgeRoundRectCallout">
              <a:avLst>
                <a:gd name="adj1" fmla="val -49996"/>
                <a:gd name="adj2" fmla="val 30340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050" dirty="0"/>
                <a:t>adder </a:t>
              </a:r>
              <a:r>
                <a:rPr lang="ko-KR" altLang="en-US" sz="1050" dirty="0"/>
                <a:t>이름을 발견할 수 없어 컴파일 오류</a:t>
              </a: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725778" y="1539931"/>
              <a:ext cx="376658" cy="451757"/>
            </a:xfrm>
            <a:custGeom>
              <a:avLst/>
              <a:gdLst>
                <a:gd name="connsiteX0" fmla="*/ 284129 w 376658"/>
                <a:gd name="connsiteY0" fmla="*/ 0 h 451757"/>
                <a:gd name="connsiteX1" fmla="*/ 1100 w 376658"/>
                <a:gd name="connsiteY1" fmla="*/ 451757 h 451757"/>
                <a:gd name="connsiteX2" fmla="*/ 376658 w 376658"/>
                <a:gd name="connsiteY2" fmla="*/ 0 h 45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658" h="451757">
                  <a:moveTo>
                    <a:pt x="284129" y="0"/>
                  </a:moveTo>
                  <a:cubicBezTo>
                    <a:pt x="134904" y="225878"/>
                    <a:pt x="-14321" y="451757"/>
                    <a:pt x="1100" y="451757"/>
                  </a:cubicBezTo>
                  <a:cubicBezTo>
                    <a:pt x="16521" y="451757"/>
                    <a:pt x="196589" y="225878"/>
                    <a:pt x="376658" y="0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화살표 연결선 21"/>
          <p:cNvCxnSpPr/>
          <p:nvPr/>
        </p:nvCxnSpPr>
        <p:spPr>
          <a:xfrm flipV="1">
            <a:off x="4355976" y="1812742"/>
            <a:ext cx="0" cy="1944216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07904" y="3140968"/>
            <a:ext cx="932304" cy="280928"/>
          </a:xfrm>
          <a:prstGeom prst="wedgeRoundRectCallout">
            <a:avLst>
              <a:gd name="adj1" fmla="val -161111"/>
              <a:gd name="adj2" fmla="val 1097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/>
              <a:t>컴파일 오류</a:t>
            </a:r>
            <a:endParaRPr lang="ko-KR" altLang="en-US" sz="1050" dirty="0"/>
          </a:p>
        </p:txBody>
      </p:sp>
      <p:cxnSp>
        <p:nvCxnSpPr>
          <p:cNvPr id="18" name="직선 연결선 17"/>
          <p:cNvCxnSpPr/>
          <p:nvPr/>
        </p:nvCxnSpPr>
        <p:spPr>
          <a:xfrm>
            <a:off x="4792595" y="3756958"/>
            <a:ext cx="3672408" cy="0"/>
          </a:xfrm>
          <a:prstGeom prst="line">
            <a:avLst/>
          </a:prstGeom>
          <a:ln w="38100">
            <a:solidFill>
              <a:srgbClr val="92D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792595" y="1812742"/>
            <a:ext cx="0" cy="1944216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8465003" y="1812742"/>
            <a:ext cx="0" cy="1944216"/>
          </a:xfrm>
          <a:prstGeom prst="straightConnector1">
            <a:avLst/>
          </a:prstGeom>
          <a:ln w="38100">
            <a:solidFill>
              <a:srgbClr val="92D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5580112" y="2636911"/>
            <a:ext cx="1190871" cy="945825"/>
          </a:xfrm>
          <a:custGeom>
            <a:avLst/>
            <a:gdLst>
              <a:gd name="connsiteX0" fmla="*/ 985297 w 1344785"/>
              <a:gd name="connsiteY0" fmla="*/ 1092632 h 1092632"/>
              <a:gd name="connsiteX1" fmla="*/ 1306139 w 1344785"/>
              <a:gd name="connsiteY1" fmla="*/ 595327 h 1092632"/>
              <a:gd name="connsiteX2" fmla="*/ 199234 w 1344785"/>
              <a:gd name="connsiteY2" fmla="*/ 322611 h 1092632"/>
              <a:gd name="connsiteX3" fmla="*/ 1381 w 1344785"/>
              <a:gd name="connsiteY3" fmla="*/ 7116 h 1092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4785" h="1092632">
                <a:moveTo>
                  <a:pt x="985297" y="1092632"/>
                </a:moveTo>
                <a:cubicBezTo>
                  <a:pt x="1211223" y="908148"/>
                  <a:pt x="1437150" y="723664"/>
                  <a:pt x="1306139" y="595327"/>
                </a:cubicBezTo>
                <a:cubicBezTo>
                  <a:pt x="1175129" y="466990"/>
                  <a:pt x="416694" y="420646"/>
                  <a:pt x="199234" y="322611"/>
                </a:cubicBezTo>
                <a:cubicBezTo>
                  <a:pt x="-18226" y="224576"/>
                  <a:pt x="-1293" y="-47249"/>
                  <a:pt x="1381" y="7116"/>
                </a:cubicBezTo>
              </a:path>
            </a:pathLst>
          </a:custGeom>
          <a:noFill/>
          <a:ln w="952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948264" y="2828895"/>
            <a:ext cx="808665" cy="459700"/>
          </a:xfrm>
          <a:prstGeom prst="wedgeRoundRectCallout">
            <a:avLst>
              <a:gd name="adj1" fmla="val -73779"/>
              <a:gd name="adj2" fmla="val 213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adder() </a:t>
            </a:r>
          </a:p>
          <a:p>
            <a:r>
              <a:rPr lang="ko-KR" altLang="en-US" sz="1050" dirty="0"/>
              <a:t>원형 발견</a:t>
            </a:r>
          </a:p>
        </p:txBody>
      </p:sp>
    </p:spTree>
    <p:extLst>
      <p:ext uri="{BB962C8B-B14F-4D97-AF65-F5344CB8AC3E}">
        <p14:creationId xmlns:p14="http://schemas.microsoft.com/office/powerpoint/2010/main" val="2396181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매개 변수로 배열 전달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매개 변수로 배열 전달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55446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addArray</a:t>
            </a:r>
            <a:r>
              <a:rPr lang="en-US" altLang="ko-KR" sz="1400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size) { // </a:t>
            </a:r>
            <a:r>
              <a:rPr lang="ko-KR" altLang="en-US" sz="1400" dirty="0"/>
              <a:t>배열을 매개 변수로 가진 함수</a:t>
            </a:r>
          </a:p>
          <a:p>
            <a:pPr defTabSz="180000"/>
            <a:r>
              <a:rPr lang="en-US" altLang="ko-KR" sz="1400" dirty="0"/>
              <a:t>...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115616" y="2780928"/>
            <a:ext cx="554461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n[5] = { 1,2,3,4,5 };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s = </a:t>
            </a:r>
            <a:r>
              <a:rPr lang="en-US" altLang="ko-KR" sz="1400" b="1" dirty="0" err="1"/>
              <a:t>addArray</a:t>
            </a:r>
            <a:r>
              <a:rPr lang="en-US" altLang="ko-KR" sz="1400" b="1" dirty="0"/>
              <a:t>(n, 5)</a:t>
            </a:r>
            <a:r>
              <a:rPr lang="en-US" altLang="ko-KR" sz="1400" dirty="0"/>
              <a:t>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n</a:t>
            </a:r>
            <a:r>
              <a:rPr lang="ko-KR" altLang="en-US" sz="1400" dirty="0"/>
              <a:t>을 매개 변수로 전달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m[3] = { 1,2,3 };</a:t>
            </a:r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t = </a:t>
            </a:r>
            <a:r>
              <a:rPr lang="en-US" altLang="ko-KR" sz="1400" b="1" dirty="0" err="1"/>
              <a:t>addArray</a:t>
            </a:r>
            <a:r>
              <a:rPr lang="en-US" altLang="ko-KR" sz="1400" b="1" dirty="0"/>
              <a:t>(m, 3)</a:t>
            </a:r>
            <a:r>
              <a:rPr lang="en-US" altLang="ko-KR" sz="1400" dirty="0"/>
              <a:t>;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m</a:t>
            </a:r>
            <a:r>
              <a:rPr lang="ko-KR" altLang="en-US" sz="1400" dirty="0"/>
              <a:t>을 매개 변수로 전달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3117517"/>
            <a:ext cx="1162107" cy="280928"/>
          </a:xfrm>
          <a:prstGeom prst="wedgeRoundRectCallout">
            <a:avLst>
              <a:gd name="adj1" fmla="val -160339"/>
              <a:gd name="adj2" fmla="val 1193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 err="1"/>
              <a:t>addArray</a:t>
            </a:r>
            <a:r>
              <a:rPr lang="en-US" altLang="ko-KR" sz="1050" dirty="0"/>
              <a:t>()</a:t>
            </a:r>
            <a:r>
              <a:rPr lang="ko-KR" altLang="en-US" sz="1050" dirty="0"/>
              <a:t> 호출</a:t>
            </a:r>
          </a:p>
        </p:txBody>
      </p:sp>
      <p:sp>
        <p:nvSpPr>
          <p:cNvPr id="10" name="자유형 9"/>
          <p:cNvSpPr/>
          <p:nvPr/>
        </p:nvSpPr>
        <p:spPr>
          <a:xfrm>
            <a:off x="5405718" y="3146612"/>
            <a:ext cx="1407458" cy="89647"/>
          </a:xfrm>
          <a:custGeom>
            <a:avLst/>
            <a:gdLst>
              <a:gd name="connsiteX0" fmla="*/ 1407458 w 1407458"/>
              <a:gd name="connsiteY0" fmla="*/ 26894 h 89647"/>
              <a:gd name="connsiteX1" fmla="*/ 0 w 1407458"/>
              <a:gd name="connsiteY1" fmla="*/ 0 h 89647"/>
              <a:gd name="connsiteX2" fmla="*/ 1407458 w 1407458"/>
              <a:gd name="connsiteY2" fmla="*/ 89647 h 89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7458" h="89647">
                <a:moveTo>
                  <a:pt x="1407458" y="26894"/>
                </a:moveTo>
                <a:lnTo>
                  <a:pt x="0" y="0"/>
                </a:lnTo>
                <a:cubicBezTo>
                  <a:pt x="0" y="10459"/>
                  <a:pt x="1165411" y="43329"/>
                  <a:pt x="1407458" y="8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1" y="4005064"/>
            <a:ext cx="6552728" cy="253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706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6-3 </a:t>
            </a:r>
            <a:r>
              <a:rPr lang="ko-KR" altLang="en-US" dirty="0"/>
              <a:t>배열을 매개 변수로 가진 함수의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429059"/>
            <a:ext cx="4464496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addArray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size); // </a:t>
            </a:r>
            <a:r>
              <a:rPr lang="ko-KR" altLang="en-US" sz="1200" dirty="0"/>
              <a:t>함수의 원형 선언</a:t>
            </a:r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makeDouble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size); // </a:t>
            </a:r>
            <a:r>
              <a:rPr lang="ko-KR" altLang="en-US" sz="1200" dirty="0"/>
              <a:t>함수의 원형 선언</a:t>
            </a:r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printArray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a[],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size); // </a:t>
            </a:r>
            <a:r>
              <a:rPr lang="ko-KR" altLang="en-US" sz="1200" dirty="0"/>
              <a:t>함수의 원형 선언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n[] = { 1,2,3,4,5 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n[]</a:t>
            </a:r>
            <a:r>
              <a:rPr lang="ko-KR" altLang="en-US" sz="1200" dirty="0"/>
              <a:t>과 개수를 매개 변수에 전달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sum = </a:t>
            </a:r>
            <a:r>
              <a:rPr lang="en-US" altLang="ko-KR" sz="1200" b="1" dirty="0" err="1"/>
              <a:t>addArray</a:t>
            </a:r>
            <a:r>
              <a:rPr lang="en-US" altLang="ko-KR" sz="1200" b="1" dirty="0"/>
              <a:t>(n, 5);</a:t>
            </a:r>
          </a:p>
          <a:p>
            <a:pPr defTabSz="180000"/>
            <a:r>
              <a:rPr lang="en-US" altLang="ko-KR" sz="1200" dirty="0"/>
              <a:t> 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배열 </a:t>
            </a:r>
            <a:r>
              <a:rPr lang="en-US" altLang="ko-KR" sz="1200" dirty="0"/>
              <a:t>n</a:t>
            </a:r>
            <a:r>
              <a:rPr lang="ko-KR" altLang="en-US" sz="1200" dirty="0"/>
              <a:t>의 합은 </a:t>
            </a:r>
            <a:r>
              <a:rPr lang="en-US" altLang="ko-KR" sz="1200" dirty="0"/>
              <a:t>" &lt;&lt; sum &lt;&lt; "</a:t>
            </a:r>
            <a:r>
              <a:rPr lang="ko-KR" altLang="en-US" sz="1200" dirty="0"/>
              <a:t>입니다</a:t>
            </a:r>
            <a:r>
              <a:rPr lang="en-US" altLang="ko-KR" sz="1200" dirty="0"/>
              <a:t>\n";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makeDouble</a:t>
            </a:r>
            <a:r>
              <a:rPr lang="en-US" altLang="ko-KR" sz="1200" b="1" dirty="0"/>
              <a:t>(n, 5)</a:t>
            </a:r>
            <a:r>
              <a:rPr lang="en-US" altLang="ko-KR" sz="1200" dirty="0"/>
              <a:t>; 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n</a:t>
            </a:r>
            <a:r>
              <a:rPr lang="ko-KR" altLang="en-US" sz="1200" dirty="0"/>
              <a:t>과 개수 </a:t>
            </a:r>
            <a:r>
              <a:rPr lang="en-US" altLang="ko-KR" sz="1200" dirty="0"/>
              <a:t>5</a:t>
            </a:r>
            <a:r>
              <a:rPr lang="ko-KR" altLang="en-US" sz="1200" dirty="0"/>
              <a:t>를 매개 변수에 전달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printArray</a:t>
            </a:r>
            <a:r>
              <a:rPr lang="en-US" altLang="ko-KR" sz="1200" b="1" dirty="0"/>
              <a:t>(n, 5); </a:t>
            </a:r>
            <a:r>
              <a:rPr lang="en-US" altLang="ko-KR" sz="1200" dirty="0"/>
              <a:t>// </a:t>
            </a:r>
            <a:r>
              <a:rPr lang="ko-KR" altLang="en-US" sz="1200" dirty="0"/>
              <a:t>배열 </a:t>
            </a:r>
            <a:r>
              <a:rPr lang="en-US" altLang="ko-KR" sz="1200" dirty="0"/>
              <a:t>n</a:t>
            </a:r>
            <a:r>
              <a:rPr lang="ko-KR" altLang="en-US" sz="1200" dirty="0"/>
              <a:t>과 개수 </a:t>
            </a:r>
            <a:r>
              <a:rPr lang="en-US" altLang="ko-KR" sz="1200" dirty="0"/>
              <a:t>5</a:t>
            </a:r>
            <a:r>
              <a:rPr lang="ko-KR" altLang="en-US" sz="1200" dirty="0"/>
              <a:t>를 매개 변수에 전달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4788024" y="1420939"/>
            <a:ext cx="410445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배열과 개수를 전달받아 합을 </a:t>
            </a:r>
            <a:r>
              <a:rPr lang="ko-KR" altLang="en-US" sz="1200" dirty="0" err="1"/>
              <a:t>리턴하는</a:t>
            </a:r>
            <a:r>
              <a:rPr lang="ko-KR" altLang="en-US" sz="1200" dirty="0"/>
              <a:t> 함수</a:t>
            </a:r>
            <a:endParaRPr lang="en-US" altLang="ko-KR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addArray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size)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sum=0;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sum +=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return sum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배열의 값을 두 배로 증가시키는 함수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makeDouble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size) </a:t>
            </a:r>
            <a:r>
              <a:rPr lang="en-US" altLang="ko-KR" sz="1200" dirty="0"/>
              <a:t>{ 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*= 2; // </a:t>
            </a:r>
            <a:r>
              <a:rPr lang="ko-KR" altLang="en-US" sz="1200" dirty="0"/>
              <a:t>원소의 값을 </a:t>
            </a:r>
            <a:r>
              <a:rPr lang="en-US" altLang="ko-KR" sz="1200" dirty="0"/>
              <a:t>2</a:t>
            </a:r>
            <a:r>
              <a:rPr lang="ko-KR" altLang="en-US" sz="1200" dirty="0"/>
              <a:t>배 증가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배열을 출력하는 함수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printArray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a[],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size) </a:t>
            </a:r>
            <a:r>
              <a:rPr lang="en-US" altLang="ko-KR" sz="1200" dirty="0"/>
              <a:t>{</a:t>
            </a:r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&lt;size;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 // </a:t>
            </a:r>
            <a:r>
              <a:rPr lang="ko-KR" altLang="en-US" sz="1200" dirty="0"/>
              <a:t>원소 출력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"\n";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88024" y="5703639"/>
            <a:ext cx="4104456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배열 </a:t>
            </a:r>
            <a:r>
              <a:rPr lang="en-US" altLang="ko-KR" sz="1200" dirty="0"/>
              <a:t>n</a:t>
            </a:r>
            <a:r>
              <a:rPr lang="ko-KR" altLang="en-US" sz="1200" dirty="0"/>
              <a:t>의 합은 </a:t>
            </a:r>
            <a:r>
              <a:rPr lang="en-US" altLang="ko-KR" sz="1200" dirty="0"/>
              <a:t>15</a:t>
            </a:r>
            <a:r>
              <a:rPr lang="ko-KR" altLang="en-US" sz="1200" dirty="0"/>
              <a:t>입니다</a:t>
            </a:r>
          </a:p>
          <a:p>
            <a:r>
              <a:rPr lang="en-US" altLang="ko-KR" sz="1200" dirty="0"/>
              <a:t>2 4 6 8 10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3825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포인터란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포인터</a:t>
            </a:r>
            <a:r>
              <a:rPr lang="en-US" altLang="ko-KR" dirty="0"/>
              <a:t>(pointer)</a:t>
            </a:r>
            <a:r>
              <a:rPr lang="ko-KR" altLang="en-US" dirty="0"/>
              <a:t>는 실행 중 메모리의 주소 값</a:t>
            </a:r>
            <a:endParaRPr lang="en-US" altLang="ko-KR" dirty="0"/>
          </a:p>
          <a:p>
            <a:pPr lvl="1"/>
            <a:r>
              <a:rPr lang="ko-KR" altLang="en-US" dirty="0"/>
              <a:t>주소</a:t>
            </a:r>
            <a:r>
              <a:rPr lang="en-US" altLang="ko-KR" dirty="0"/>
              <a:t>(</a:t>
            </a:r>
            <a:r>
              <a:rPr lang="ko-KR" altLang="en-US" dirty="0"/>
              <a:t>포인터</a:t>
            </a:r>
            <a:r>
              <a:rPr lang="en-US" altLang="ko-KR" dirty="0"/>
              <a:t>)</a:t>
            </a:r>
            <a:r>
              <a:rPr lang="ko-KR" altLang="en-US" dirty="0"/>
              <a:t>를 이용하여 메모리에 직접 값을 쓰거나 메모리로부터 값을 읽어올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변수와 메모리 주소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변수 </a:t>
            </a:r>
            <a:r>
              <a:rPr lang="en-US" altLang="ko-KR" dirty="0"/>
              <a:t>n</a:t>
            </a:r>
            <a:r>
              <a:rPr lang="ko-KR" altLang="en-US" dirty="0"/>
              <a:t>은 정수를 저장할 메모리 공간에 대한 이름</a:t>
            </a:r>
            <a:r>
              <a:rPr lang="en-US" altLang="ko-KR" dirty="0"/>
              <a:t>, </a:t>
            </a:r>
            <a:r>
              <a:rPr lang="ko-KR" altLang="en-US" dirty="0"/>
              <a:t>이곳에 </a:t>
            </a:r>
            <a:r>
              <a:rPr lang="en-US" altLang="ko-KR" dirty="0"/>
              <a:t>3</a:t>
            </a:r>
            <a:r>
              <a:rPr lang="ko-KR" altLang="en-US" dirty="0"/>
              <a:t> 기록</a:t>
            </a:r>
            <a:endParaRPr lang="en-US" altLang="ko-KR" dirty="0"/>
          </a:p>
          <a:p>
            <a:pPr lvl="1"/>
            <a:r>
              <a:rPr lang="ko-KR" altLang="en-US" dirty="0"/>
              <a:t>값 </a:t>
            </a:r>
            <a:r>
              <a:rPr lang="en-US" altLang="ko-KR" dirty="0"/>
              <a:t>3</a:t>
            </a:r>
            <a:r>
              <a:rPr lang="ko-KR" altLang="en-US" dirty="0"/>
              <a:t>이 메모리 몇 번지에 기록되는지 알 수 없음</a:t>
            </a:r>
            <a:endParaRPr lang="en-US" altLang="ko-KR" dirty="0"/>
          </a:p>
          <a:p>
            <a:pPr lvl="2"/>
            <a:r>
              <a:rPr lang="ko-KR" altLang="en-US" dirty="0"/>
              <a:t>프로그램이 실행을 시작할 때</a:t>
            </a:r>
            <a:r>
              <a:rPr lang="en-US" altLang="ko-KR" dirty="0"/>
              <a:t>, </a:t>
            </a:r>
            <a:r>
              <a:rPr lang="ko-KR" altLang="en-US" dirty="0"/>
              <a:t>변수 </a:t>
            </a:r>
            <a:r>
              <a:rPr lang="en-US" altLang="ko-KR" dirty="0"/>
              <a:t>n</a:t>
            </a:r>
            <a:r>
              <a:rPr lang="ko-KR" altLang="en-US" dirty="0"/>
              <a:t>의 절대 메모리 주소가 정해짐</a:t>
            </a:r>
            <a:endParaRPr lang="en-US" altLang="ko-KR" dirty="0"/>
          </a:p>
          <a:p>
            <a:pPr lvl="1"/>
            <a:r>
              <a:rPr lang="ko-KR" altLang="en-US" dirty="0"/>
              <a:t>주소를 사용하는 것보다 이름 </a:t>
            </a:r>
            <a:r>
              <a:rPr lang="en-US" altLang="ko-KR" dirty="0"/>
              <a:t>n</a:t>
            </a:r>
            <a:r>
              <a:rPr lang="ko-KR" altLang="en-US" dirty="0"/>
              <a:t>을 사용하는 것이 용이함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563888" y="2420888"/>
            <a:ext cx="201622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dirty="0" err="1"/>
              <a:t>int</a:t>
            </a:r>
            <a:r>
              <a:rPr lang="en-US" altLang="ko-KR" dirty="0"/>
              <a:t> n;</a:t>
            </a:r>
          </a:p>
          <a:p>
            <a:pPr defTabSz="180000"/>
            <a:r>
              <a:rPr lang="en-US" altLang="ko-KR" dirty="0"/>
              <a:t>n = 3;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259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 변수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 변수</a:t>
            </a:r>
            <a:endParaRPr lang="en-US" altLang="ko-KR" dirty="0"/>
          </a:p>
          <a:p>
            <a:pPr lvl="1"/>
            <a:r>
              <a:rPr lang="ko-KR" altLang="en-US" dirty="0"/>
              <a:t>포인터 즉 주소를 저장하는 변수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31640" y="2204864"/>
            <a:ext cx="5976664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*</a:t>
            </a:r>
            <a:r>
              <a:rPr lang="en-US" altLang="ko-KR" sz="1600" dirty="0"/>
              <a:t>p; // </a:t>
            </a:r>
            <a:r>
              <a:rPr lang="ko-KR" altLang="en-US" sz="1600" dirty="0"/>
              <a:t>정수를 저장하는 메모리에 대한 포인터 변수 </a:t>
            </a:r>
            <a:r>
              <a:rPr lang="en-US" altLang="ko-KR" sz="1600" dirty="0"/>
              <a:t>p </a:t>
            </a:r>
            <a:r>
              <a:rPr lang="ko-KR" altLang="en-US" sz="1600" dirty="0"/>
              <a:t>선언</a:t>
            </a:r>
          </a:p>
          <a:p>
            <a:pPr defTabSz="180000"/>
            <a:r>
              <a:rPr lang="en-US" altLang="ko-KR" sz="1600" dirty="0"/>
              <a:t>p = </a:t>
            </a:r>
            <a:r>
              <a:rPr lang="en-US" altLang="ko-KR" sz="1600" b="1" dirty="0">
                <a:solidFill>
                  <a:srgbClr val="FF0000"/>
                </a:solidFill>
              </a:rPr>
              <a:t>&amp;</a:t>
            </a:r>
            <a:r>
              <a:rPr lang="en-US" altLang="ko-KR" sz="1600" dirty="0"/>
              <a:t>n; // p</a:t>
            </a:r>
            <a:r>
              <a:rPr lang="ko-KR" altLang="en-US" sz="1600" dirty="0"/>
              <a:t>에 </a:t>
            </a:r>
            <a:r>
              <a:rPr lang="en-US" altLang="ko-KR" sz="1600" dirty="0"/>
              <a:t>n</a:t>
            </a:r>
            <a:r>
              <a:rPr lang="ko-KR" altLang="en-US" sz="1600" dirty="0"/>
              <a:t>의 주소를 저장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059" y="3117174"/>
            <a:ext cx="5833229" cy="313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1961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7-1 </a:t>
            </a:r>
            <a:r>
              <a:rPr lang="ko-KR" altLang="en-US" dirty="0"/>
              <a:t>포인터 선언 및 활용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포인터를 이용하여 변수에 들어 있는 값을 출력하는 코드를 보인다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9512" y="1988840"/>
            <a:ext cx="4637766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n=10, m;</a:t>
            </a:r>
          </a:p>
          <a:p>
            <a:pPr defTabSz="180000"/>
            <a:r>
              <a:rPr lang="en-US" altLang="ko-KR" sz="1200" dirty="0"/>
              <a:t>	char c='A';</a:t>
            </a:r>
          </a:p>
          <a:p>
            <a:pPr defTabSz="180000"/>
            <a:r>
              <a:rPr lang="en-US" altLang="ko-KR" sz="1200" dirty="0"/>
              <a:t>	double d;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*</a:t>
            </a:r>
            <a:r>
              <a:rPr lang="en-US" altLang="ko-KR" sz="1200" b="1" dirty="0"/>
              <a:t>p= &amp;n; </a:t>
            </a:r>
            <a:r>
              <a:rPr lang="en-US" altLang="ko-KR" sz="1200" dirty="0"/>
              <a:t>// p</a:t>
            </a:r>
            <a:r>
              <a:rPr lang="ko-KR" altLang="en-US" sz="1200" dirty="0"/>
              <a:t>는 </a:t>
            </a:r>
            <a:r>
              <a:rPr lang="en-US" altLang="ko-KR" sz="1200" dirty="0"/>
              <a:t>n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주소값을</a:t>
            </a:r>
            <a:r>
              <a:rPr lang="ko-KR" altLang="en-US" sz="1200" dirty="0"/>
              <a:t> 가짐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char </a:t>
            </a:r>
            <a:r>
              <a:rPr lang="ko-KR" altLang="en-US" sz="1200" b="1" dirty="0"/>
              <a:t>*</a:t>
            </a:r>
            <a:r>
              <a:rPr lang="en-US" altLang="ko-KR" sz="1200" b="1" dirty="0"/>
              <a:t>q = &amp;c; </a:t>
            </a:r>
            <a:r>
              <a:rPr lang="en-US" altLang="ko-KR" sz="1200" dirty="0"/>
              <a:t>// q</a:t>
            </a:r>
            <a:r>
              <a:rPr lang="ko-KR" altLang="en-US" sz="1200" dirty="0"/>
              <a:t>는 </a:t>
            </a:r>
            <a:r>
              <a:rPr lang="en-US" altLang="ko-KR" sz="1200" dirty="0"/>
              <a:t>c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주소값을</a:t>
            </a:r>
            <a:r>
              <a:rPr lang="ko-KR" altLang="en-US" sz="1200" dirty="0"/>
              <a:t> 가짐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double </a:t>
            </a:r>
            <a:r>
              <a:rPr lang="ko-KR" altLang="en-US" sz="1200" b="1" dirty="0"/>
              <a:t>*</a:t>
            </a:r>
            <a:r>
              <a:rPr lang="en-US" altLang="ko-KR" sz="1200" b="1" dirty="0"/>
              <a:t>r = &amp;d; </a:t>
            </a:r>
            <a:r>
              <a:rPr lang="en-US" altLang="ko-KR" sz="1200" dirty="0"/>
              <a:t>// r</a:t>
            </a:r>
            <a:r>
              <a:rPr lang="ko-KR" altLang="en-US" sz="1200" dirty="0"/>
              <a:t>은 </a:t>
            </a:r>
            <a:r>
              <a:rPr lang="en-US" altLang="ko-KR" sz="1200" dirty="0"/>
              <a:t>d</a:t>
            </a:r>
            <a:r>
              <a:rPr lang="ko-KR" altLang="en-US" sz="1200" dirty="0"/>
              <a:t>의 </a:t>
            </a:r>
            <a:r>
              <a:rPr lang="ko-KR" altLang="en-US" sz="1200" dirty="0" err="1"/>
              <a:t>주소값을</a:t>
            </a:r>
            <a:r>
              <a:rPr lang="ko-KR" altLang="en-US" sz="1200" dirty="0"/>
              <a:t> 가짐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*</a:t>
            </a:r>
            <a:r>
              <a:rPr lang="en-US" altLang="ko-KR" sz="1200" dirty="0"/>
              <a:t>p = 25; // n</a:t>
            </a:r>
            <a:r>
              <a:rPr lang="ko-KR" altLang="en-US" sz="1200" dirty="0"/>
              <a:t>에 </a:t>
            </a:r>
            <a:r>
              <a:rPr lang="en-US" altLang="ko-KR" sz="1200" dirty="0"/>
              <a:t>25</a:t>
            </a:r>
            <a:r>
              <a:rPr lang="ko-KR" altLang="en-US" sz="1200" dirty="0"/>
              <a:t>가 저장됨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*</a:t>
            </a:r>
            <a:r>
              <a:rPr lang="en-US" altLang="ko-KR" sz="1200" dirty="0"/>
              <a:t>q = 'A'; // c</a:t>
            </a:r>
            <a:r>
              <a:rPr lang="ko-KR" altLang="en-US" sz="1200" dirty="0"/>
              <a:t>에 문자 </a:t>
            </a:r>
            <a:r>
              <a:rPr lang="en-US" altLang="ko-KR" sz="1200" dirty="0"/>
              <a:t>'A'</a:t>
            </a:r>
            <a:r>
              <a:rPr lang="ko-KR" altLang="en-US" sz="1200" dirty="0"/>
              <a:t>가 저장됨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*</a:t>
            </a:r>
            <a:r>
              <a:rPr lang="en-US" altLang="ko-KR" sz="1200" dirty="0"/>
              <a:t>r = 3.14; // d</a:t>
            </a:r>
            <a:r>
              <a:rPr lang="ko-KR" altLang="en-US" sz="1200" dirty="0"/>
              <a:t>에 </a:t>
            </a:r>
            <a:r>
              <a:rPr lang="en-US" altLang="ko-KR" sz="1200" dirty="0"/>
              <a:t>3.14</a:t>
            </a:r>
            <a:r>
              <a:rPr lang="ko-KR" altLang="en-US" sz="1200" dirty="0"/>
              <a:t>가 저장됨</a:t>
            </a:r>
          </a:p>
          <a:p>
            <a:pPr defTabSz="180000"/>
            <a:r>
              <a:rPr lang="en-US" altLang="ko-KR" sz="1200" dirty="0"/>
              <a:t>	m = *p + 10; // p</a:t>
            </a:r>
            <a:r>
              <a:rPr lang="ko-KR" altLang="en-US" sz="1200" dirty="0"/>
              <a:t>가 가리키는 값</a:t>
            </a:r>
            <a:r>
              <a:rPr lang="en-US" altLang="ko-KR" sz="1200" dirty="0"/>
              <a:t>(n </a:t>
            </a:r>
            <a:r>
              <a:rPr lang="ko-KR" altLang="en-US" sz="1200" dirty="0" err="1"/>
              <a:t>변수값</a:t>
            </a:r>
            <a:r>
              <a:rPr lang="en-US" altLang="ko-KR" sz="1200" dirty="0"/>
              <a:t>)+10</a:t>
            </a:r>
            <a:r>
              <a:rPr lang="ko-KR" altLang="en-US" sz="1200" dirty="0"/>
              <a:t>을 </a:t>
            </a:r>
            <a:r>
              <a:rPr lang="en-US" altLang="ko-KR" sz="1200" dirty="0"/>
              <a:t>m</a:t>
            </a:r>
            <a:r>
              <a:rPr lang="ko-KR" altLang="en-US" sz="1200" dirty="0"/>
              <a:t>에 저장</a:t>
            </a:r>
            <a:endParaRPr lang="en-US" altLang="ko-KR" sz="1200" dirty="0"/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 &lt;&lt; ' ' &lt;&lt; *p &lt;&lt; "\n"; // </a:t>
            </a:r>
            <a:r>
              <a:rPr lang="ko-KR" altLang="en-US" sz="1200" dirty="0"/>
              <a:t>둘 다 </a:t>
            </a:r>
            <a:r>
              <a:rPr lang="en-US" altLang="ko-KR" sz="1200" dirty="0"/>
              <a:t>25</a:t>
            </a:r>
            <a:r>
              <a:rPr lang="ko-KR" altLang="en-US" sz="1200" dirty="0"/>
              <a:t>가 출력됨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c &lt;&lt; ' ' &lt;&lt; *q &lt;&lt; "\n"; // </a:t>
            </a:r>
            <a:r>
              <a:rPr lang="ko-KR" altLang="en-US" sz="1200" dirty="0"/>
              <a:t>둘 다 </a:t>
            </a:r>
            <a:r>
              <a:rPr lang="en-US" altLang="ko-KR" sz="1200" dirty="0"/>
              <a:t>'A'</a:t>
            </a:r>
            <a:r>
              <a:rPr lang="ko-KR" altLang="en-US" sz="1200" dirty="0"/>
              <a:t>가 출력됨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d &lt;&lt; ' ' &lt;&lt; *r &lt;&lt; "\n"; // </a:t>
            </a:r>
            <a:r>
              <a:rPr lang="ko-KR" altLang="en-US" sz="1200" dirty="0"/>
              <a:t>둘 다 </a:t>
            </a:r>
            <a:r>
              <a:rPr lang="en-US" altLang="ko-KR" sz="1200" dirty="0"/>
              <a:t>3.14</a:t>
            </a:r>
            <a:r>
              <a:rPr lang="ko-KR" altLang="en-US" sz="1200" dirty="0"/>
              <a:t>가 출력됨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 &lt;&lt; "\n"; // m </a:t>
            </a:r>
            <a:r>
              <a:rPr lang="ko-KR" altLang="en-US" sz="1200" dirty="0"/>
              <a:t>값 </a:t>
            </a:r>
            <a:r>
              <a:rPr lang="en-US" altLang="ko-KR" sz="1200" dirty="0"/>
              <a:t>35 </a:t>
            </a:r>
            <a:r>
              <a:rPr lang="ko-KR" altLang="en-US" sz="1200" dirty="0"/>
              <a:t>출력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4932040" y="5312827"/>
            <a:ext cx="390181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25 25</a:t>
            </a:r>
          </a:p>
          <a:p>
            <a:r>
              <a:rPr lang="en-US" altLang="ko-KR" sz="1200" dirty="0"/>
              <a:t>A </a:t>
            </a:r>
            <a:r>
              <a:rPr lang="en-US" altLang="ko-KR" sz="1200" dirty="0" err="1"/>
              <a:t>A</a:t>
            </a:r>
            <a:endParaRPr lang="en-US" altLang="ko-KR" sz="1200" dirty="0"/>
          </a:p>
          <a:p>
            <a:r>
              <a:rPr lang="en-US" altLang="ko-KR" sz="1200" dirty="0"/>
              <a:t>3.14 3.14</a:t>
            </a:r>
          </a:p>
          <a:p>
            <a:r>
              <a:rPr lang="en-US" altLang="ko-KR" sz="1200" dirty="0"/>
              <a:t>35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868" y="1772816"/>
            <a:ext cx="4687524" cy="23762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60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배열과 포인터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 이름은 배열 메모리의 시작 주소로 다룸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7899797" cy="350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9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기본적인 구성에 있어서 </a:t>
            </a:r>
            <a:r>
              <a:rPr lang="en-US" altLang="ko-KR"/>
              <a:t>C/C++ </a:t>
            </a:r>
            <a:r>
              <a:rPr lang="ko-KR" altLang="en-US"/>
              <a:t>비교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비교</a:t>
            </a:r>
            <a:endParaRPr lang="en-US" altLang="ko-KR" dirty="0"/>
          </a:p>
          <a:p>
            <a:pPr lvl="1"/>
            <a:r>
              <a:rPr lang="en-US" altLang="ko-KR" dirty="0"/>
              <a:t>#include </a:t>
            </a:r>
            <a:r>
              <a:rPr lang="ko-KR" altLang="en-US" dirty="0"/>
              <a:t>사용 </a:t>
            </a:r>
            <a:r>
              <a:rPr lang="en-US" altLang="ko-KR" dirty="0"/>
              <a:t>- </a:t>
            </a:r>
            <a:r>
              <a:rPr lang="ko-KR" altLang="en-US" dirty="0"/>
              <a:t>헤더 파일 첨부</a:t>
            </a:r>
          </a:p>
          <a:p>
            <a:pPr lvl="1"/>
            <a:r>
              <a:rPr lang="ko-KR" altLang="en-US" dirty="0"/>
              <a:t>변수와 변수 선언 </a:t>
            </a:r>
            <a:r>
              <a:rPr lang="en-US" altLang="ko-KR" dirty="0"/>
              <a:t>- </a:t>
            </a:r>
            <a:r>
              <a:rPr lang="ko-KR" altLang="en-US" dirty="0"/>
              <a:t>변수 타입과 선언 방법 동일</a:t>
            </a:r>
          </a:p>
          <a:p>
            <a:pPr lvl="1"/>
            <a:r>
              <a:rPr lang="ko-KR" altLang="en-US" dirty="0"/>
              <a:t>함수 구성 및 함수 호출 </a:t>
            </a:r>
            <a:r>
              <a:rPr lang="en-US" altLang="ko-KR" dirty="0"/>
              <a:t>- </a:t>
            </a:r>
            <a:r>
              <a:rPr lang="ko-KR" altLang="en-US" dirty="0"/>
              <a:t>함수 작성과 호출 방법 동일</a:t>
            </a:r>
          </a:p>
          <a:p>
            <a:pPr lvl="1"/>
            <a:r>
              <a:rPr lang="en-US" altLang="ko-KR" dirty="0"/>
              <a:t>main() </a:t>
            </a:r>
            <a:r>
              <a:rPr lang="ko-KR" altLang="en-US" dirty="0"/>
              <a:t>함수 </a:t>
            </a:r>
            <a:r>
              <a:rPr lang="en-US" altLang="ko-KR" dirty="0"/>
              <a:t>- </a:t>
            </a:r>
            <a:r>
              <a:rPr lang="ko-KR" altLang="en-US" dirty="0"/>
              <a:t>프로그램 실행 시작</a:t>
            </a:r>
            <a:r>
              <a:rPr lang="en-US" altLang="ko-KR" dirty="0"/>
              <a:t>. main() </a:t>
            </a:r>
            <a:r>
              <a:rPr lang="ko-KR" altLang="en-US" dirty="0"/>
              <a:t>함수의 원형 동일</a:t>
            </a:r>
          </a:p>
          <a:p>
            <a:pPr lvl="1"/>
            <a:r>
              <a:rPr lang="ko-KR" altLang="en-US" dirty="0"/>
              <a:t>연산자 </a:t>
            </a:r>
            <a:r>
              <a:rPr lang="en-US" altLang="ko-KR" dirty="0"/>
              <a:t>- C++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언어의 연산자를 그대로 수용</a:t>
            </a:r>
          </a:p>
          <a:p>
            <a:pPr lvl="1"/>
            <a:r>
              <a:rPr lang="ko-KR" altLang="en-US" dirty="0"/>
              <a:t>전역 변수와 지역 변수 </a:t>
            </a:r>
            <a:r>
              <a:rPr lang="en-US" altLang="ko-KR" dirty="0"/>
              <a:t>- C/C++ </a:t>
            </a:r>
            <a:r>
              <a:rPr lang="ko-KR" altLang="en-US" dirty="0"/>
              <a:t>동일</a:t>
            </a:r>
            <a:endParaRPr lang="en-US" altLang="ko-KR" dirty="0"/>
          </a:p>
          <a:p>
            <a:r>
              <a:rPr lang="ko-KR" altLang="en-US" dirty="0"/>
              <a:t>변경 추가</a:t>
            </a:r>
            <a:endParaRPr lang="en-US" altLang="ko-KR" dirty="0"/>
          </a:p>
          <a:p>
            <a:pPr lvl="1"/>
            <a:r>
              <a:rPr lang="ko-KR" altLang="en-US" dirty="0" err="1"/>
              <a:t>주석문</a:t>
            </a:r>
            <a:r>
              <a:rPr lang="ko-KR" altLang="en-US" dirty="0"/>
              <a:t> </a:t>
            </a:r>
            <a:r>
              <a:rPr lang="en-US" altLang="ko-KR" dirty="0"/>
              <a:t>- /</a:t>
            </a:r>
            <a:r>
              <a:rPr lang="ko-KR" altLang="en-US" dirty="0"/>
              <a:t>* *</a:t>
            </a:r>
            <a:r>
              <a:rPr lang="en-US" altLang="ko-KR" dirty="0"/>
              <a:t>/</a:t>
            </a:r>
            <a:r>
              <a:rPr lang="ko-KR" altLang="en-US" dirty="0"/>
              <a:t>에 한 줄짜리 주석</a:t>
            </a:r>
            <a:r>
              <a:rPr lang="en-US" altLang="ko-KR" dirty="0"/>
              <a:t>(//)</a:t>
            </a:r>
            <a:r>
              <a:rPr lang="ko-KR" altLang="en-US" dirty="0"/>
              <a:t> 추가</a:t>
            </a:r>
          </a:p>
          <a:p>
            <a:pPr lvl="1"/>
            <a:r>
              <a:rPr lang="ko-KR" altLang="en-US" dirty="0"/>
              <a:t>표준 입출력 헤더 파일 </a:t>
            </a:r>
            <a:r>
              <a:rPr lang="en-US" altLang="ko-KR" dirty="0"/>
              <a:t>-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  <a:r>
              <a:rPr lang="ko-KR" altLang="en-US" dirty="0"/>
              <a:t>에 </a:t>
            </a:r>
            <a:r>
              <a:rPr lang="en-US" altLang="ko-KR" dirty="0"/>
              <a:t>&lt;</a:t>
            </a:r>
            <a:r>
              <a:rPr lang="en-US" altLang="ko-KR" dirty="0" err="1"/>
              <a:t>iostream</a:t>
            </a:r>
            <a:r>
              <a:rPr lang="en-US" altLang="ko-KR" dirty="0"/>
              <a:t>&gt; </a:t>
            </a:r>
            <a:r>
              <a:rPr lang="ko-KR" altLang="en-US" dirty="0"/>
              <a:t>추가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/>
              <a:t>C++</a:t>
            </a:r>
            <a:r>
              <a:rPr lang="ko-KR" altLang="en-US" dirty="0"/>
              <a:t>에서는 </a:t>
            </a:r>
            <a:r>
              <a:rPr lang="en-US" altLang="ko-KR" dirty="0"/>
              <a:t>2003</a:t>
            </a:r>
            <a:r>
              <a:rPr lang="ko-KR" altLang="en-US" dirty="0"/>
              <a:t>년부터 헤더 파일에 </a:t>
            </a:r>
            <a:r>
              <a:rPr lang="en-US" altLang="ko-KR" dirty="0"/>
              <a:t>.h </a:t>
            </a:r>
            <a:r>
              <a:rPr lang="ko-KR" altLang="en-US" dirty="0"/>
              <a:t>사용하기 않음</a:t>
            </a:r>
            <a:endParaRPr lang="en-US" altLang="ko-KR" dirty="0"/>
          </a:p>
          <a:p>
            <a:pPr lvl="1"/>
            <a:r>
              <a:rPr lang="ko-KR" altLang="en-US" dirty="0"/>
              <a:t>표준 입출력 방법 </a:t>
            </a:r>
            <a:r>
              <a:rPr lang="en-US" altLang="ko-KR" dirty="0"/>
              <a:t>– C </a:t>
            </a:r>
            <a:r>
              <a:rPr lang="ko-KR" altLang="en-US" dirty="0"/>
              <a:t>표준입출력 함수 </a:t>
            </a:r>
            <a:r>
              <a:rPr lang="en-US" altLang="ko-KR" dirty="0" err="1"/>
              <a:t>scanf</a:t>
            </a:r>
            <a:r>
              <a:rPr lang="en-US" altLang="ko-KR" dirty="0"/>
              <a:t>/</a:t>
            </a:r>
            <a:r>
              <a:rPr lang="en-US" altLang="ko-KR" dirty="0" err="1"/>
              <a:t>printf</a:t>
            </a:r>
            <a:r>
              <a:rPr lang="ko-KR" altLang="en-US" dirty="0"/>
              <a:t>에 </a:t>
            </a:r>
            <a:r>
              <a:rPr lang="en-US" altLang="ko-KR" dirty="0" err="1"/>
              <a:t>cin</a:t>
            </a:r>
            <a:r>
              <a:rPr lang="en-US" altLang="ko-KR" dirty="0"/>
              <a:t>/</a:t>
            </a:r>
            <a:r>
              <a:rPr lang="en-US" altLang="ko-KR" dirty="0" err="1"/>
              <a:t>cout</a:t>
            </a:r>
            <a:r>
              <a:rPr lang="en-US" altLang="ko-KR" dirty="0"/>
              <a:t> </a:t>
            </a:r>
            <a:r>
              <a:rPr lang="ko-KR" altLang="en-US" dirty="0"/>
              <a:t>객체 추가</a:t>
            </a:r>
            <a:endParaRPr lang="en-US" altLang="ko-KR" dirty="0"/>
          </a:p>
          <a:p>
            <a:r>
              <a:rPr lang="en-US" altLang="ko-KR" dirty="0"/>
              <a:t>C++ </a:t>
            </a:r>
            <a:r>
              <a:rPr lang="ko-KR" altLang="en-US" dirty="0"/>
              <a:t>데이터 타입 </a:t>
            </a:r>
            <a:r>
              <a:rPr lang="en-US" altLang="ko-KR" dirty="0"/>
              <a:t>– </a:t>
            </a:r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pPr lvl="1"/>
            <a:r>
              <a:rPr lang="en-US" altLang="ko-KR" dirty="0"/>
              <a:t>void, char, </a:t>
            </a:r>
            <a:r>
              <a:rPr lang="en-US" altLang="ko-KR" dirty="0" err="1"/>
              <a:t>int</a:t>
            </a:r>
            <a:r>
              <a:rPr lang="en-US" altLang="ko-KR" dirty="0"/>
              <a:t>, short </a:t>
            </a:r>
            <a:r>
              <a:rPr lang="en-US" altLang="ko-KR" dirty="0" err="1"/>
              <a:t>int</a:t>
            </a:r>
            <a:r>
              <a:rPr lang="en-US" altLang="ko-KR" dirty="0"/>
              <a:t>, long, float, double, </a:t>
            </a:r>
            <a:r>
              <a:rPr lang="en-US" altLang="ko-KR" dirty="0" err="1"/>
              <a:t>bool</a:t>
            </a:r>
            <a:endParaRPr lang="en-US" altLang="ko-KR" dirty="0"/>
          </a:p>
          <a:p>
            <a:pPr lvl="1"/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ko-KR" altLang="en-US" dirty="0"/>
              <a:t>타입 추가</a:t>
            </a:r>
            <a:endParaRPr lang="en-US" altLang="ko-KR" dirty="0"/>
          </a:p>
          <a:p>
            <a:pPr lvl="2"/>
            <a:r>
              <a:rPr lang="en-US" altLang="ko-KR" dirty="0" err="1"/>
              <a:t>bool</a:t>
            </a:r>
            <a:r>
              <a:rPr lang="en-US" altLang="ko-KR" dirty="0"/>
              <a:t> </a:t>
            </a:r>
            <a:r>
              <a:rPr lang="ko-KR" altLang="en-US" dirty="0"/>
              <a:t>타입의 상수 </a:t>
            </a:r>
            <a:r>
              <a:rPr lang="en-US" altLang="ko-KR" dirty="0"/>
              <a:t>true, false </a:t>
            </a:r>
            <a:r>
              <a:rPr lang="ko-KR" altLang="en-US" dirty="0"/>
              <a:t>사용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2332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7-2 </a:t>
            </a:r>
            <a:r>
              <a:rPr lang="ko-KR" altLang="en-US" dirty="0"/>
              <a:t>포인터로 배열 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40768"/>
            <a:ext cx="6120680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n[10];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b="1" dirty="0"/>
              <a:t>*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n+i</a:t>
            </a:r>
            <a:r>
              <a:rPr lang="en-US" altLang="ko-KR" sz="1200" b="1" dirty="0"/>
              <a:t>)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*3; // </a:t>
            </a:r>
            <a:r>
              <a:rPr lang="ko-KR" altLang="en-US" sz="1200" dirty="0"/>
              <a:t>배열의 이름 </a:t>
            </a:r>
            <a:r>
              <a:rPr lang="en-US" altLang="ko-KR" sz="1200" dirty="0"/>
              <a:t>n</a:t>
            </a:r>
            <a:r>
              <a:rPr lang="ko-KR" altLang="en-US" sz="1200" dirty="0"/>
              <a:t>을 주소처럼 사용 가능</a:t>
            </a:r>
            <a:r>
              <a:rPr lang="en-US" altLang="ko-KR" sz="1200" dirty="0"/>
              <a:t>. </a:t>
            </a:r>
            <a:r>
              <a:rPr lang="ko-KR" altLang="en-US" sz="1200" dirty="0"/>
              <a:t>배열 </a:t>
            </a:r>
            <a:r>
              <a:rPr lang="en-US" altLang="ko-KR" sz="1200" dirty="0"/>
              <a:t>n</a:t>
            </a:r>
            <a:r>
              <a:rPr lang="ko-KR" altLang="en-US" sz="1200" dirty="0"/>
              <a:t>을 </a:t>
            </a:r>
            <a:r>
              <a:rPr lang="en-US" altLang="ko-KR" sz="1200" dirty="0"/>
              <a:t>3</a:t>
            </a:r>
            <a:r>
              <a:rPr lang="ko-KR" altLang="en-US" sz="1200" dirty="0"/>
              <a:t>의 배수로 채움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p = n;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에 배열 </a:t>
            </a:r>
            <a:r>
              <a:rPr lang="en-US" altLang="ko-KR" sz="1200" dirty="0"/>
              <a:t>n</a:t>
            </a:r>
            <a:r>
              <a:rPr lang="ko-KR" altLang="en-US" sz="1200" dirty="0"/>
              <a:t>의 시작 주소를 설정한다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*(</a:t>
            </a:r>
            <a:r>
              <a:rPr lang="en-US" altLang="ko-KR" sz="1200" b="1" dirty="0" err="1"/>
              <a:t>p+i</a:t>
            </a:r>
            <a:r>
              <a:rPr lang="en-US" altLang="ko-KR" sz="1200" b="1" dirty="0"/>
              <a:t>) </a:t>
            </a:r>
            <a:r>
              <a:rPr lang="en-US" altLang="ko-KR" sz="1200" dirty="0"/>
              <a:t>&lt;&lt; ' ';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를 이용하여 배열 </a:t>
            </a:r>
            <a:r>
              <a:rPr lang="en-US" altLang="ko-KR" sz="1200" dirty="0"/>
              <a:t>n</a:t>
            </a:r>
            <a:r>
              <a:rPr lang="ko-KR" altLang="en-US" sz="1200" dirty="0"/>
              <a:t>의 원소 접근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"\n";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ko-KR" altLang="en-US" sz="1200" b="1" dirty="0"/>
              <a:t>*</a:t>
            </a:r>
            <a:r>
              <a:rPr lang="en-US" altLang="ko-KR" sz="1200" b="1" dirty="0"/>
              <a:t>p = *p + 2;</a:t>
            </a:r>
            <a:r>
              <a:rPr lang="en-US" altLang="ko-KR" sz="1200" dirty="0"/>
              <a:t> // 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p</a:t>
            </a:r>
            <a:r>
              <a:rPr lang="ko-KR" altLang="en-US" sz="1200" dirty="0"/>
              <a:t>를 이용하여 배열의 원소 값을 </a:t>
            </a:r>
            <a:r>
              <a:rPr lang="en-US" altLang="ko-KR" sz="1200" dirty="0"/>
              <a:t>2 </a:t>
            </a:r>
            <a:r>
              <a:rPr lang="ko-KR" altLang="en-US" sz="1200" dirty="0"/>
              <a:t>증가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/>
              <a:t>p++; </a:t>
            </a:r>
            <a:r>
              <a:rPr lang="en-US" altLang="ko-KR" sz="1200" dirty="0"/>
              <a:t>// p</a:t>
            </a:r>
            <a:r>
              <a:rPr lang="ko-KR" altLang="en-US" sz="1200" dirty="0"/>
              <a:t>는 다음 원소의 주소로 증가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&lt;10;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n[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&lt;&lt; ' 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"\n";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6280460"/>
            <a:ext cx="6120680" cy="46166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0 3 6 9 12 15 18 21 24 27</a:t>
            </a:r>
          </a:p>
          <a:p>
            <a:r>
              <a:rPr lang="en-US" altLang="ko-KR" sz="1200" dirty="0"/>
              <a:t>2 5 8 11 14 17 20 23 26 29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636912"/>
            <a:ext cx="1334785" cy="459700"/>
          </a:xfrm>
          <a:prstGeom prst="wedgeRoundRectCallout">
            <a:avLst>
              <a:gd name="adj1" fmla="val 90847"/>
              <a:gd name="adj2" fmla="val 218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배열 </a:t>
            </a:r>
            <a:r>
              <a:rPr lang="en-US" altLang="ko-KR" sz="1050" dirty="0"/>
              <a:t>n</a:t>
            </a:r>
            <a:r>
              <a:rPr lang="ko-KR" altLang="en-US" sz="1050" dirty="0"/>
              <a:t>을 </a:t>
            </a:r>
            <a:endParaRPr lang="en-US" altLang="ko-KR" sz="1050" dirty="0"/>
          </a:p>
          <a:p>
            <a:r>
              <a:rPr lang="en-US" altLang="ko-KR" sz="1050" dirty="0"/>
              <a:t>3</a:t>
            </a:r>
            <a:r>
              <a:rPr lang="ko-KR" altLang="en-US" sz="1050" dirty="0"/>
              <a:t>의 배수로 초기화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1" y="3429000"/>
            <a:ext cx="1334786" cy="459700"/>
          </a:xfrm>
          <a:prstGeom prst="wedgeRoundRectCallout">
            <a:avLst>
              <a:gd name="adj1" fmla="val 92770"/>
              <a:gd name="adj2" fmla="val 4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포인터 </a:t>
            </a:r>
            <a:r>
              <a:rPr lang="en-US" altLang="ko-KR" sz="1050" dirty="0"/>
              <a:t>p</a:t>
            </a:r>
            <a:r>
              <a:rPr lang="ko-KR" altLang="en-US" sz="1050" dirty="0"/>
              <a:t>를 이용하여 배열 </a:t>
            </a:r>
            <a:r>
              <a:rPr lang="en-US" altLang="ko-KR" sz="1050" dirty="0"/>
              <a:t>n </a:t>
            </a:r>
            <a:r>
              <a:rPr lang="ko-KR" altLang="en-US" sz="1050" dirty="0"/>
              <a:t>출력</a:t>
            </a:r>
            <a:endParaRPr lang="en-US" altLang="ko-KR" sz="105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4221088"/>
            <a:ext cx="1334786" cy="638473"/>
          </a:xfrm>
          <a:prstGeom prst="wedgeRoundRectCallout">
            <a:avLst>
              <a:gd name="adj1" fmla="val 92770"/>
              <a:gd name="adj2" fmla="val 4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포인터 </a:t>
            </a:r>
            <a:r>
              <a:rPr lang="en-US" altLang="ko-KR" sz="1050" dirty="0"/>
              <a:t>p</a:t>
            </a:r>
            <a:r>
              <a:rPr lang="ko-KR" altLang="en-US" sz="1050" dirty="0"/>
              <a:t>를 이용하여 배열 </a:t>
            </a:r>
            <a:r>
              <a:rPr lang="en-US" altLang="ko-KR" sz="1050" dirty="0"/>
              <a:t>n</a:t>
            </a:r>
            <a:r>
              <a:rPr lang="ko-KR" altLang="en-US" sz="1050" dirty="0"/>
              <a:t>의 원소 값 </a:t>
            </a:r>
            <a:r>
              <a:rPr lang="en-US" altLang="ko-KR" sz="1050" dirty="0"/>
              <a:t>2 </a:t>
            </a:r>
            <a:r>
              <a:rPr lang="ko-KR" altLang="en-US" sz="1050" dirty="0"/>
              <a:t>증가</a:t>
            </a:r>
            <a:endParaRPr lang="en-US" altLang="ko-KR" sz="105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5373216"/>
            <a:ext cx="1334786" cy="280928"/>
          </a:xfrm>
          <a:prstGeom prst="wedgeRoundRectCallout">
            <a:avLst>
              <a:gd name="adj1" fmla="val 92770"/>
              <a:gd name="adj2" fmla="val 42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/>
              <a:t>배열 </a:t>
            </a:r>
            <a:r>
              <a:rPr lang="en-US" altLang="ko-KR" sz="1050" dirty="0"/>
              <a:t>n </a:t>
            </a:r>
            <a:r>
              <a:rPr lang="ko-KR" altLang="en-US" sz="1050" dirty="0"/>
              <a:t>출력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229508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7-3 </a:t>
            </a:r>
            <a:r>
              <a:rPr lang="ko-KR" altLang="en-US" dirty="0"/>
              <a:t>포인터를 매개 변수로 전달받는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68688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포인터로 정수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개를 전달받아 비교하는 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equal()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을 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971655"/>
            <a:ext cx="4637766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bool</a:t>
            </a:r>
            <a:r>
              <a:rPr lang="en-US" altLang="ko-KR" sz="1400" dirty="0"/>
              <a:t> equal(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 p,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 q); // </a:t>
            </a:r>
            <a:r>
              <a:rPr lang="ko-KR" altLang="en-US" sz="1400" dirty="0"/>
              <a:t>함수의 원형 선언</a:t>
            </a:r>
            <a:endParaRPr lang="en-US" altLang="ko-KR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a=5, b=6;</a:t>
            </a:r>
          </a:p>
          <a:p>
            <a:pPr defTabSz="180000"/>
            <a:r>
              <a:rPr lang="en-US" altLang="ko-KR" sz="1400" dirty="0"/>
              <a:t>	if(</a:t>
            </a:r>
            <a:r>
              <a:rPr lang="en-US" altLang="ko-KR" sz="1400" b="1" dirty="0"/>
              <a:t>equal(&amp;a, &amp;b)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"equal" &lt;&lt; "\n";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"not equal" &lt;&lt; "\n";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bool</a:t>
            </a:r>
            <a:r>
              <a:rPr lang="en-US" altLang="ko-KR" sz="1400" b="1" dirty="0"/>
              <a:t> equal(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p,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q) </a:t>
            </a:r>
            <a:r>
              <a:rPr lang="en-US" altLang="ko-KR" sz="1400" dirty="0"/>
              <a:t>{ // </a:t>
            </a:r>
            <a:r>
              <a:rPr lang="ko-KR" altLang="en-US" sz="1400" dirty="0"/>
              <a:t>포인터 매개 변수</a:t>
            </a:r>
          </a:p>
          <a:p>
            <a:pPr defTabSz="180000"/>
            <a:r>
              <a:rPr lang="en-US" altLang="ko-KR" sz="1400" dirty="0"/>
              <a:t>	if(*p == *q) return true;</a:t>
            </a:r>
          </a:p>
          <a:p>
            <a:pPr defTabSz="180000"/>
            <a:r>
              <a:rPr lang="en-US" altLang="ko-KR" sz="1400" dirty="0"/>
              <a:t>	else return false;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83568" y="5522748"/>
            <a:ext cx="463776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not equal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9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 7-4 </a:t>
            </a:r>
            <a:r>
              <a:rPr lang="ko-KR" altLang="en-US" dirty="0"/>
              <a:t>배열을 비교하는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268760"/>
            <a:ext cx="7588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배열을 비교하는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equalArray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함수를 다음과 같이 작성할 수 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</a:rPr>
              <a:t>equalArray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함수의 매개 변수를 포인터 타입으로 선언하여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</a:rPr>
              <a:t>재작성하라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3568" y="1863988"/>
            <a:ext cx="5832648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bool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equalArray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 p,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* q,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size); // </a:t>
            </a:r>
            <a:r>
              <a:rPr lang="ko-KR" altLang="en-US" sz="1400" dirty="0"/>
              <a:t>함수의 원형 선언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a[] = {1,2,3,4,5};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b[] = {1,2,3,4,5};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if(</a:t>
            </a:r>
            <a:r>
              <a:rPr lang="en-US" altLang="ko-KR" sz="1400" b="1" dirty="0" err="1"/>
              <a:t>equalArray</a:t>
            </a:r>
            <a:r>
              <a:rPr lang="en-US" altLang="ko-KR" sz="1400" b="1" dirty="0"/>
              <a:t>(a, b, 5))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"arrays equal" &lt;&lt; "\n";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"arrays not equal" &lt;&lt; "\n";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bool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equalArray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p,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* q,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if(*p != *q) return false;</a:t>
            </a:r>
          </a:p>
          <a:p>
            <a:pPr defTabSz="180000"/>
            <a:r>
              <a:rPr lang="en-US" altLang="ko-KR" sz="1400" dirty="0"/>
              <a:t>		p++; // p</a:t>
            </a:r>
            <a:r>
              <a:rPr lang="ko-KR" altLang="en-US" sz="1400" dirty="0"/>
              <a:t>는 배열의 다음 원소를 가리킴</a:t>
            </a:r>
          </a:p>
          <a:p>
            <a:pPr defTabSz="180000"/>
            <a:r>
              <a:rPr lang="en-US" altLang="ko-KR" sz="1400" dirty="0"/>
              <a:t>		q++; // q</a:t>
            </a:r>
            <a:r>
              <a:rPr lang="ko-KR" altLang="en-US" sz="1400" dirty="0"/>
              <a:t>도 배열의 다음 원소를 가리킴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return true;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6716162" y="6388303"/>
            <a:ext cx="1456238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arrays equal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29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1-1 </a:t>
            </a:r>
            <a:r>
              <a:rPr lang="ko-KR" altLang="en-US" dirty="0"/>
              <a:t>기본 </a:t>
            </a:r>
            <a:r>
              <a:rPr lang="en-US" altLang="ko-KR" dirty="0"/>
              <a:t>C++ </a:t>
            </a:r>
            <a:r>
              <a:rPr lang="ko-KR" altLang="en-US" dirty="0"/>
              <a:t>프로그램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1340768"/>
            <a:ext cx="5904656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g=20; </a:t>
            </a:r>
            <a:r>
              <a:rPr lang="en-US" altLang="ko-KR" sz="1400" dirty="0">
                <a:solidFill>
                  <a:srgbClr val="00B050"/>
                </a:solidFill>
              </a:rPr>
              <a:t>/* </a:t>
            </a:r>
            <a:r>
              <a:rPr lang="ko-KR" altLang="en-US" sz="1400" dirty="0">
                <a:solidFill>
                  <a:srgbClr val="00B050"/>
                </a:solidFill>
              </a:rPr>
              <a:t>전역 변수 *</a:t>
            </a:r>
            <a:r>
              <a:rPr lang="en-US" altLang="ko-KR" sz="1400" dirty="0">
                <a:solidFill>
                  <a:srgbClr val="00B050"/>
                </a:solidFill>
              </a:rPr>
              <a:t>/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add(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x,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y) </a:t>
            </a:r>
            <a:r>
              <a:rPr lang="en-US" altLang="ko-KR" sz="1400" dirty="0">
                <a:solidFill>
                  <a:srgbClr val="00B050"/>
                </a:solidFill>
              </a:rPr>
              <a:t>{ // </a:t>
            </a:r>
            <a:r>
              <a:rPr lang="ko-KR" altLang="en-US" sz="1400" dirty="0">
                <a:solidFill>
                  <a:srgbClr val="00B050"/>
                </a:solidFill>
              </a:rPr>
              <a:t>전역 함수</a:t>
            </a:r>
          </a:p>
          <a:p>
            <a:pPr defTabSz="180000"/>
            <a:r>
              <a:rPr lang="en-US" altLang="ko-KR" sz="1400" dirty="0"/>
              <a:t>	return x + y; </a:t>
            </a:r>
            <a:r>
              <a:rPr lang="en-US" altLang="ko-KR" sz="1400" dirty="0">
                <a:solidFill>
                  <a:srgbClr val="00B050"/>
                </a:solidFill>
              </a:rPr>
              <a:t>// x</a:t>
            </a:r>
            <a:r>
              <a:rPr lang="ko-KR" altLang="en-US" sz="1400" dirty="0">
                <a:solidFill>
                  <a:srgbClr val="00B050"/>
                </a:solidFill>
              </a:rPr>
              <a:t>와 </a:t>
            </a:r>
            <a:r>
              <a:rPr lang="en-US" altLang="ko-KR" sz="1400" dirty="0">
                <a:solidFill>
                  <a:srgbClr val="00B050"/>
                </a:solidFill>
              </a:rPr>
              <a:t>y</a:t>
            </a:r>
            <a:r>
              <a:rPr lang="ko-KR" altLang="en-US" sz="1400" dirty="0">
                <a:solidFill>
                  <a:srgbClr val="00B050"/>
                </a:solidFill>
              </a:rPr>
              <a:t>의 합 리턴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b, sum; // </a:t>
            </a:r>
            <a:r>
              <a:rPr lang="ko-KR" altLang="en-US" sz="1400" dirty="0"/>
              <a:t>지역 변수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두 정수를 입력하세요 </a:t>
            </a:r>
            <a:r>
              <a:rPr lang="en-US" altLang="ko-KR" sz="1400" dirty="0"/>
              <a:t>&gt;&gt;";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프롬프트 출력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a &gt;&gt; b; </a:t>
            </a:r>
            <a:r>
              <a:rPr lang="en-US" altLang="ko-KR" sz="1400" dirty="0">
                <a:solidFill>
                  <a:srgbClr val="00B050"/>
                </a:solidFill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</a:rPr>
              <a:t>두 정수를 읽어 </a:t>
            </a:r>
            <a:r>
              <a:rPr lang="en-US" altLang="ko-KR" sz="1400" dirty="0">
                <a:solidFill>
                  <a:srgbClr val="00B050"/>
                </a:solidFill>
              </a:rPr>
              <a:t>a</a:t>
            </a:r>
            <a:r>
              <a:rPr lang="ko-KR" altLang="en-US" sz="1400" dirty="0">
                <a:solidFill>
                  <a:srgbClr val="00B050"/>
                </a:solidFill>
              </a:rPr>
              <a:t>와 </a:t>
            </a:r>
            <a:r>
              <a:rPr lang="en-US" altLang="ko-KR" sz="1400" dirty="0">
                <a:solidFill>
                  <a:srgbClr val="00B050"/>
                </a:solidFill>
              </a:rPr>
              <a:t>b</a:t>
            </a:r>
            <a:r>
              <a:rPr lang="ko-KR" altLang="en-US" sz="1400" dirty="0">
                <a:solidFill>
                  <a:srgbClr val="00B050"/>
                </a:solidFill>
              </a:rPr>
              <a:t>에 입력</a:t>
            </a:r>
          </a:p>
          <a:p>
            <a:pPr defTabSz="180000"/>
            <a:r>
              <a:rPr lang="en-US" altLang="ko-KR" sz="1400" dirty="0"/>
              <a:t>	sum = a + b;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합은 </a:t>
            </a:r>
            <a:r>
              <a:rPr lang="en-US" altLang="ko-KR" sz="1400" dirty="0"/>
              <a:t>" &lt;&lt; sum &lt;&lt; "\n"; </a:t>
            </a:r>
            <a:r>
              <a:rPr lang="en-US" altLang="ko-KR" sz="1400" dirty="0">
                <a:solidFill>
                  <a:srgbClr val="00B050"/>
                </a:solidFill>
              </a:rPr>
              <a:t>// sum </a:t>
            </a:r>
            <a:r>
              <a:rPr lang="ko-KR" altLang="en-US" sz="1400" dirty="0">
                <a:solidFill>
                  <a:srgbClr val="00B050"/>
                </a:solidFill>
              </a:rPr>
              <a:t>값 출력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합은 </a:t>
            </a:r>
            <a:r>
              <a:rPr lang="en-US" altLang="ko-KR" sz="1400" dirty="0"/>
              <a:t>" &lt;&lt; add(a, b) &lt;&lt; "\n"; </a:t>
            </a:r>
            <a:r>
              <a:rPr lang="en-US" altLang="ko-KR" sz="1400" dirty="0">
                <a:solidFill>
                  <a:srgbClr val="00B050"/>
                </a:solidFill>
              </a:rPr>
              <a:t>// add() </a:t>
            </a:r>
            <a:r>
              <a:rPr lang="ko-KR" altLang="en-US" sz="1400" dirty="0">
                <a:solidFill>
                  <a:srgbClr val="00B050"/>
                </a:solidFill>
              </a:rPr>
              <a:t>함수 호출 결과 출력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전역 변수 </a:t>
            </a:r>
            <a:r>
              <a:rPr lang="en-US" altLang="ko-KR" sz="1400" dirty="0"/>
              <a:t>g </a:t>
            </a:r>
            <a:r>
              <a:rPr lang="ko-KR" altLang="en-US" sz="1400" dirty="0"/>
              <a:t>값은 </a:t>
            </a:r>
            <a:r>
              <a:rPr lang="en-US" altLang="ko-KR" sz="1400" dirty="0"/>
              <a:t>" &lt;&lt; g; </a:t>
            </a:r>
            <a:r>
              <a:rPr lang="en-US" altLang="ko-KR" sz="1400" dirty="0">
                <a:solidFill>
                  <a:srgbClr val="00B050"/>
                </a:solidFill>
              </a:rPr>
              <a:t>// g </a:t>
            </a:r>
            <a:r>
              <a:rPr lang="ko-KR" altLang="en-US" sz="1400" dirty="0">
                <a:solidFill>
                  <a:srgbClr val="00B050"/>
                </a:solidFill>
              </a:rPr>
              <a:t>값 출력</a:t>
            </a:r>
            <a:endParaRPr lang="en-US" altLang="ko-KR" sz="1400" dirty="0">
              <a:solidFill>
                <a:srgbClr val="00B050"/>
              </a:solidFill>
            </a:endParaRPr>
          </a:p>
          <a:p>
            <a:pPr defTabSz="180000"/>
            <a:endParaRPr lang="ko-KR" altLang="en-US" sz="1400" dirty="0">
              <a:solidFill>
                <a:srgbClr val="00B050"/>
              </a:solidFill>
            </a:endParaRPr>
          </a:p>
          <a:p>
            <a:pPr defTabSz="180000"/>
            <a:r>
              <a:rPr lang="en-US" altLang="ko-KR" sz="1400" dirty="0"/>
              <a:t>	return 0; </a:t>
            </a:r>
            <a:r>
              <a:rPr lang="en-US" altLang="ko-KR" sz="1400" dirty="0">
                <a:solidFill>
                  <a:srgbClr val="00B050"/>
                </a:solidFill>
              </a:rPr>
              <a:t>// return </a:t>
            </a:r>
            <a:r>
              <a:rPr lang="ko-KR" altLang="en-US" sz="1400" dirty="0">
                <a:solidFill>
                  <a:srgbClr val="00B050"/>
                </a:solidFill>
              </a:rPr>
              <a:t>문을 생략하면 자동으로 </a:t>
            </a:r>
            <a:r>
              <a:rPr lang="en-US" altLang="ko-KR" sz="1400" dirty="0">
                <a:solidFill>
                  <a:srgbClr val="00B050"/>
                </a:solidFill>
              </a:rPr>
              <a:t>return 0;</a:t>
            </a:r>
            <a:r>
              <a:rPr lang="ko-KR" altLang="en-US" sz="1400" dirty="0">
                <a:solidFill>
                  <a:srgbClr val="00B050"/>
                </a:solidFill>
              </a:rPr>
              <a:t>이 삽입된다</a:t>
            </a:r>
            <a:r>
              <a:rPr lang="en-US" altLang="ko-KR" sz="1400" dirty="0">
                <a:solidFill>
                  <a:srgbClr val="00B050"/>
                </a:solidFill>
              </a:rPr>
              <a:t>.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187624" y="5805264"/>
            <a:ext cx="5904656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두 정수를 입력하세요 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33 55</a:t>
            </a:r>
          </a:p>
          <a:p>
            <a:r>
              <a:rPr lang="ko-KR" altLang="en-US" sz="1400" dirty="0"/>
              <a:t>합은 </a:t>
            </a:r>
            <a:r>
              <a:rPr lang="en-US" altLang="ko-KR" sz="1400" dirty="0"/>
              <a:t>88</a:t>
            </a:r>
          </a:p>
          <a:p>
            <a:r>
              <a:rPr lang="ko-KR" altLang="en-US" sz="1400" dirty="0"/>
              <a:t>합은 </a:t>
            </a:r>
            <a:r>
              <a:rPr lang="en-US" altLang="ko-KR" sz="1400" dirty="0"/>
              <a:t>88</a:t>
            </a:r>
          </a:p>
          <a:p>
            <a:r>
              <a:rPr lang="ko-KR" altLang="en-US" sz="1400" dirty="0"/>
              <a:t>전역 변수 </a:t>
            </a:r>
            <a:r>
              <a:rPr lang="en-US" altLang="ko-KR" sz="1400" dirty="0"/>
              <a:t>g </a:t>
            </a:r>
            <a:r>
              <a:rPr lang="ko-KR" altLang="en-US" sz="1400" dirty="0"/>
              <a:t>값은 </a:t>
            </a:r>
            <a:r>
              <a:rPr lang="en-US" altLang="ko-KR" sz="1400" dirty="0"/>
              <a:t>20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5741973"/>
            <a:ext cx="661344" cy="280928"/>
          </a:xfrm>
          <a:prstGeom prst="wedgeRoundRectCallout">
            <a:avLst>
              <a:gd name="adj1" fmla="val -114121"/>
              <a:gd name="adj2" fmla="val 207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50" dirty="0"/>
              <a:t>키 입력</a:t>
            </a:r>
          </a:p>
        </p:txBody>
      </p:sp>
    </p:spTree>
    <p:extLst>
      <p:ext uri="{BB962C8B-B14F-4D97-AF65-F5344CB8AC3E}">
        <p14:creationId xmlns:p14="http://schemas.microsoft.com/office/powerpoint/2010/main" val="371980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연산자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5, b = 10, c;</a:t>
            </a:r>
          </a:p>
          <a:p>
            <a:pPr marL="365760" lvl="1" indent="0">
              <a:buNone/>
            </a:pPr>
            <a:r>
              <a:rPr lang="en-US" altLang="ko-KR" dirty="0"/>
              <a:t>(1) a + b/3 * 3		 </a:t>
            </a:r>
            <a:r>
              <a:rPr lang="en-US" altLang="ko-KR" u="sng" dirty="0"/>
              <a:t>		</a:t>
            </a:r>
          </a:p>
          <a:p>
            <a:pPr marL="365760" lvl="1" indent="0">
              <a:buNone/>
            </a:pPr>
            <a:r>
              <a:rPr lang="en-US" altLang="ko-KR" dirty="0"/>
              <a:t>(2) b &lt;&lt; 2			 </a:t>
            </a:r>
            <a:r>
              <a:rPr lang="en-US" altLang="ko-KR" u="sng" dirty="0"/>
              <a:t>		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(3) a != b			 </a:t>
            </a:r>
            <a:r>
              <a:rPr lang="en-US" altLang="ko-KR" u="sng" dirty="0"/>
              <a:t>		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(4) b % a			 </a:t>
            </a:r>
            <a:r>
              <a:rPr lang="en-US" altLang="ko-KR" u="sng" dirty="0"/>
              <a:t>		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(5) (a&gt;b)?</a:t>
            </a:r>
            <a:r>
              <a:rPr lang="en-US" altLang="ko-KR" dirty="0" err="1"/>
              <a:t>a:b</a:t>
            </a:r>
            <a:r>
              <a:rPr lang="en-US" altLang="ko-KR" dirty="0"/>
              <a:t>			 </a:t>
            </a:r>
            <a:r>
              <a:rPr lang="en-US" altLang="ko-KR" u="sng" dirty="0"/>
              <a:t>		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(6) </a:t>
            </a:r>
            <a:r>
              <a:rPr lang="en-US" altLang="ko-KR" dirty="0" err="1"/>
              <a:t>sizeof</a:t>
            </a:r>
            <a:r>
              <a:rPr lang="en-US" altLang="ko-KR" dirty="0"/>
              <a:t>(a)			 </a:t>
            </a:r>
            <a:r>
              <a:rPr lang="en-US" altLang="ko-KR" u="sng" dirty="0"/>
              <a:t>		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(7) c = a++; </a:t>
            </a:r>
            <a:r>
              <a:rPr lang="ko-KR" altLang="en-US" dirty="0"/>
              <a:t>이후의 </a:t>
            </a:r>
            <a:r>
              <a:rPr lang="en-US" altLang="ko-KR" dirty="0"/>
              <a:t>c </a:t>
            </a:r>
            <a:r>
              <a:rPr lang="ko-KR" altLang="en-US" dirty="0"/>
              <a:t>값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u="sng" dirty="0"/>
              <a:t>		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(8) a += b; </a:t>
            </a:r>
            <a:r>
              <a:rPr lang="ko-KR" altLang="en-US" dirty="0"/>
              <a:t>이후의 </a:t>
            </a:r>
            <a:r>
              <a:rPr lang="en-US" altLang="ko-KR" dirty="0"/>
              <a:t>a </a:t>
            </a:r>
            <a:r>
              <a:rPr lang="ko-KR" altLang="en-US" dirty="0"/>
              <a:t>값</a:t>
            </a:r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en-US" altLang="ko-KR" u="sng" dirty="0"/>
              <a:t>		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(9) a &amp; b			 </a:t>
            </a:r>
            <a:r>
              <a:rPr lang="en-US" altLang="ko-KR" u="sng" dirty="0"/>
              <a:t>		</a:t>
            </a:r>
            <a:endParaRPr lang="en-US" altLang="ko-KR" dirty="0"/>
          </a:p>
          <a:p>
            <a:pPr marL="365760" lvl="1" indent="0">
              <a:buNone/>
            </a:pPr>
            <a:r>
              <a:rPr lang="pt-BR" altLang="ko-KR" dirty="0"/>
              <a:t>(10) c = (a + b, a – b);	 </a:t>
            </a:r>
            <a:r>
              <a:rPr lang="en-US" altLang="ko-KR" u="sng" dirty="0"/>
              <a:t>		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657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C++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언어의 다음 </a:t>
            </a:r>
            <a:r>
              <a:rPr lang="en-US" altLang="ko-KR" dirty="0"/>
              <a:t>2</a:t>
            </a:r>
            <a:r>
              <a:rPr lang="ko-KR" altLang="en-US" dirty="0"/>
              <a:t>가지 유형의 </a:t>
            </a:r>
            <a:r>
              <a:rPr lang="ko-KR" altLang="en-US" dirty="0" err="1"/>
              <a:t>조건문</a:t>
            </a:r>
            <a:r>
              <a:rPr lang="ko-KR" altLang="en-US" dirty="0"/>
              <a:t> 그대로 사용</a:t>
            </a:r>
            <a:endParaRPr lang="en-US" altLang="ko-KR" dirty="0"/>
          </a:p>
          <a:p>
            <a:pPr lvl="1"/>
            <a:r>
              <a:rPr lang="en-US" altLang="ko-KR" dirty="0"/>
              <a:t>if, if-else, if–</a:t>
            </a:r>
            <a:r>
              <a:rPr lang="en-US" altLang="ko-KR" dirty="0" err="1"/>
              <a:t>elseif</a:t>
            </a:r>
            <a:r>
              <a:rPr lang="en-US" altLang="ko-KR" dirty="0"/>
              <a:t>-else</a:t>
            </a:r>
          </a:p>
          <a:p>
            <a:pPr lvl="1"/>
            <a:r>
              <a:rPr lang="en-US" altLang="ko-KR" dirty="0"/>
              <a:t>switch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174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3-1 if-else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36284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점수를 입력 받아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90~100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사이이면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A, 80~89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사이이면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B, 70~79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사이이면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C, 60~69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사이이면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D,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그 이하이면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"F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입니다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 100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보다 크거나 음수가 입력되면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잘못된 점수입니다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출력하라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44008" y="1338028"/>
            <a:ext cx="374441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score;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score;</a:t>
            </a:r>
          </a:p>
          <a:p>
            <a:pPr defTabSz="180000"/>
            <a:r>
              <a:rPr lang="en-US" altLang="ko-KR" sz="1400" dirty="0"/>
              <a:t>	if(score &gt; 100 || score &lt; 0)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잘못된 점수 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if(score &gt;= 90) </a:t>
            </a:r>
            <a:r>
              <a:rPr lang="en-US" altLang="ko-KR" sz="1400" dirty="0">
                <a:solidFill>
                  <a:srgbClr val="00B050"/>
                </a:solidFill>
              </a:rPr>
              <a:t>// 90</a:t>
            </a:r>
            <a:r>
              <a:rPr lang="ko-KR" altLang="en-US" sz="1400" dirty="0">
                <a:solidFill>
                  <a:srgbClr val="00B050"/>
                </a:solidFill>
              </a:rPr>
              <a:t>이상 </a:t>
            </a:r>
            <a:r>
              <a:rPr lang="en-US" altLang="ko-KR" sz="1400" dirty="0">
                <a:solidFill>
                  <a:srgbClr val="00B050"/>
                </a:solidFill>
              </a:rPr>
              <a:t>100</a:t>
            </a:r>
            <a:r>
              <a:rPr lang="ko-KR" altLang="en-US" sz="1400" dirty="0">
                <a:solidFill>
                  <a:srgbClr val="00B050"/>
                </a:solidFill>
              </a:rPr>
              <a:t>이하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"A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	else if(score &gt;= 80) </a:t>
            </a:r>
            <a:r>
              <a:rPr lang="en-US" altLang="ko-KR" sz="1400" dirty="0">
                <a:solidFill>
                  <a:srgbClr val="00B050"/>
                </a:solidFill>
              </a:rPr>
              <a:t>// 80</a:t>
            </a:r>
            <a:r>
              <a:rPr lang="ko-KR" altLang="en-US" sz="1400" dirty="0">
                <a:solidFill>
                  <a:srgbClr val="00B050"/>
                </a:solidFill>
              </a:rPr>
              <a:t>이상 </a:t>
            </a:r>
            <a:r>
              <a:rPr lang="en-US" altLang="ko-KR" sz="1400" dirty="0">
                <a:solidFill>
                  <a:srgbClr val="00B050"/>
                </a:solidFill>
              </a:rPr>
              <a:t>89</a:t>
            </a:r>
            <a:r>
              <a:rPr lang="ko-KR" altLang="en-US" sz="1400" dirty="0">
                <a:solidFill>
                  <a:srgbClr val="00B050"/>
                </a:solidFill>
              </a:rPr>
              <a:t>이하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	else if(score &gt;= 70) </a:t>
            </a:r>
            <a:r>
              <a:rPr lang="en-US" altLang="ko-KR" sz="1400" dirty="0">
                <a:solidFill>
                  <a:srgbClr val="00B050"/>
                </a:solidFill>
              </a:rPr>
              <a:t>// 70</a:t>
            </a:r>
            <a:r>
              <a:rPr lang="ko-KR" altLang="en-US" sz="1400" dirty="0">
                <a:solidFill>
                  <a:srgbClr val="00B050"/>
                </a:solidFill>
              </a:rPr>
              <a:t>이상 </a:t>
            </a:r>
            <a:r>
              <a:rPr lang="en-US" altLang="ko-KR" sz="1400" dirty="0">
                <a:solidFill>
                  <a:srgbClr val="00B050"/>
                </a:solidFill>
              </a:rPr>
              <a:t>79</a:t>
            </a:r>
            <a:r>
              <a:rPr lang="ko-KR" altLang="en-US" sz="1400" dirty="0">
                <a:solidFill>
                  <a:srgbClr val="00B050"/>
                </a:solidFill>
              </a:rPr>
              <a:t>이하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"C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	else if(score &gt;= 60) </a:t>
            </a:r>
            <a:r>
              <a:rPr lang="en-US" altLang="ko-KR" sz="1400" dirty="0">
                <a:solidFill>
                  <a:srgbClr val="00B050"/>
                </a:solidFill>
              </a:rPr>
              <a:t>// 60</a:t>
            </a:r>
            <a:r>
              <a:rPr lang="ko-KR" altLang="en-US" sz="1400" dirty="0">
                <a:solidFill>
                  <a:srgbClr val="00B050"/>
                </a:solidFill>
              </a:rPr>
              <a:t>이상 </a:t>
            </a:r>
            <a:r>
              <a:rPr lang="en-US" altLang="ko-KR" sz="1400" dirty="0">
                <a:solidFill>
                  <a:srgbClr val="00B050"/>
                </a:solidFill>
              </a:rPr>
              <a:t>69</a:t>
            </a:r>
            <a:r>
              <a:rPr lang="ko-KR" altLang="en-US" sz="1400" dirty="0">
                <a:solidFill>
                  <a:srgbClr val="00B050"/>
                </a:solidFill>
              </a:rPr>
              <a:t>이하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"D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	else </a:t>
            </a:r>
            <a:r>
              <a:rPr lang="en-US" altLang="ko-KR" sz="1400" dirty="0">
                <a:solidFill>
                  <a:srgbClr val="00B050"/>
                </a:solidFill>
              </a:rPr>
              <a:t>// 0</a:t>
            </a:r>
            <a:r>
              <a:rPr lang="ko-KR" altLang="en-US" sz="1400" dirty="0">
                <a:solidFill>
                  <a:srgbClr val="00B050"/>
                </a:solidFill>
              </a:rPr>
              <a:t>이상 </a:t>
            </a:r>
            <a:r>
              <a:rPr lang="en-US" altLang="ko-KR" sz="1400" dirty="0">
                <a:solidFill>
                  <a:srgbClr val="00B050"/>
                </a:solidFill>
              </a:rPr>
              <a:t>59</a:t>
            </a:r>
            <a:r>
              <a:rPr lang="ko-KR" altLang="en-US" sz="1400" dirty="0">
                <a:solidFill>
                  <a:srgbClr val="00B050"/>
                </a:solidFill>
              </a:rPr>
              <a:t>이하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"F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644008" y="6239702"/>
            <a:ext cx="374441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85</a:t>
            </a:r>
          </a:p>
          <a:p>
            <a:r>
              <a:rPr lang="en-US" altLang="ko-KR" sz="1400" dirty="0"/>
              <a:t>B </a:t>
            </a:r>
            <a:r>
              <a:rPr lang="ko-KR" altLang="en-US" sz="1400" dirty="0"/>
              <a:t>입니다</a:t>
            </a:r>
          </a:p>
        </p:txBody>
      </p:sp>
    </p:spTree>
    <p:extLst>
      <p:ext uri="{BB962C8B-B14F-4D97-AF65-F5344CB8AC3E}">
        <p14:creationId xmlns:p14="http://schemas.microsoft.com/office/powerpoint/2010/main" val="366358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3-2 switch </a:t>
            </a:r>
            <a:r>
              <a:rPr lang="ko-KR" altLang="en-US" dirty="0"/>
              <a:t>사용 예제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3468" y="1340768"/>
            <a:ext cx="29084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예제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3-1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if-else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switch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를 이용하여 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점수를 입력 받고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으로 나눈 몫으로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switch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</a:rPr>
              <a:t>문을 만들면 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39952" y="1124744"/>
            <a:ext cx="4572000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score, div;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점수를 입력하세요</a:t>
            </a:r>
            <a:r>
              <a:rPr lang="en-US" altLang="ko-KR" sz="1400" dirty="0"/>
              <a:t>&gt;&gt;";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cin</a:t>
            </a:r>
            <a:r>
              <a:rPr lang="en-US" altLang="ko-KR" sz="1400" dirty="0"/>
              <a:t> &gt;&gt; score;</a:t>
            </a:r>
          </a:p>
          <a:p>
            <a:pPr defTabSz="180000"/>
            <a:r>
              <a:rPr lang="en-US" altLang="ko-KR" sz="1400" dirty="0"/>
              <a:t>	if(score &gt; 100 || score &lt; 0)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잘못된 점수 입니다</a:t>
            </a:r>
            <a:r>
              <a:rPr lang="en-US" altLang="ko-KR" sz="1400" dirty="0"/>
              <a:t>";</a:t>
            </a:r>
          </a:p>
          <a:p>
            <a:pPr defTabSz="180000"/>
            <a:r>
              <a:rPr lang="en-US" altLang="ko-KR" sz="1400" dirty="0"/>
              <a:t>		return 0;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	div = score/10;</a:t>
            </a:r>
          </a:p>
          <a:p>
            <a:pPr defTabSz="180000"/>
            <a:r>
              <a:rPr lang="en-US" altLang="ko-KR" sz="1400" dirty="0"/>
              <a:t>	switch(div) {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case 10:</a:t>
            </a:r>
          </a:p>
          <a:p>
            <a:pPr defTabSz="180000"/>
            <a:r>
              <a:rPr lang="en-US" altLang="ko-KR" sz="1400" b="1" dirty="0"/>
              <a:t>		case 9: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"A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 </a:t>
            </a:r>
            <a:r>
              <a:rPr lang="en-US" altLang="ko-KR" sz="1400" b="1" dirty="0"/>
              <a:t>break; </a:t>
            </a:r>
            <a:r>
              <a:rPr lang="en-US" altLang="ko-KR" sz="1400" dirty="0"/>
              <a:t>// 90~100 </a:t>
            </a:r>
            <a:r>
              <a:rPr lang="ko-KR" altLang="en-US" sz="1400" dirty="0"/>
              <a:t>경우</a:t>
            </a:r>
          </a:p>
          <a:p>
            <a:pPr defTabSz="180000"/>
            <a:r>
              <a:rPr lang="en-US" altLang="ko-KR" sz="1400" dirty="0"/>
              <a:t>		case 8: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"B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 break; // 80 </a:t>
            </a:r>
            <a:r>
              <a:rPr lang="ko-KR" altLang="en-US" sz="1400" dirty="0" err="1"/>
              <a:t>점대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case 7: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"C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 break; // 70 </a:t>
            </a:r>
            <a:r>
              <a:rPr lang="ko-KR" altLang="en-US" sz="1400" dirty="0" err="1"/>
              <a:t>점대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case 6: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"D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 break; // 60 </a:t>
            </a:r>
            <a:r>
              <a:rPr lang="ko-KR" altLang="en-US" sz="1400" dirty="0" err="1"/>
              <a:t>점대</a:t>
            </a:r>
            <a:endParaRPr lang="ko-KR" altLang="en-US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default </a:t>
            </a:r>
            <a:r>
              <a:rPr lang="en-US" altLang="ko-KR" sz="1400" dirty="0"/>
              <a:t>: // </a:t>
            </a:r>
            <a:r>
              <a:rPr lang="ko-KR" altLang="en-US" sz="1400" dirty="0"/>
              <a:t>나머지 점수 대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"F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"; break;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835696" y="6279337"/>
            <a:ext cx="218568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점수를 입력하세요</a:t>
            </a:r>
            <a:r>
              <a:rPr lang="en-US" altLang="ko-KR" sz="1400" dirty="0"/>
              <a:t>&gt;&gt;</a:t>
            </a:r>
            <a:r>
              <a:rPr lang="en-US" altLang="ko-KR" sz="1400" dirty="0">
                <a:solidFill>
                  <a:srgbClr val="00B050"/>
                </a:solidFill>
              </a:rPr>
              <a:t>85</a:t>
            </a:r>
          </a:p>
          <a:p>
            <a:r>
              <a:rPr lang="en-US" altLang="ko-KR" sz="1400" dirty="0"/>
              <a:t>B </a:t>
            </a:r>
            <a:r>
              <a:rPr lang="ko-KR" altLang="en-US" sz="1400" dirty="0"/>
              <a:t>입니다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3971677"/>
            <a:ext cx="2212821" cy="280928"/>
          </a:xfrm>
          <a:prstGeom prst="wedgeRoundRectCallout">
            <a:avLst>
              <a:gd name="adj1" fmla="val -83664"/>
              <a:gd name="adj2" fmla="val 271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case </a:t>
            </a:r>
            <a:r>
              <a:rPr lang="ko-KR" altLang="en-US" sz="1050" dirty="0"/>
              <a:t>문은 </a:t>
            </a:r>
            <a:r>
              <a:rPr lang="en-US" altLang="ko-KR" sz="1050" dirty="0"/>
              <a:t>break </a:t>
            </a:r>
            <a:r>
              <a:rPr lang="ko-KR" altLang="en-US" sz="1050" dirty="0"/>
              <a:t>만나야 </a:t>
            </a:r>
            <a:r>
              <a:rPr lang="ko-KR" altLang="en-US" sz="1050" dirty="0" err="1"/>
              <a:t>빠져나옴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83642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언어의 다음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반복문을</a:t>
            </a:r>
            <a:r>
              <a:rPr lang="ko-KR" altLang="en-US" dirty="0"/>
              <a:t> 그대로 사용</a:t>
            </a:r>
            <a:endParaRPr lang="en-US" altLang="ko-KR" dirty="0"/>
          </a:p>
          <a:p>
            <a:pPr lvl="1"/>
            <a:r>
              <a:rPr lang="en-US" altLang="ko-KR" dirty="0"/>
              <a:t>for, while, do-while</a:t>
            </a:r>
          </a:p>
          <a:p>
            <a:pPr lvl="1"/>
            <a:r>
              <a:rPr lang="ko-KR" altLang="en-US" dirty="0"/>
              <a:t>추가된 것 없음</a:t>
            </a:r>
            <a:endParaRPr lang="en-US" altLang="ko-KR" dirty="0"/>
          </a:p>
          <a:p>
            <a:r>
              <a:rPr lang="en-US" altLang="ko-KR" dirty="0"/>
              <a:t>break</a:t>
            </a:r>
          </a:p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벗어남</a:t>
            </a:r>
            <a:endParaRPr lang="en-US" altLang="ko-KR" dirty="0"/>
          </a:p>
          <a:p>
            <a:r>
              <a:rPr lang="en-US" altLang="ko-KR" dirty="0"/>
              <a:t>continue</a:t>
            </a:r>
          </a:p>
          <a:p>
            <a:pPr lvl="1"/>
            <a:r>
              <a:rPr lang="ko-KR" altLang="en-US" dirty="0"/>
              <a:t>다음 반복 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873432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5261</TotalTime>
  <Words>4388</Words>
  <Application>Microsoft Office PowerPoint</Application>
  <PresentationFormat>화면 슬라이드 쇼(4:3)</PresentationFormat>
  <Paragraphs>637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HY견고딕</vt:lpstr>
      <vt:lpstr>맑은 고딕</vt:lpstr>
      <vt:lpstr>Arial</vt:lpstr>
      <vt:lpstr>Wingdings</vt:lpstr>
      <vt:lpstr>바인드소프트</vt:lpstr>
      <vt:lpstr>C++ 프로그래밍</vt:lpstr>
      <vt:lpstr>C++ 프로그램 구성</vt:lpstr>
      <vt:lpstr>기본적인 구성에 있어서 C/C++ 비교</vt:lpstr>
      <vt:lpstr>예제 1-1 기본 C++ 프로그램</vt:lpstr>
      <vt:lpstr>C/C++ 연산자</vt:lpstr>
      <vt:lpstr>조건문</vt:lpstr>
      <vt:lpstr>예제 3-1 if-else 사용</vt:lpstr>
      <vt:lpstr>예제 3-2 switch 사용 예제</vt:lpstr>
      <vt:lpstr>반복문</vt:lpstr>
      <vt:lpstr>예제 4-1 for 문 예제</vt:lpstr>
      <vt:lpstr>예제 4-2 while 문 예제</vt:lpstr>
      <vt:lpstr>예제 4-3 do-while 문 예제</vt:lpstr>
      <vt:lpstr>예제 4-4 continue와 break 문</vt:lpstr>
      <vt:lpstr>배열</vt:lpstr>
      <vt:lpstr>2차원 배열</vt:lpstr>
      <vt:lpstr>예제 5-1 배열 선언 및 활용</vt:lpstr>
      <vt:lpstr>함수</vt:lpstr>
      <vt:lpstr>함수의 구성과 함수 호출</vt:lpstr>
      <vt:lpstr>예제 6-1 adder() 함수와 호출</vt:lpstr>
      <vt:lpstr>함수 작성과 호출시 주의할 점</vt:lpstr>
      <vt:lpstr>예제 6-2 함수 호출</vt:lpstr>
      <vt:lpstr>함수 원형, 함수 프로토타입</vt:lpstr>
      <vt:lpstr>함수 원형이 선언된 경우와 아닌 경우</vt:lpstr>
      <vt:lpstr>매개 변수로 배열 전달</vt:lpstr>
      <vt:lpstr>예제 6-3 배열을 매개 변수로 가진 함수의 호출</vt:lpstr>
      <vt:lpstr>포인터</vt:lpstr>
      <vt:lpstr>포인터 변수 선언</vt:lpstr>
      <vt:lpstr>예제 7-1 포인터 선언 및 활용 </vt:lpstr>
      <vt:lpstr>배열과 포인터</vt:lpstr>
      <vt:lpstr>예제 7-2 포인터로 배열 접근</vt:lpstr>
      <vt:lpstr>예제 7-3 포인터를 매개 변수로 전달받는 함수</vt:lpstr>
      <vt:lpstr>예제 7-4 배열을 비교하는 함수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Sugil Choi</cp:lastModifiedBy>
  <cp:revision>184</cp:revision>
  <cp:lastPrinted>2013-07-12T10:03:23Z</cp:lastPrinted>
  <dcterms:created xsi:type="dcterms:W3CDTF">2011-08-27T14:53:28Z</dcterms:created>
  <dcterms:modified xsi:type="dcterms:W3CDTF">2024-03-18T06:25:45Z</dcterms:modified>
</cp:coreProperties>
</file>