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4" r:id="rId1"/>
  </p:sldMasterIdLst>
  <p:notesMasterIdLst>
    <p:notesMasterId r:id="rId7"/>
  </p:notesMasterIdLst>
  <p:sldIdLst>
    <p:sldId id="448" r:id="rId2"/>
    <p:sldId id="452" r:id="rId3"/>
    <p:sldId id="450" r:id="rId4"/>
    <p:sldId id="491" r:id="rId5"/>
    <p:sldId id="49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F9DC94A-AEEE-45F1-83FE-0B9849F7759D}">
          <p14:sldIdLst>
            <p14:sldId id="448"/>
            <p14:sldId id="452"/>
            <p14:sldId id="450"/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변소현" initials="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B38"/>
    <a:srgbClr val="F0988C"/>
    <a:srgbClr val="F4C7C4"/>
    <a:srgbClr val="000000"/>
    <a:srgbClr val="F2A69C"/>
    <a:srgbClr val="ED8273"/>
    <a:srgbClr val="EC796A"/>
    <a:srgbClr val="EB7363"/>
    <a:srgbClr val="FBECEC"/>
    <a:srgbClr val="0C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281" autoAdjust="0"/>
  </p:normalViewPr>
  <p:slideViewPr>
    <p:cSldViewPr>
      <p:cViewPr varScale="1">
        <p:scale>
          <a:sx n="100" d="100"/>
          <a:sy n="100" d="100"/>
        </p:scale>
        <p:origin x="1552" y="68"/>
      </p:cViewPr>
      <p:guideLst>
        <p:guide orient="horz" pos="119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777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6910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144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시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276521" y="5975822"/>
            <a:ext cx="3791423" cy="586615"/>
            <a:chOff x="130805" y="5990292"/>
            <a:chExt cx="3791423" cy="586615"/>
          </a:xfrm>
        </p:grpSpPr>
        <p:sp>
          <p:nvSpPr>
            <p:cNvPr id="7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8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6032"/>
            <a:ext cx="63055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448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-27384"/>
            <a:ext cx="9144000" cy="617311"/>
          </a:xfrm>
          <a:prstGeom prst="rect">
            <a:avLst/>
          </a:prstGeom>
          <a:solidFill>
            <a:srgbClr val="F4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9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6029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4176399" y="93663"/>
            <a:ext cx="5580175" cy="523220"/>
            <a:chOff x="6752029" y="188640"/>
            <a:chExt cx="5582416" cy="521913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ko-KR" altLang="en-US" sz="2800" b="1" kern="1200" spc="-300" dirty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데이터베이스 시스템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직사각형 4"/>
            <p:cNvSpPr>
              <a:spLocks noChangeArrowheads="1"/>
            </p:cNvSpPr>
            <p:nvPr/>
          </p:nvSpPr>
          <p:spPr bwMode="auto">
            <a:xfrm>
              <a:off x="6752029" y="188640"/>
              <a:ext cx="1649319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01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64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121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2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강의 및 실습 안내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496" y="980728"/>
            <a:ext cx="9144000" cy="3024336"/>
          </a:xfrm>
        </p:spPr>
        <p:txBody>
          <a:bodyPr/>
          <a:lstStyle/>
          <a:p>
            <a:r>
              <a:rPr lang="ko-KR" alt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Y견고딕" pitchFamily="18" charset="-127"/>
                <a:ea typeface="HY견고딕" pitchFamily="18" charset="-127"/>
              </a:rPr>
              <a:t>데이터 베이스</a:t>
            </a:r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44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안내</a:t>
            </a: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48481"/>
              </p:ext>
            </p:extLst>
          </p:nvPr>
        </p:nvGraphicFramePr>
        <p:xfrm>
          <a:off x="251520" y="1052736"/>
          <a:ext cx="8640960" cy="4983056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590114">
                  <a:extLst>
                    <a:ext uri="{9D8B030D-6E8A-4147-A177-3AD203B41FA5}">
                      <a16:colId xmlns:a16="http://schemas.microsoft.com/office/drawing/2014/main" val="3986761502"/>
                    </a:ext>
                  </a:extLst>
                </a:gridCol>
                <a:gridCol w="1264531">
                  <a:extLst>
                    <a:ext uri="{9D8B030D-6E8A-4147-A177-3AD203B41FA5}">
                      <a16:colId xmlns:a16="http://schemas.microsoft.com/office/drawing/2014/main" val="613207033"/>
                    </a:ext>
                  </a:extLst>
                </a:gridCol>
                <a:gridCol w="6786315">
                  <a:extLst>
                    <a:ext uri="{9D8B030D-6E8A-4147-A177-3AD203B41FA5}">
                      <a16:colId xmlns:a16="http://schemas.microsoft.com/office/drawing/2014/main" val="685927753"/>
                    </a:ext>
                  </a:extLst>
                </a:gridCol>
              </a:tblGrid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</a:rPr>
                        <a:t>주차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8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</a:rPr>
                        <a:t>장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8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effectLst/>
                        </a:rPr>
                        <a:t>강의 내용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98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56288"/>
                  </a:ext>
                </a:extLst>
              </a:tr>
              <a:tr h="1909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1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강의 소개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데이터베이스 시스템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79884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2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관계 데이터 모델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60172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3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SQL </a:t>
                      </a:r>
                      <a:r>
                        <a:rPr lang="ko-KR" altLang="en-US" sz="1200" kern="0" spc="0" dirty="0">
                          <a:effectLst/>
                        </a:rPr>
                        <a:t>기초 </a:t>
                      </a:r>
                      <a:r>
                        <a:rPr lang="en-US" altLang="ko-KR" sz="1200" kern="0" spc="0" dirty="0">
                          <a:effectLst/>
                        </a:rPr>
                        <a:t>– MySQL </a:t>
                      </a:r>
                      <a:r>
                        <a:rPr lang="ko-KR" altLang="en-US" sz="1200" kern="0" spc="0" dirty="0">
                          <a:effectLst/>
                        </a:rPr>
                        <a:t>설치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데이터 </a:t>
                      </a:r>
                      <a:r>
                        <a:rPr lang="ko-KR" altLang="en-US" sz="1200" kern="0" spc="0" dirty="0" err="1">
                          <a:effectLst/>
                        </a:rPr>
                        <a:t>조작어</a:t>
                      </a:r>
                      <a:r>
                        <a:rPr lang="ko-KR" altLang="en-US" sz="1200" kern="0" spc="0" dirty="0">
                          <a:effectLst/>
                        </a:rPr>
                        <a:t> </a:t>
                      </a:r>
                      <a:r>
                        <a:rPr lang="en-US" altLang="ko-KR" sz="1200" kern="0" spc="0" dirty="0">
                          <a:effectLst/>
                        </a:rPr>
                        <a:t>– </a:t>
                      </a:r>
                      <a:r>
                        <a:rPr lang="ko-KR" altLang="en-US" sz="1200" kern="0" spc="0" dirty="0">
                          <a:effectLst/>
                        </a:rPr>
                        <a:t>검색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64368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effectLst/>
                        </a:rPr>
                        <a:t>3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SQL </a:t>
                      </a:r>
                      <a:r>
                        <a:rPr lang="ko-KR" altLang="en-US" sz="1200" kern="0" spc="0" dirty="0">
                          <a:effectLst/>
                        </a:rPr>
                        <a:t>기초</a:t>
                      </a:r>
                      <a:r>
                        <a:rPr lang="en-US" altLang="ko-KR" sz="1200" kern="0" spc="0" dirty="0">
                          <a:effectLst/>
                        </a:rPr>
                        <a:t> – </a:t>
                      </a:r>
                      <a:r>
                        <a:rPr lang="ko-KR" altLang="en-US" sz="1200" kern="0" spc="0" dirty="0">
                          <a:effectLst/>
                        </a:rPr>
                        <a:t>데이터 </a:t>
                      </a:r>
                      <a:r>
                        <a:rPr lang="ko-KR" altLang="en-US" sz="1200" kern="0" spc="0" dirty="0" err="1">
                          <a:effectLst/>
                        </a:rPr>
                        <a:t>정의어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데이터 </a:t>
                      </a:r>
                      <a:r>
                        <a:rPr lang="ko-KR" altLang="en-US" sz="1200" kern="0" spc="0" dirty="0" err="1">
                          <a:effectLst/>
                        </a:rPr>
                        <a:t>조작어</a:t>
                      </a:r>
                      <a:r>
                        <a:rPr lang="ko-KR" altLang="en-US" sz="1200" kern="0" spc="0" dirty="0">
                          <a:effectLst/>
                        </a:rPr>
                        <a:t> </a:t>
                      </a:r>
                      <a:r>
                        <a:rPr lang="en-US" altLang="ko-KR" sz="1200" kern="0" spc="0" dirty="0">
                          <a:effectLst/>
                        </a:rPr>
                        <a:t>– </a:t>
                      </a:r>
                      <a:r>
                        <a:rPr lang="ko-KR" altLang="en-US" sz="1200" kern="0" spc="0" dirty="0">
                          <a:effectLst/>
                        </a:rPr>
                        <a:t>삽입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수정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삭제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691263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4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SQL </a:t>
                      </a:r>
                      <a:r>
                        <a:rPr lang="ko-KR" altLang="en-US" sz="1200" kern="0" spc="0" dirty="0">
                          <a:effectLst/>
                        </a:rPr>
                        <a:t>고급 </a:t>
                      </a:r>
                      <a:r>
                        <a:rPr lang="en-US" altLang="ko-KR" sz="1200" kern="0" spc="0" dirty="0">
                          <a:effectLst/>
                        </a:rPr>
                        <a:t>– </a:t>
                      </a:r>
                      <a:r>
                        <a:rPr lang="ko-KR" altLang="en-US" sz="1200" kern="0" spc="0" dirty="0">
                          <a:effectLst/>
                        </a:rPr>
                        <a:t>내장 함수</a:t>
                      </a:r>
                      <a:r>
                        <a:rPr lang="en-US" altLang="ko-KR" sz="1200" kern="0" spc="0" dirty="0">
                          <a:effectLst/>
                        </a:rPr>
                        <a:t>, NULL, </a:t>
                      </a:r>
                      <a:r>
                        <a:rPr lang="ko-KR" altLang="en-US" sz="1200" kern="0" spc="0" dirty="0" err="1">
                          <a:effectLst/>
                        </a:rPr>
                        <a:t>부속질의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289034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4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SQL </a:t>
                      </a:r>
                      <a:r>
                        <a:rPr lang="ko-KR" altLang="en-US" sz="1200" kern="0" spc="0" dirty="0">
                          <a:effectLst/>
                        </a:rPr>
                        <a:t>고급 </a:t>
                      </a:r>
                      <a:r>
                        <a:rPr lang="en-US" altLang="ko-KR" sz="1200" kern="0" spc="0" dirty="0">
                          <a:effectLst/>
                        </a:rPr>
                        <a:t>– </a:t>
                      </a:r>
                      <a:r>
                        <a:rPr lang="ko-KR" altLang="en-US" sz="1200" kern="0" spc="0" dirty="0">
                          <a:effectLst/>
                        </a:rPr>
                        <a:t>뷰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인덱스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3853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7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5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데이터베이스 프로그래밍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195683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8</a:t>
                      </a:r>
                      <a:endParaRPr lang="en-US" sz="1200" kern="0" spc="0" dirty="0">
                        <a:solidFill>
                          <a:schemeClr val="tx2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175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E64B38"/>
                          </a:solidFill>
                          <a:effectLst/>
                        </a:rPr>
                        <a:t>중간고사</a:t>
                      </a:r>
                      <a:endParaRPr lang="ko-KR" altLang="en-US" sz="1200" b="1" kern="0" spc="0" dirty="0">
                        <a:solidFill>
                          <a:srgbClr val="E64B38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175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2"/>
                        </a:solidFill>
                        <a:effectLst/>
                        <a:latin typeface="한양신명조"/>
                        <a:ea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3232728591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6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데이터 모델링 </a:t>
                      </a:r>
                      <a:r>
                        <a:rPr lang="en-US" altLang="ko-KR" sz="1200" kern="0" spc="0" dirty="0">
                          <a:effectLst/>
                        </a:rPr>
                        <a:t>– </a:t>
                      </a:r>
                      <a:r>
                        <a:rPr lang="ko-KR" altLang="en-US" sz="1200" kern="0" spc="0" dirty="0">
                          <a:effectLst/>
                        </a:rPr>
                        <a:t>개념</a:t>
                      </a:r>
                      <a:r>
                        <a:rPr lang="en-US" altLang="ko-KR" sz="1200" kern="0" spc="0" dirty="0">
                          <a:effectLst/>
                        </a:rPr>
                        <a:t>, ER </a:t>
                      </a:r>
                      <a:r>
                        <a:rPr lang="ko-KR" altLang="en-US" sz="1200" kern="0" spc="0" dirty="0">
                          <a:effectLst/>
                        </a:rPr>
                        <a:t>모델</a:t>
                      </a:r>
                      <a:r>
                        <a:rPr lang="en-US" altLang="ko-KR" sz="1200" kern="0" spc="0" dirty="0">
                          <a:effectLst/>
                        </a:rPr>
                        <a:t>, ER</a:t>
                      </a:r>
                      <a:r>
                        <a:rPr lang="en-US" altLang="ko-KR" sz="1200" kern="0" spc="0" baseline="0" dirty="0">
                          <a:effectLst/>
                        </a:rPr>
                        <a:t> </a:t>
                      </a:r>
                      <a:r>
                        <a:rPr lang="ko-KR" altLang="en-US" sz="1200" kern="0" spc="0" baseline="0" dirty="0">
                          <a:effectLst/>
                        </a:rPr>
                        <a:t>모델을 관계 데이터 모델로 사상하기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10672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effectLst/>
                        </a:rPr>
                        <a:t>6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데이터 모델링 </a:t>
                      </a:r>
                      <a:r>
                        <a:rPr lang="en-US" altLang="ko-KR" sz="1200" kern="0" spc="0" dirty="0">
                          <a:effectLst/>
                        </a:rPr>
                        <a:t>–</a:t>
                      </a:r>
                      <a:r>
                        <a:rPr lang="en-US" altLang="ko-KR" sz="1200" kern="0" spc="0" baseline="0" dirty="0">
                          <a:effectLst/>
                        </a:rPr>
                        <a:t> </a:t>
                      </a:r>
                      <a:r>
                        <a:rPr lang="ko-KR" altLang="en-US" sz="1200" kern="0" spc="0" baseline="0" dirty="0">
                          <a:effectLst/>
                        </a:rPr>
                        <a:t>모델링 실습</a:t>
                      </a:r>
                      <a:r>
                        <a:rPr lang="en-US" altLang="ko-KR" sz="1200" kern="0" spc="0" baseline="0" dirty="0">
                          <a:effectLst/>
                        </a:rPr>
                        <a:t>, </a:t>
                      </a:r>
                      <a:r>
                        <a:rPr lang="ko-KR" altLang="en-US" sz="1200" kern="0" spc="0" baseline="0" dirty="0">
                          <a:effectLst/>
                        </a:rPr>
                        <a:t>모델링 연습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036176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effectLst/>
                        </a:rPr>
                        <a:t>11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7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정규화 </a:t>
                      </a:r>
                      <a:r>
                        <a:rPr lang="en-US" altLang="ko-KR" sz="1200" kern="0" spc="0" dirty="0">
                          <a:effectLst/>
                        </a:rPr>
                        <a:t>– </a:t>
                      </a:r>
                      <a:r>
                        <a:rPr lang="ko-KR" altLang="en-US" sz="1200" kern="0" spc="0" dirty="0">
                          <a:effectLst/>
                        </a:rPr>
                        <a:t>이상현상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함수 종속성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정규화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382493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effectLst/>
                        </a:rPr>
                        <a:t>7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정규화 </a:t>
                      </a:r>
                      <a:r>
                        <a:rPr lang="en-US" altLang="ko-KR" sz="1200" kern="0" spc="0" dirty="0">
                          <a:effectLst/>
                        </a:rPr>
                        <a:t>–</a:t>
                      </a:r>
                      <a:r>
                        <a:rPr lang="en-US" altLang="ko-KR" sz="1200" kern="0" spc="0" baseline="0" dirty="0">
                          <a:effectLst/>
                        </a:rPr>
                        <a:t> </a:t>
                      </a:r>
                      <a:r>
                        <a:rPr lang="ko-KR" altLang="en-US" sz="1200" kern="0" spc="0" baseline="0" dirty="0">
                          <a:effectLst/>
                        </a:rPr>
                        <a:t>정규화 연습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108607"/>
                  </a:ext>
                </a:extLst>
              </a:tr>
              <a:tr h="14722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13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effectLst/>
                        </a:rPr>
                        <a:t>8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트랜잭션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동시성 제어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회복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261058"/>
                  </a:ext>
                </a:extLst>
              </a:tr>
              <a:tr h="26808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effectLst/>
                        </a:rPr>
                        <a:t>8</a:t>
                      </a:r>
                      <a:r>
                        <a:rPr lang="ko-KR" altLang="en-US" sz="1200" kern="0" spc="0">
                          <a:effectLst/>
                        </a:rPr>
                        <a:t>장</a:t>
                      </a:r>
                      <a:endParaRPr lang="en-US" altLang="ko-KR" sz="1200" kern="0" spc="0">
                        <a:effectLst/>
                      </a:endParaRPr>
                    </a:p>
                    <a:p>
                      <a:pPr marL="7620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effectLst/>
                        </a:rPr>
                        <a:t>9</a:t>
                      </a:r>
                      <a:r>
                        <a:rPr lang="ko-KR" altLang="en-US" sz="1200" kern="0" spc="0" dirty="0">
                          <a:effectLst/>
                        </a:rPr>
                        <a:t>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effectLst/>
                        </a:rPr>
                        <a:t>트랜잭션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동시성 제어</a:t>
                      </a:r>
                      <a:r>
                        <a:rPr lang="en-US" altLang="ko-KR" sz="1200" kern="0" spc="0" dirty="0">
                          <a:effectLst/>
                        </a:rPr>
                        <a:t>, </a:t>
                      </a:r>
                      <a:r>
                        <a:rPr lang="ko-KR" altLang="en-US" sz="1200" kern="0" spc="0" dirty="0">
                          <a:effectLst/>
                        </a:rPr>
                        <a:t>회복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7620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effectLst/>
                        </a:rPr>
                        <a:t>데이터베이스 관리와 보안</a:t>
                      </a:r>
                      <a:r>
                        <a:rPr lang="en-US" altLang="ko-KR" sz="1100" kern="0" spc="0" dirty="0">
                          <a:solidFill>
                            <a:srgbClr val="E64B38"/>
                          </a:solidFill>
                          <a:effectLst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E64B38"/>
                          </a:solidFill>
                          <a:effectLst/>
                        </a:rPr>
                        <a:t>진도에 따라 </a:t>
                      </a:r>
                      <a:r>
                        <a:rPr lang="en-US" altLang="ko-KR" sz="1100" kern="0" spc="0" dirty="0">
                          <a:solidFill>
                            <a:srgbClr val="E64B38"/>
                          </a:solidFill>
                          <a:effectLst/>
                        </a:rPr>
                        <a:t>9</a:t>
                      </a:r>
                      <a:r>
                        <a:rPr lang="ko-KR" altLang="en-US" sz="1100" kern="0" spc="0" dirty="0">
                          <a:solidFill>
                            <a:srgbClr val="E64B38"/>
                          </a:solidFill>
                          <a:effectLst/>
                        </a:rPr>
                        <a:t>장 생략</a:t>
                      </a:r>
                      <a:r>
                        <a:rPr lang="en-US" altLang="ko-KR" sz="1100" kern="0" spc="0" dirty="0">
                          <a:solidFill>
                            <a:srgbClr val="E64B38"/>
                          </a:solidFill>
                          <a:effectLst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E64B38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69903"/>
                  </a:ext>
                </a:extLst>
              </a:tr>
              <a:tr h="2913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effectLst/>
                        </a:rPr>
                        <a:t>15</a:t>
                      </a:r>
                      <a:endParaRPr lang="en-US" sz="1200" kern="0" spc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31750" marR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>
                          <a:solidFill>
                            <a:srgbClr val="E64B3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기말고사</a:t>
                      </a:r>
                    </a:p>
                  </a:txBody>
                  <a:tcPr marL="12274" marR="12274" marT="12274" marB="12274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3175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chemeClr val="tx2"/>
                        </a:solidFill>
                        <a:effectLst/>
                        <a:latin typeface="한양신명조"/>
                      </a:endParaRPr>
                    </a:p>
                  </a:txBody>
                  <a:tcPr marL="12274" marR="12274" marT="12274" marB="12274" anchor="ctr"/>
                </a:tc>
                <a:extLst>
                  <a:ext uri="{0D108BD9-81ED-4DB2-BD59-A6C34878D82A}">
                    <a16:rowId xmlns:a16="http://schemas.microsoft.com/office/drawing/2014/main" val="224872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9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프로그램 안내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9552" y="1217427"/>
            <a:ext cx="8064896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indent="0" latinLnBrk="0">
              <a:buClr>
                <a:srgbClr val="E64B38"/>
              </a:buClr>
              <a:buNone/>
            </a:pPr>
            <a:r>
              <a:rPr kumimoji="0" lang="en-US" altLang="ko-KR" sz="1200" b="1" dirty="0">
                <a:solidFill>
                  <a:srgbClr val="393939"/>
                </a:solidFill>
                <a:latin typeface="+mn-ea"/>
                <a:ea typeface="+mn-ea"/>
              </a:rPr>
              <a:t>MySQL Community Edition 8.0.x</a:t>
            </a: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ko-KR" altLang="en-US" sz="1200" dirty="0" err="1">
                <a:solidFill>
                  <a:srgbClr val="393939"/>
                </a:solidFill>
                <a:latin typeface="+mn-ea"/>
                <a:ea typeface="+mn-ea"/>
              </a:rPr>
              <a:t>오라클에서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 제공하는 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RDBMS(Relational Database Management System)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로 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Windows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 버전을 제공합니다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</a:t>
            </a:r>
          </a:p>
          <a:p>
            <a:pPr latinLnBrk="0">
              <a:buClr>
                <a:srgbClr val="E64B38"/>
              </a:buClr>
            </a:pP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윈도 버전은 </a:t>
            </a:r>
            <a:r>
              <a:rPr kumimoji="0" lang="en-US" altLang="ko-KR" sz="1200" dirty="0">
                <a:solidFill>
                  <a:srgbClr val="E64B38"/>
                </a:solidFill>
                <a:latin typeface="+mn-ea"/>
              </a:rPr>
              <a:t>https://www.mysql.com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에서 다운받아 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MySQL Installer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를 통해 설치할 수 있습니다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  </a:t>
            </a:r>
            <a:endParaRPr kumimoji="0" lang="en-US" altLang="ko-KR" sz="400" dirty="0">
              <a:solidFill>
                <a:srgbClr val="393939"/>
              </a:solidFill>
              <a:latin typeface="+mn-ea"/>
              <a:ea typeface="+mn-ea"/>
            </a:endParaRP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en-US" altLang="ko-KR" sz="1200" b="1" dirty="0">
                <a:solidFill>
                  <a:srgbClr val="393939"/>
                </a:solidFill>
                <a:latin typeface="+mn-ea"/>
                <a:ea typeface="+mn-ea"/>
              </a:rPr>
              <a:t>MySQL Workbench 8.0.x</a:t>
            </a: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ko-KR" altLang="en-US" sz="1200" dirty="0" err="1">
                <a:solidFill>
                  <a:srgbClr val="393939"/>
                </a:solidFill>
                <a:latin typeface="+mn-ea"/>
                <a:ea typeface="+mn-ea"/>
              </a:rPr>
              <a:t>오라클에서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 제공하는 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MySQL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용 쿼리 편집 툴입니다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 SQL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을 수행하거나 모델링 작업을 할 수 있습니다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</a:t>
            </a: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윈도 버전은 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MySQL Installer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를 통해 설치할 수 있습니다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96" y="764704"/>
            <a:ext cx="5040560" cy="4219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kumimoji="0" lang="en-US" altLang="ko-KR" sz="1400" b="1" dirty="0">
                <a:solidFill>
                  <a:srgbClr val="E64B38"/>
                </a:solidFill>
                <a:latin typeface="+mn-ea"/>
                <a:ea typeface="+mn-ea"/>
              </a:rPr>
              <a:t>➊ DBMS </a:t>
            </a:r>
            <a:r>
              <a:rPr kumimoji="0" lang="ko-KR" altLang="en-US" sz="1400" b="1" dirty="0">
                <a:solidFill>
                  <a:srgbClr val="E64B38"/>
                </a:solidFill>
                <a:latin typeface="+mn-ea"/>
                <a:ea typeface="+mn-ea"/>
              </a:rPr>
              <a:t>관련</a:t>
            </a:r>
            <a:r>
              <a:rPr kumimoji="0" lang="en-US" altLang="ko-KR" sz="1400" b="1" dirty="0">
                <a:solidFill>
                  <a:srgbClr val="E64B38"/>
                </a:solidFill>
                <a:latin typeface="+mn-ea"/>
                <a:ea typeface="+mn-ea"/>
              </a:rPr>
              <a:t>(</a:t>
            </a:r>
            <a:r>
              <a:rPr kumimoji="0" lang="ko-KR" altLang="en-US" sz="1400" b="1" dirty="0">
                <a:solidFill>
                  <a:srgbClr val="E64B38"/>
                </a:solidFill>
                <a:latin typeface="+mn-ea"/>
                <a:ea typeface="+mn-ea"/>
              </a:rPr>
              <a:t>전체 장</a:t>
            </a:r>
            <a:r>
              <a:rPr kumimoji="0" lang="en-US" altLang="ko-KR" sz="1400" b="1" dirty="0">
                <a:solidFill>
                  <a:srgbClr val="E64B38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33850" y="3073722"/>
            <a:ext cx="8064896" cy="169277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indent="0" latinLnBrk="0">
              <a:buClr>
                <a:srgbClr val="E64B38"/>
              </a:buClr>
              <a:buNone/>
            </a:pPr>
            <a:r>
              <a:rPr kumimoji="0" lang="en-US" altLang="ko-KR" sz="1200" b="1" dirty="0">
                <a:solidFill>
                  <a:srgbClr val="393939"/>
                </a:solidFill>
                <a:latin typeface="+mn-ea"/>
                <a:ea typeface="+mn-ea"/>
              </a:rPr>
              <a:t>Python</a:t>
            </a: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고급 프로그래밍 언어로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, ‘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인터프리터를 사용하는 객체지향 언어’이자 플랫폼에 독립적인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동적 타이핑 대화형 언어입니다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  	</a:t>
            </a:r>
            <a:r>
              <a:rPr kumimoji="0" lang="en-US" altLang="ko-KR" sz="1200" dirty="0">
                <a:solidFill>
                  <a:srgbClr val="E64B38"/>
                </a:solidFill>
                <a:latin typeface="+mn-ea"/>
                <a:ea typeface="+mn-ea"/>
              </a:rPr>
              <a:t>http://www.python.org</a:t>
            </a:r>
          </a:p>
          <a:p>
            <a:pPr marL="0" indent="0" latinLnBrk="0">
              <a:buClr>
                <a:srgbClr val="E64B38"/>
              </a:buClr>
              <a:buNone/>
            </a:pPr>
            <a:endParaRPr kumimoji="0" lang="en-US" altLang="ko-KR" sz="400" dirty="0">
              <a:solidFill>
                <a:srgbClr val="393939"/>
              </a:solidFill>
              <a:latin typeface="+mn-ea"/>
              <a:ea typeface="+mn-ea"/>
            </a:endParaRP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en-US" altLang="ko-KR" sz="1200" b="1" dirty="0">
                <a:solidFill>
                  <a:srgbClr val="393939"/>
                </a:solidFill>
                <a:latin typeface="+mn-ea"/>
                <a:ea typeface="+mn-ea"/>
              </a:rPr>
              <a:t>IDLE</a:t>
            </a:r>
            <a:endParaRPr kumimoji="0" lang="en-US" altLang="ko-KR" sz="1200" dirty="0">
              <a:solidFill>
                <a:srgbClr val="393939"/>
              </a:solidFill>
              <a:latin typeface="+mn-ea"/>
              <a:ea typeface="+mn-ea"/>
            </a:endParaRP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Integrated </a:t>
            </a:r>
            <a:r>
              <a:rPr kumimoji="0" lang="en-US" altLang="ko-KR" sz="1200" dirty="0" err="1">
                <a:solidFill>
                  <a:srgbClr val="393939"/>
                </a:solidFill>
                <a:latin typeface="+mn-ea"/>
                <a:ea typeface="+mn-ea"/>
              </a:rPr>
              <a:t>DeveLopment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 Environment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의 약자로 </a:t>
            </a:r>
            <a:r>
              <a:rPr kumimoji="0" lang="ko-KR" altLang="en-US" sz="1200" dirty="0" err="1">
                <a:solidFill>
                  <a:srgbClr val="393939"/>
                </a:solidFill>
                <a:latin typeface="+mn-ea"/>
                <a:ea typeface="+mn-ea"/>
              </a:rPr>
              <a:t>파이썬에서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 기본으로 제공하는 통합 개발 환경입니다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</a:t>
            </a:r>
          </a:p>
          <a:p>
            <a:pPr marL="0" indent="0" latinLnBrk="0">
              <a:buClr>
                <a:srgbClr val="E64B38"/>
              </a:buClr>
              <a:buNone/>
            </a:pPr>
            <a:endParaRPr kumimoji="0" lang="en-US" altLang="ko-KR" sz="400" dirty="0">
              <a:solidFill>
                <a:srgbClr val="393939"/>
              </a:solidFill>
              <a:latin typeface="+mn-ea"/>
              <a:ea typeface="+mn-ea"/>
            </a:endParaRP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en-US" altLang="ko-KR" sz="1200" b="1" dirty="0">
                <a:solidFill>
                  <a:srgbClr val="393939"/>
                </a:solidFill>
                <a:latin typeface="+mn-ea"/>
                <a:ea typeface="+mn-ea"/>
              </a:rPr>
              <a:t>Flask</a:t>
            </a: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ko-KR" altLang="en-US" sz="1200" dirty="0" err="1">
                <a:solidFill>
                  <a:srgbClr val="393939"/>
                </a:solidFill>
                <a:latin typeface="+mn-ea"/>
                <a:ea typeface="+mn-ea"/>
              </a:rPr>
              <a:t>파이썬으로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 작성된 마이크로 웹 프레임워크로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이 책에서는 데이터베이스와 웹 연동에 사용합니다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 	</a:t>
            </a:r>
            <a:r>
              <a:rPr kumimoji="0" lang="en-US" altLang="ko-KR" sz="1200" dirty="0">
                <a:solidFill>
                  <a:srgbClr val="E64B38"/>
                </a:solidFill>
                <a:latin typeface="+mn-ea"/>
                <a:ea typeface="+mn-ea"/>
              </a:rPr>
              <a:t>https://flask.palletsprojects.com</a:t>
            </a:r>
            <a:endParaRPr kumimoji="0" lang="ko-KR" altLang="en-US" sz="1200" dirty="0">
              <a:solidFill>
                <a:srgbClr val="E64B38"/>
              </a:solidFill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601" y="2632282"/>
            <a:ext cx="5040560" cy="4219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defPPr>
              <a:defRPr lang="ko-KR"/>
            </a:defPPr>
            <a:lvl1pPr>
              <a:defRPr kumimoji="0" b="1">
                <a:solidFill>
                  <a:srgbClr val="E64B3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z="1400" dirty="0"/>
              <a:t>❷ 데이터베이스 프로그래밍 관련</a:t>
            </a:r>
            <a:r>
              <a:rPr lang="en-US" altLang="ko-KR" sz="1400" dirty="0"/>
              <a:t>(5</a:t>
            </a:r>
            <a:r>
              <a:rPr lang="ko-KR" altLang="en-US" sz="1400" dirty="0"/>
              <a:t>장</a:t>
            </a:r>
            <a:r>
              <a:rPr lang="en-US" altLang="ko-KR" sz="1400" dirty="0"/>
              <a:t>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33850" y="5331280"/>
            <a:ext cx="8064896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indent="0" latinLnBrk="0">
              <a:buClr>
                <a:srgbClr val="E64B38"/>
              </a:buClr>
              <a:buNone/>
            </a:pPr>
            <a:r>
              <a:rPr kumimoji="0" lang="en-US" altLang="ko-KR" sz="1200" b="1" dirty="0">
                <a:solidFill>
                  <a:srgbClr val="393939"/>
                </a:solidFill>
                <a:latin typeface="+mn-ea"/>
                <a:ea typeface="+mn-ea"/>
              </a:rPr>
              <a:t>MySQL Workbench 8.0.x</a:t>
            </a: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ko-KR" altLang="en-US" sz="1200" dirty="0" err="1">
                <a:solidFill>
                  <a:srgbClr val="393939"/>
                </a:solidFill>
                <a:latin typeface="+mn-ea"/>
                <a:ea typeface="+mn-ea"/>
              </a:rPr>
              <a:t>오라클에서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 제공하는 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MySQL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용 쿼리 편집 툴입니다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 SQL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을 수행하거나 모델링 작업을 할 수 있습니다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</a:t>
            </a:r>
          </a:p>
          <a:p>
            <a:pPr marL="0" indent="0" latinLnBrk="0">
              <a:buClr>
                <a:srgbClr val="E64B38"/>
              </a:buClr>
              <a:buNone/>
            </a:pP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윈도 버전은 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MySQL Installer</a:t>
            </a:r>
            <a:r>
              <a:rPr kumimoji="0" lang="ko-KR" altLang="en-US" sz="1200" dirty="0">
                <a:solidFill>
                  <a:srgbClr val="393939"/>
                </a:solidFill>
                <a:latin typeface="+mn-ea"/>
                <a:ea typeface="+mn-ea"/>
              </a:rPr>
              <a:t>를 통해 설치할 수 있습니다</a:t>
            </a:r>
            <a:r>
              <a:rPr kumimoji="0" lang="en-US" altLang="ko-KR" sz="1200" dirty="0">
                <a:solidFill>
                  <a:srgbClr val="393939"/>
                </a:solidFill>
                <a:latin typeface="+mn-ea"/>
                <a:ea typeface="+mn-ea"/>
              </a:rPr>
              <a:t>.</a:t>
            </a:r>
            <a:endParaRPr kumimoji="0" lang="ko-KR" altLang="en-US" sz="1200" dirty="0">
              <a:solidFill>
                <a:srgbClr val="393939"/>
              </a:solidFill>
              <a:latin typeface="+mn-ea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8096" y="4909334"/>
            <a:ext cx="5040560" cy="4219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kumimoji="0" lang="ko-KR" altLang="en-US" sz="1400" b="1" dirty="0">
                <a:solidFill>
                  <a:srgbClr val="E64B38"/>
                </a:solidFill>
                <a:latin typeface="+mn-ea"/>
                <a:ea typeface="+mn-ea"/>
              </a:rPr>
              <a:t>❸ 데이터 모델링 관련</a:t>
            </a:r>
            <a:r>
              <a:rPr kumimoji="0" lang="en-US" altLang="ko-KR" sz="1400" b="1" dirty="0">
                <a:solidFill>
                  <a:srgbClr val="E64B38"/>
                </a:solidFill>
                <a:latin typeface="+mn-ea"/>
                <a:ea typeface="+mn-ea"/>
              </a:rPr>
              <a:t>(6</a:t>
            </a:r>
            <a:r>
              <a:rPr kumimoji="0" lang="ko-KR" altLang="en-US" sz="1400" b="1" dirty="0">
                <a:solidFill>
                  <a:srgbClr val="E64B38"/>
                </a:solidFill>
                <a:latin typeface="+mn-ea"/>
                <a:ea typeface="+mn-ea"/>
              </a:rPr>
              <a:t>장</a:t>
            </a:r>
            <a:r>
              <a:rPr kumimoji="0" lang="en-US" altLang="ko-KR" sz="1400" b="1" dirty="0">
                <a:solidFill>
                  <a:srgbClr val="E64B38"/>
                </a:solidFill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70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예제소스와 실습 프로그램 다운로드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583378" y="1052736"/>
            <a:ext cx="8013128" cy="1200329"/>
            <a:chOff x="598096" y="1182693"/>
            <a:chExt cx="8013128" cy="1200329"/>
          </a:xfrm>
        </p:grpSpPr>
        <p:sp>
          <p:nvSpPr>
            <p:cNvPr id="2" name="직사각형 1"/>
            <p:cNvSpPr/>
            <p:nvPr/>
          </p:nvSpPr>
          <p:spPr>
            <a:xfrm>
              <a:off x="2699791" y="1182693"/>
              <a:ext cx="5911433" cy="120032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indent="0" latinLnBrk="0">
                <a:lnSpc>
                  <a:spcPct val="150000"/>
                </a:lnSpc>
                <a:buClr>
                  <a:srgbClr val="E64B38"/>
                </a:buClr>
                <a:buNone/>
              </a:pPr>
              <a:r>
                <a:rPr kumimoji="0" lang="ko-KR" altLang="en-US" sz="1200" dirty="0" err="1">
                  <a:solidFill>
                    <a:srgbClr val="393939"/>
                  </a:solidFill>
                  <a:latin typeface="+mn-ea"/>
                  <a:ea typeface="+mn-ea"/>
                </a:rPr>
                <a:t>한빛아카데미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 홈페이지에서 ‘교수회원’</a:t>
              </a:r>
              <a:r>
                <a:rPr kumimoji="0" lang="ko-KR" altLang="en-US" sz="1200" dirty="0" err="1">
                  <a:solidFill>
                    <a:srgbClr val="393939"/>
                  </a:solidFill>
                  <a:latin typeface="+mn-ea"/>
                  <a:ea typeface="+mn-ea"/>
                </a:rPr>
                <a:t>으로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 가입하신 분은</a:t>
              </a:r>
              <a:endParaRPr kumimoji="0" lang="en-US" altLang="ko-KR" sz="1200" dirty="0">
                <a:solidFill>
                  <a:srgbClr val="393939"/>
                </a:solidFill>
                <a:latin typeface="+mn-ea"/>
                <a:ea typeface="+mn-ea"/>
              </a:endParaRPr>
            </a:p>
            <a:p>
              <a:pPr marL="0" indent="0" latinLnBrk="0">
                <a:lnSpc>
                  <a:spcPct val="150000"/>
                </a:lnSpc>
                <a:buClr>
                  <a:srgbClr val="E64B38"/>
                </a:buClr>
                <a:buNone/>
              </a:pP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인증 후 교수용 강의 보조 자료를 제공받을 수 있습니다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.</a:t>
              </a:r>
            </a:p>
            <a:p>
              <a:pPr marL="0" indent="0" latinLnBrk="0">
                <a:lnSpc>
                  <a:spcPct val="150000"/>
                </a:lnSpc>
                <a:buClr>
                  <a:srgbClr val="E64B38"/>
                </a:buClr>
                <a:buNone/>
              </a:pPr>
              <a:r>
                <a:rPr kumimoji="0" lang="ko-KR" altLang="en-US" sz="1200" dirty="0" err="1">
                  <a:solidFill>
                    <a:srgbClr val="393939"/>
                  </a:solidFill>
                  <a:latin typeface="+mn-ea"/>
                  <a:ea typeface="+mn-ea"/>
                </a:rPr>
                <a:t>한빛아카데미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 홈페이지 상단의 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&lt;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교수전용공간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&gt; 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메뉴를 클릭하세요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.</a:t>
              </a:r>
            </a:p>
            <a:p>
              <a:pPr marL="0" indent="0" latinLnBrk="0">
                <a:lnSpc>
                  <a:spcPct val="150000"/>
                </a:lnSpc>
                <a:buClr>
                  <a:srgbClr val="E64B38"/>
                </a:buClr>
                <a:buNone/>
              </a:pPr>
              <a:r>
                <a:rPr kumimoji="0" lang="en-US" altLang="ko-KR" sz="1200" dirty="0">
                  <a:solidFill>
                    <a:srgbClr val="E64B38"/>
                  </a:solidFill>
                  <a:latin typeface="+mn-ea"/>
                  <a:ea typeface="+mn-ea"/>
                </a:rPr>
                <a:t>http://www.hanbit.co.kr/academy</a:t>
              </a:r>
              <a:endParaRPr kumimoji="0" lang="ko-KR" altLang="en-US" sz="1200" dirty="0">
                <a:solidFill>
                  <a:srgbClr val="E64B38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8096" y="1187893"/>
              <a:ext cx="2101695" cy="42194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kumimoji="0" lang="en-US" altLang="ko-KR" sz="1600" b="1" dirty="0">
                  <a:solidFill>
                    <a:srgbClr val="E64B38"/>
                  </a:solidFill>
                  <a:latin typeface="+mn-ea"/>
                  <a:ea typeface="+mn-ea"/>
                </a:rPr>
                <a:t>| </a:t>
              </a:r>
              <a:r>
                <a:rPr kumimoji="0" lang="ko-KR" altLang="en-US" sz="1600" b="1" dirty="0">
                  <a:solidFill>
                    <a:srgbClr val="E64B38"/>
                  </a:solidFill>
                  <a:latin typeface="+mn-ea"/>
                  <a:ea typeface="+mn-ea"/>
                </a:rPr>
                <a:t>강의 보조 자료</a:t>
              </a:r>
              <a:r>
                <a:rPr kumimoji="0" lang="en-US" altLang="ko-KR" sz="1600" b="1" dirty="0">
                  <a:solidFill>
                    <a:srgbClr val="E64B38"/>
                  </a:solidFill>
                  <a:latin typeface="+mn-ea"/>
                  <a:ea typeface="+mn-ea"/>
                </a:rPr>
                <a:t> |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83377" y="2570104"/>
            <a:ext cx="8013128" cy="925479"/>
            <a:chOff x="598095" y="1187893"/>
            <a:chExt cx="8013128" cy="925479"/>
          </a:xfrm>
        </p:grpSpPr>
        <p:sp>
          <p:nvSpPr>
            <p:cNvPr id="20" name="직사각형 19"/>
            <p:cNvSpPr/>
            <p:nvPr/>
          </p:nvSpPr>
          <p:spPr>
            <a:xfrm>
              <a:off x="2699790" y="1190042"/>
              <a:ext cx="5911433" cy="92333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buClr>
                  <a:srgbClr val="E64B38"/>
                </a:buClr>
              </a:pP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실습에 필요한 자료는 아래 주소에서 </a:t>
              </a:r>
              <a:r>
                <a:rPr kumimoji="0" lang="ko-KR" altLang="en-US" sz="1200" dirty="0" err="1">
                  <a:solidFill>
                    <a:srgbClr val="393939"/>
                  </a:solidFill>
                  <a:latin typeface="+mn-ea"/>
                  <a:ea typeface="+mn-ea"/>
                </a:rPr>
                <a:t>내려받을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 수 있습니다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. 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자료는 본문 예제소스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, 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부록 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PDF(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실습 소프트웨어 설치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), </a:t>
              </a: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워크북 해답으로 구성되어 있습니다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.</a:t>
              </a:r>
            </a:p>
            <a:p>
              <a:pPr latinLnBrk="0">
                <a:lnSpc>
                  <a:spcPct val="150000"/>
                </a:lnSpc>
                <a:buClr>
                  <a:srgbClr val="E64B38"/>
                </a:buClr>
              </a:pPr>
              <a:r>
                <a:rPr kumimoji="0" lang="en-US" altLang="ko-KR" sz="1200" dirty="0">
                  <a:solidFill>
                    <a:srgbClr val="E64B38"/>
                  </a:solidFill>
                  <a:latin typeface="+mn-ea"/>
                  <a:ea typeface="+mn-ea"/>
                </a:rPr>
                <a:t>http://www.hanbit.co.kr/src/40012</a:t>
              </a:r>
              <a:endParaRPr kumimoji="0" lang="ko-KR" altLang="en-US" sz="1200" dirty="0">
                <a:solidFill>
                  <a:srgbClr val="E64B38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8095" y="1187893"/>
              <a:ext cx="2101695" cy="42194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kumimoji="0" lang="en-US" altLang="ko-KR" sz="1600" b="1" dirty="0">
                  <a:solidFill>
                    <a:srgbClr val="E64B38"/>
                  </a:solidFill>
                  <a:latin typeface="+mn-ea"/>
                  <a:ea typeface="+mn-ea"/>
                </a:rPr>
                <a:t>| </a:t>
              </a:r>
              <a:r>
                <a:rPr kumimoji="0" lang="ko-KR" altLang="en-US" sz="1600" b="1" dirty="0">
                  <a:solidFill>
                    <a:srgbClr val="E64B38"/>
                  </a:solidFill>
                  <a:latin typeface="+mn-ea"/>
                  <a:ea typeface="+mn-ea"/>
                </a:rPr>
                <a:t>학습 보조 자료</a:t>
              </a:r>
              <a:r>
                <a:rPr kumimoji="0" lang="en-US" altLang="ko-KR" sz="1600" b="1" dirty="0">
                  <a:solidFill>
                    <a:srgbClr val="E64B38"/>
                  </a:solidFill>
                  <a:latin typeface="+mn-ea"/>
                  <a:ea typeface="+mn-ea"/>
                </a:rPr>
                <a:t> |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83377" y="3789040"/>
            <a:ext cx="7989334" cy="421946"/>
            <a:chOff x="598095" y="1187893"/>
            <a:chExt cx="7989334" cy="421946"/>
          </a:xfrm>
        </p:grpSpPr>
        <p:sp>
          <p:nvSpPr>
            <p:cNvPr id="26" name="직사각형 25"/>
            <p:cNvSpPr/>
            <p:nvPr/>
          </p:nvSpPr>
          <p:spPr>
            <a:xfrm>
              <a:off x="2675996" y="1214316"/>
              <a:ext cx="5911433" cy="3336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atinLnBrk="0">
                <a:lnSpc>
                  <a:spcPct val="150000"/>
                </a:lnSpc>
                <a:buClr>
                  <a:srgbClr val="E64B38"/>
                </a:buClr>
              </a:pPr>
              <a:r>
                <a:rPr kumimoji="0" lang="ko-KR" altLang="en-US" sz="1200" dirty="0">
                  <a:solidFill>
                    <a:srgbClr val="393939"/>
                  </a:solidFill>
                  <a:latin typeface="+mn-ea"/>
                  <a:ea typeface="+mn-ea"/>
                </a:rPr>
                <a:t>이 책은 대학 강의용 교재로 개발되었으므로 연습문제 해답은 제공하지 않습니다</a:t>
              </a:r>
              <a:r>
                <a:rPr kumimoji="0" lang="en-US" altLang="ko-KR" sz="1200" dirty="0">
                  <a:solidFill>
                    <a:srgbClr val="393939"/>
                  </a:solidFill>
                  <a:latin typeface="+mn-ea"/>
                  <a:ea typeface="+mn-ea"/>
                </a:rPr>
                <a:t>.</a:t>
              </a:r>
              <a:endParaRPr kumimoji="0" lang="ko-KR" altLang="en-US" sz="1200" dirty="0">
                <a:solidFill>
                  <a:srgbClr val="393939"/>
                </a:solidFill>
                <a:latin typeface="+mn-ea"/>
                <a:ea typeface="+mn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8095" y="1187893"/>
              <a:ext cx="2101695" cy="421946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r>
                <a:rPr kumimoji="0" lang="en-US" altLang="ko-KR" sz="1600" b="1" dirty="0">
                  <a:solidFill>
                    <a:srgbClr val="E64B38"/>
                  </a:solidFill>
                  <a:latin typeface="+mn-ea"/>
                  <a:ea typeface="+mn-ea"/>
                </a:rPr>
                <a:t>| </a:t>
              </a:r>
              <a:r>
                <a:rPr kumimoji="0" lang="ko-KR" altLang="en-US" sz="1600" b="1" dirty="0">
                  <a:solidFill>
                    <a:srgbClr val="E64B38"/>
                  </a:solidFill>
                  <a:latin typeface="+mn-ea"/>
                  <a:ea typeface="+mn-ea"/>
                </a:rPr>
                <a:t>연습문제 해답</a:t>
              </a:r>
              <a:r>
                <a:rPr kumimoji="0" lang="en-US" altLang="ko-KR" sz="1600" b="1" dirty="0">
                  <a:solidFill>
                    <a:srgbClr val="E64B38"/>
                  </a:solidFill>
                  <a:latin typeface="+mn-ea"/>
                  <a:ea typeface="+mn-ea"/>
                </a:rPr>
                <a:t> 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69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데이터베이스 소개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528267" y="908720"/>
            <a:ext cx="7776864" cy="5152180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latinLnBrk="0">
              <a:buNone/>
            </a:pPr>
            <a:r>
              <a:rPr lang="ko-KR" altLang="en-US" sz="1200" dirty="0">
                <a:latin typeface="+mn-ea"/>
              </a:rPr>
              <a:t>이 책은 데이터베이스의 이론과 실습을 병행하면서 공부할 수 있도록 구성되었습니다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 algn="just" latinLnBrk="0">
              <a:buNone/>
            </a:pPr>
            <a:r>
              <a:rPr lang="ko-KR" altLang="en-US" sz="1200" dirty="0">
                <a:latin typeface="+mn-ea"/>
              </a:rPr>
              <a:t>설명을 위해 ‘마당서점’이라는 가상의 서점을 이용합니다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각 부별로 전개되는 내용은 다음과 같습니다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 algn="just" latinLnBrk="0">
              <a:buNone/>
            </a:pPr>
            <a:endParaRPr lang="en-US" altLang="ko-KR" sz="1200" dirty="0">
              <a:latin typeface="+mn-ea"/>
            </a:endParaRPr>
          </a:p>
          <a:p>
            <a:pPr marL="0" indent="0" algn="just" latinLnBrk="0">
              <a:buNone/>
            </a:pPr>
            <a:r>
              <a:rPr lang="en-US" altLang="ko-KR" sz="1400" b="1" dirty="0">
                <a:solidFill>
                  <a:srgbClr val="E64B38"/>
                </a:solidFill>
                <a:latin typeface="+mn-ea"/>
              </a:rPr>
              <a:t>1</a:t>
            </a:r>
            <a:r>
              <a:rPr lang="ko-KR" altLang="en-US" sz="1400" b="1" dirty="0">
                <a:solidFill>
                  <a:srgbClr val="E64B38"/>
                </a:solidFill>
                <a:latin typeface="+mn-ea"/>
              </a:rPr>
              <a:t>부</a:t>
            </a:r>
            <a:r>
              <a:rPr lang="en-US" altLang="ko-KR" sz="1400" b="1" dirty="0">
                <a:solidFill>
                  <a:srgbClr val="E64B38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rgbClr val="E64B38"/>
                </a:solidFill>
                <a:latin typeface="+mn-ea"/>
              </a:rPr>
              <a:t>마당서점 데이터베이스 구축 개요</a:t>
            </a:r>
          </a:p>
          <a:p>
            <a:pPr marL="0" indent="0" algn="just" latinLnBrk="0">
              <a:buNone/>
            </a:pPr>
            <a:r>
              <a:rPr lang="ko-KR" altLang="en-US" sz="1200" dirty="0">
                <a:latin typeface="+mn-ea"/>
              </a:rPr>
              <a:t>마당서점은 </a:t>
            </a:r>
            <a:r>
              <a:rPr lang="en-US" altLang="ko-KR" sz="1200" dirty="0">
                <a:latin typeface="+mn-ea"/>
              </a:rPr>
              <a:t>1970</a:t>
            </a:r>
            <a:r>
              <a:rPr lang="ko-KR" altLang="en-US" sz="1200" dirty="0">
                <a:latin typeface="+mn-ea"/>
              </a:rPr>
              <a:t>년대 초에 개업하였습니다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영업 초기에는 도서가 많지 않아 종업원이 계산기를 사용하여 업무를 처리했습니다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그러나 판매 도서와 손님의 수가 증가함에 따라 효율적인 업무 처리를 위해 데이터베이스 시스템을 도입하게 되었습니다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‘마당 데이터베이스’는 관계 데이터 모델을 기반으로 하여 고객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도서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주문 등의 다양한 정보를 효과적으로 저장하고 관리하고 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 algn="just" latinLnBrk="0">
              <a:buNone/>
            </a:pPr>
            <a:endParaRPr lang="en-US" altLang="ko-KR" sz="1200" dirty="0">
              <a:latin typeface="+mn-ea"/>
            </a:endParaRPr>
          </a:p>
          <a:p>
            <a:pPr marL="0" indent="0" algn="just" latinLnBrk="0">
              <a:buNone/>
            </a:pPr>
            <a:r>
              <a:rPr lang="en-US" altLang="ko-KR" sz="1400" b="1" dirty="0">
                <a:solidFill>
                  <a:srgbClr val="E64B38"/>
                </a:solidFill>
                <a:latin typeface="+mn-ea"/>
              </a:rPr>
              <a:t>2</a:t>
            </a:r>
            <a:r>
              <a:rPr lang="ko-KR" altLang="en-US" sz="1400" b="1" dirty="0">
                <a:solidFill>
                  <a:srgbClr val="E64B38"/>
                </a:solidFill>
                <a:latin typeface="+mn-ea"/>
              </a:rPr>
              <a:t>부</a:t>
            </a:r>
            <a:r>
              <a:rPr lang="en-US" altLang="ko-KR" sz="1400" b="1" dirty="0">
                <a:solidFill>
                  <a:srgbClr val="E64B38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rgbClr val="E64B38"/>
                </a:solidFill>
                <a:latin typeface="+mn-ea"/>
              </a:rPr>
              <a:t>마당서점 데이터베이스에서 원하는 정보를 얻는 방법</a:t>
            </a:r>
          </a:p>
          <a:p>
            <a:pPr marL="0" indent="0" algn="just" latinLnBrk="0">
              <a:buNone/>
            </a:pPr>
            <a:r>
              <a:rPr lang="ko-KR" altLang="en-US" sz="1200" dirty="0">
                <a:latin typeface="+mn-ea"/>
              </a:rPr>
              <a:t>마당서점의 고객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운영자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경영자는 각자 다른 정보에 관심이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데이터베이스 프로그래머는 이들이 원하는 정보를 얻기 위해 </a:t>
            </a:r>
            <a:r>
              <a:rPr lang="en-US" altLang="ko-KR" sz="1200" dirty="0">
                <a:latin typeface="+mn-ea"/>
              </a:rPr>
              <a:t>SQL </a:t>
            </a:r>
            <a:r>
              <a:rPr lang="ko-KR" altLang="en-US" sz="1200" dirty="0">
                <a:latin typeface="+mn-ea"/>
              </a:rPr>
              <a:t>문을 작성합니다</a:t>
            </a:r>
            <a:r>
              <a:rPr lang="en-US" altLang="ko-KR" sz="1200" dirty="0">
                <a:latin typeface="+mn-ea"/>
              </a:rPr>
              <a:t>. SQL</a:t>
            </a:r>
            <a:r>
              <a:rPr lang="ko-KR" altLang="en-US" sz="1200" dirty="0">
                <a:latin typeface="+mn-ea"/>
              </a:rPr>
              <a:t>은 </a:t>
            </a:r>
            <a:r>
              <a:rPr lang="ko-KR" altLang="en-US" sz="1200" dirty="0" err="1">
                <a:latin typeface="+mn-ea"/>
              </a:rPr>
              <a:t>관계형</a:t>
            </a:r>
            <a:r>
              <a:rPr lang="ko-KR" altLang="en-US" sz="1200" dirty="0">
                <a:latin typeface="+mn-ea"/>
              </a:rPr>
              <a:t> 데이터베이스 언어로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이를 통해 프로그래머는 데이터를 직접 </a:t>
            </a:r>
            <a:r>
              <a:rPr lang="en-US" altLang="ko-KR" sz="1200" dirty="0">
                <a:latin typeface="+mn-ea"/>
              </a:rPr>
              <a:t>DBMS</a:t>
            </a:r>
            <a:r>
              <a:rPr lang="ko-KR" altLang="en-US" sz="1200" dirty="0">
                <a:latin typeface="+mn-ea"/>
              </a:rPr>
              <a:t>에 입력하여 사용할 수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또한 </a:t>
            </a:r>
            <a:r>
              <a:rPr lang="ko-KR" altLang="en-US" sz="1200" dirty="0" err="1">
                <a:latin typeface="+mn-ea"/>
              </a:rPr>
              <a:t>파이썬</a:t>
            </a:r>
            <a:r>
              <a:rPr lang="ko-KR" altLang="en-US" sz="1200" dirty="0">
                <a:latin typeface="+mn-ea"/>
              </a:rPr>
              <a:t> 프로그래밍 언어로 작성된 프로그램에 </a:t>
            </a:r>
            <a:r>
              <a:rPr lang="en-US" altLang="ko-KR" sz="1200" dirty="0">
                <a:latin typeface="+mn-ea"/>
              </a:rPr>
              <a:t>SQL </a:t>
            </a:r>
            <a:r>
              <a:rPr lang="ko-KR" altLang="en-US" sz="1200" dirty="0">
                <a:latin typeface="+mn-ea"/>
              </a:rPr>
              <a:t>문을 삽입하여 사용할 수도 있습니다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 algn="just" latinLnBrk="0">
              <a:buNone/>
            </a:pPr>
            <a:endParaRPr lang="en-US" altLang="ko-KR" sz="1200" dirty="0">
              <a:latin typeface="+mn-ea"/>
            </a:endParaRPr>
          </a:p>
          <a:p>
            <a:pPr marL="0" indent="0" algn="just" latinLnBrk="0">
              <a:buNone/>
            </a:pPr>
            <a:r>
              <a:rPr lang="en-US" altLang="ko-KR" sz="1400" b="1" dirty="0">
                <a:solidFill>
                  <a:srgbClr val="E64B38"/>
                </a:solidFill>
                <a:latin typeface="+mn-ea"/>
              </a:rPr>
              <a:t>3</a:t>
            </a:r>
            <a:r>
              <a:rPr lang="ko-KR" altLang="en-US" sz="1400" b="1" dirty="0">
                <a:solidFill>
                  <a:srgbClr val="E64B38"/>
                </a:solidFill>
                <a:latin typeface="+mn-ea"/>
              </a:rPr>
              <a:t>부</a:t>
            </a:r>
            <a:r>
              <a:rPr lang="en-US" altLang="ko-KR" sz="1400" b="1" dirty="0">
                <a:solidFill>
                  <a:srgbClr val="E64B38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rgbClr val="E64B38"/>
                </a:solidFill>
                <a:latin typeface="+mn-ea"/>
              </a:rPr>
              <a:t>마당서점 데이터베이스 구축을 위한 모델링</a:t>
            </a:r>
          </a:p>
          <a:p>
            <a:pPr marL="0" indent="0" algn="just" latinLnBrk="0">
              <a:buNone/>
            </a:pPr>
            <a:r>
              <a:rPr lang="ko-KR" altLang="en-US" sz="1200" dirty="0">
                <a:latin typeface="+mn-ea"/>
              </a:rPr>
              <a:t>데이터베이스를 구축할 때 설계가 부적절하면 필요한 정보를 제공하는 대신 혼란을 초래할 수 있습니다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마당서점 데이터베이스도 초기 설계 과정을 거쳐 구축되었으며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이를 위해 </a:t>
            </a:r>
            <a:r>
              <a:rPr lang="en-US" altLang="ko-KR" sz="1200" dirty="0">
                <a:latin typeface="+mn-ea"/>
              </a:rPr>
              <a:t>MySQL Workbench </a:t>
            </a:r>
            <a:r>
              <a:rPr lang="ko-KR" altLang="en-US" sz="1200" dirty="0">
                <a:latin typeface="+mn-ea"/>
              </a:rPr>
              <a:t>모델링 도구를 이용하였습니다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indent="0" algn="just" latinLnBrk="0">
              <a:buNone/>
            </a:pPr>
            <a:endParaRPr lang="en-US" altLang="ko-KR" sz="1200" dirty="0">
              <a:latin typeface="+mn-ea"/>
            </a:endParaRPr>
          </a:p>
          <a:p>
            <a:pPr marL="0" indent="0" algn="just" latinLnBrk="0">
              <a:buNone/>
            </a:pPr>
            <a:r>
              <a:rPr lang="en-US" altLang="ko-KR" sz="1400" b="1" dirty="0">
                <a:solidFill>
                  <a:srgbClr val="E64B38"/>
                </a:solidFill>
                <a:latin typeface="+mn-ea"/>
              </a:rPr>
              <a:t>4</a:t>
            </a:r>
            <a:r>
              <a:rPr lang="ko-KR" altLang="en-US" sz="1400" b="1" dirty="0">
                <a:solidFill>
                  <a:srgbClr val="E64B38"/>
                </a:solidFill>
                <a:latin typeface="+mn-ea"/>
              </a:rPr>
              <a:t>부</a:t>
            </a:r>
            <a:r>
              <a:rPr lang="en-US" altLang="ko-KR" sz="1400" b="1" dirty="0">
                <a:solidFill>
                  <a:srgbClr val="E64B38"/>
                </a:solidFill>
                <a:latin typeface="+mn-ea"/>
              </a:rPr>
              <a:t>: </a:t>
            </a:r>
            <a:r>
              <a:rPr lang="ko-KR" altLang="en-US" sz="1400" b="1" dirty="0">
                <a:solidFill>
                  <a:srgbClr val="E64B38"/>
                </a:solidFill>
                <a:latin typeface="+mn-ea"/>
              </a:rPr>
              <a:t>마당서점 데이터베이스의 관리</a:t>
            </a:r>
          </a:p>
          <a:p>
            <a:pPr marL="0" indent="0" algn="just" latinLnBrk="0">
              <a:buNone/>
            </a:pPr>
            <a:r>
              <a:rPr lang="ko-KR" altLang="en-US" sz="1200" dirty="0">
                <a:latin typeface="+mn-ea"/>
              </a:rPr>
              <a:t>데이터베이스를 효과적으로 활용하는 것만큼이나 안전하게 관리하는 것도 매우 중요합니다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이를 위해 마당서점 데이터베이스에는 데이터베이스 관리자 </a:t>
            </a:r>
            <a:r>
              <a:rPr lang="en-US" altLang="ko-KR" sz="1200" dirty="0">
                <a:latin typeface="+mn-ea"/>
              </a:rPr>
              <a:t>(DBA)</a:t>
            </a:r>
            <a:r>
              <a:rPr lang="ko-KR" altLang="en-US" sz="1200" dirty="0">
                <a:latin typeface="+mn-ea"/>
              </a:rPr>
              <a:t>가 존재합니다</a:t>
            </a:r>
            <a:r>
              <a:rPr lang="en-US" altLang="ko-KR" sz="1200" dirty="0">
                <a:latin typeface="+mn-ea"/>
              </a:rPr>
              <a:t>. DBA</a:t>
            </a:r>
            <a:r>
              <a:rPr lang="ko-KR" altLang="en-US" sz="1200" dirty="0">
                <a:latin typeface="+mn-ea"/>
              </a:rPr>
              <a:t>는 데이터베이스의 보안을 유지하며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장애에 대비하여 데이터 백업 및 복원 등의 업무를 수행합니다</a:t>
            </a:r>
            <a:r>
              <a:rPr lang="en-US" altLang="ko-KR" sz="1200" dirty="0">
                <a:latin typeface="+mn-ea"/>
              </a:rPr>
              <a:t>.</a:t>
            </a:r>
            <a:endParaRPr kumimoji="0"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6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7870</TotalTime>
  <Words>660</Words>
  <Application>Microsoft Office PowerPoint</Application>
  <PresentationFormat>화면 슬라이드 쇼(4:3)</PresentationFormat>
  <Paragraphs>98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HY견고딕</vt:lpstr>
      <vt:lpstr>맑은 고딕</vt:lpstr>
      <vt:lpstr>한양신명조</vt:lpstr>
      <vt:lpstr>Arial</vt:lpstr>
      <vt:lpstr>Wingdings</vt:lpstr>
      <vt:lpstr>바인드소프트</vt:lpstr>
      <vt:lpstr>데이터 베이스</vt:lpstr>
      <vt:lpstr>강의 안내</vt:lpstr>
      <vt:lpstr>실습 프로그램 안내</vt:lpstr>
      <vt:lpstr>예제소스와 실습 프로그램 다운로드</vt:lpstr>
      <vt:lpstr>실습 데이터베이스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Sugil</cp:lastModifiedBy>
  <cp:revision>743</cp:revision>
  <dcterms:created xsi:type="dcterms:W3CDTF">2012-07-11T10:23:22Z</dcterms:created>
  <dcterms:modified xsi:type="dcterms:W3CDTF">2024-03-05T00:58:02Z</dcterms:modified>
</cp:coreProperties>
</file>