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72"/>
  </p:notesMasterIdLst>
  <p:sldIdLst>
    <p:sldId id="456" r:id="rId2"/>
    <p:sldId id="266" r:id="rId3"/>
    <p:sldId id="383" r:id="rId4"/>
    <p:sldId id="382" r:id="rId5"/>
    <p:sldId id="457" r:id="rId6"/>
    <p:sldId id="464" r:id="rId7"/>
    <p:sldId id="465" r:id="rId8"/>
    <p:sldId id="466" r:id="rId9"/>
    <p:sldId id="467" r:id="rId10"/>
    <p:sldId id="473" r:id="rId11"/>
    <p:sldId id="469" r:id="rId12"/>
    <p:sldId id="521" r:id="rId13"/>
    <p:sldId id="468" r:id="rId14"/>
    <p:sldId id="474" r:id="rId15"/>
    <p:sldId id="475" r:id="rId16"/>
    <p:sldId id="471" r:id="rId17"/>
    <p:sldId id="522" r:id="rId18"/>
    <p:sldId id="476" r:id="rId19"/>
    <p:sldId id="477" r:id="rId20"/>
    <p:sldId id="478" r:id="rId21"/>
    <p:sldId id="479" r:id="rId22"/>
    <p:sldId id="472" r:id="rId23"/>
    <p:sldId id="480" r:id="rId24"/>
    <p:sldId id="481" r:id="rId25"/>
    <p:sldId id="482" r:id="rId26"/>
    <p:sldId id="483" r:id="rId27"/>
    <p:sldId id="460" r:id="rId28"/>
    <p:sldId id="458" r:id="rId29"/>
    <p:sldId id="485" r:id="rId30"/>
    <p:sldId id="484" r:id="rId31"/>
    <p:sldId id="487" r:id="rId32"/>
    <p:sldId id="488" r:id="rId33"/>
    <p:sldId id="489" r:id="rId34"/>
    <p:sldId id="490" r:id="rId35"/>
    <p:sldId id="491" r:id="rId36"/>
    <p:sldId id="492" r:id="rId37"/>
    <p:sldId id="493" r:id="rId38"/>
    <p:sldId id="494" r:id="rId39"/>
    <p:sldId id="495" r:id="rId40"/>
    <p:sldId id="496" r:id="rId41"/>
    <p:sldId id="497" r:id="rId42"/>
    <p:sldId id="461" r:id="rId43"/>
    <p:sldId id="459" r:id="rId44"/>
    <p:sldId id="498" r:id="rId45"/>
    <p:sldId id="499" r:id="rId46"/>
    <p:sldId id="500" r:id="rId47"/>
    <p:sldId id="501" r:id="rId48"/>
    <p:sldId id="502" r:id="rId49"/>
    <p:sldId id="503" r:id="rId50"/>
    <p:sldId id="504" r:id="rId51"/>
    <p:sldId id="462" r:id="rId52"/>
    <p:sldId id="463" r:id="rId53"/>
    <p:sldId id="505" r:id="rId54"/>
    <p:sldId id="506" r:id="rId55"/>
    <p:sldId id="507" r:id="rId56"/>
    <p:sldId id="508" r:id="rId57"/>
    <p:sldId id="509" r:id="rId58"/>
    <p:sldId id="510" r:id="rId59"/>
    <p:sldId id="511" r:id="rId60"/>
    <p:sldId id="512" r:id="rId61"/>
    <p:sldId id="513" r:id="rId62"/>
    <p:sldId id="514" r:id="rId63"/>
    <p:sldId id="515" r:id="rId64"/>
    <p:sldId id="516" r:id="rId65"/>
    <p:sldId id="517" r:id="rId66"/>
    <p:sldId id="518" r:id="rId67"/>
    <p:sldId id="523" r:id="rId68"/>
    <p:sldId id="519" r:id="rId69"/>
    <p:sldId id="520" r:id="rId70"/>
    <p:sldId id="392" r:id="rId7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7F276A-D745-4F81-A596-D68B817F20CE}">
          <p14:sldIdLst>
            <p14:sldId id="456"/>
            <p14:sldId id="266"/>
            <p14:sldId id="383"/>
          </p14:sldIdLst>
        </p14:section>
        <p14:section name="01_내장 함수, NULL" id="{380657D7-1258-49DA-84A8-E5807FF4FA29}">
          <p14:sldIdLst>
            <p14:sldId id="382"/>
            <p14:sldId id="457"/>
            <p14:sldId id="464"/>
            <p14:sldId id="465"/>
            <p14:sldId id="466"/>
            <p14:sldId id="467"/>
            <p14:sldId id="473"/>
            <p14:sldId id="469"/>
            <p14:sldId id="521"/>
            <p14:sldId id="468"/>
            <p14:sldId id="474"/>
            <p14:sldId id="475"/>
            <p14:sldId id="471"/>
            <p14:sldId id="522"/>
            <p14:sldId id="476"/>
            <p14:sldId id="477"/>
            <p14:sldId id="478"/>
            <p14:sldId id="479"/>
            <p14:sldId id="472"/>
            <p14:sldId id="480"/>
            <p14:sldId id="481"/>
            <p14:sldId id="482"/>
            <p14:sldId id="483"/>
          </p14:sldIdLst>
        </p14:section>
        <p14:section name="02_부속 질의" id="{0E8F858F-D339-44E3-932B-FE7AF342A472}">
          <p14:sldIdLst>
            <p14:sldId id="460"/>
            <p14:sldId id="458"/>
            <p14:sldId id="485"/>
            <p14:sldId id="484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</p14:sldIdLst>
        </p14:section>
        <p14:section name="03_뷰" id="{C4D4457A-F3C1-4F3B-A7AD-C2193E43DAA1}">
          <p14:sldIdLst>
            <p14:sldId id="461"/>
            <p14:sldId id="459"/>
            <p14:sldId id="498"/>
            <p14:sldId id="499"/>
            <p14:sldId id="500"/>
            <p14:sldId id="501"/>
            <p14:sldId id="502"/>
            <p14:sldId id="503"/>
            <p14:sldId id="504"/>
          </p14:sldIdLst>
        </p14:section>
        <p14:section name="04_인덱스" id="{AC20AC6E-CA6C-4F1F-82FB-BD1B90DF2DE7}">
          <p14:sldIdLst>
            <p14:sldId id="462"/>
            <p14:sldId id="463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23"/>
            <p14:sldId id="519"/>
            <p14:sldId id="520"/>
          </p14:sldIdLst>
        </p14:section>
        <p14:section name="요약" id="{51D4514C-2031-49DE-B0FE-2906DDC1B64D}">
          <p14:sldIdLst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93939"/>
    <a:srgbClr val="50ABCC"/>
    <a:srgbClr val="CDF1FF"/>
    <a:srgbClr val="97E1FF"/>
    <a:srgbClr val="00A4E6"/>
    <a:srgbClr val="5BD0FF"/>
    <a:srgbClr val="29C2FF"/>
    <a:srgbClr val="11BBFF"/>
    <a:srgbClr val="21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1" autoAdjust="0"/>
    <p:restoredTop sz="98898" autoAdjust="0"/>
  </p:normalViewPr>
  <p:slideViewPr>
    <p:cSldViewPr>
      <p:cViewPr varScale="1">
        <p:scale>
          <a:sx n="100" d="100"/>
          <a:sy n="100" d="100"/>
        </p:scale>
        <p:origin x="1260" y="6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BF48182-79EE-4B02-9AA5-EF29C5299923}" type="datetimeFigureOut">
              <a:rPr lang="ko-KR" altLang="en-US" smtClean="0"/>
              <a:pPr/>
              <a:t>2024-03-05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030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소단원 및 부제목</a:t>
            </a:r>
            <a:endParaRPr lang="en-US" altLang="ko-KR" smtClean="0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 smtClean="0"/>
              <a:t> </a:t>
            </a:r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 smtClean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 smtClean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4891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07157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5307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276521" y="5975822"/>
            <a:ext cx="3791423" cy="586615"/>
            <a:chOff x="130805" y="5990292"/>
            <a:chExt cx="3791423" cy="586615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130805" y="6269130"/>
              <a:ext cx="379142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baseline="0" dirty="0">
                  <a:solidFill>
                    <a:schemeClr val="tx1"/>
                  </a:solidFill>
                  <a:latin typeface="+mn-lt"/>
                  <a:ea typeface="+mn-ea"/>
                </a:rPr>
                <a:t>MySQL</a:t>
              </a:r>
              <a:r>
                <a:rPr kumimoji="0" lang="ko-KR" altLang="en-US" sz="1400" b="1" baseline="0" dirty="0">
                  <a:solidFill>
                    <a:schemeClr val="tx1"/>
                  </a:solidFill>
                  <a:latin typeface="+mn-lt"/>
                  <a:ea typeface="+mn-ea"/>
                </a:rPr>
                <a:t>로 배우는 데이터베이스 개론과 실습</a:t>
              </a:r>
              <a:endParaRPr kumimoji="0" lang="ko-KR" altLang="en-US" sz="1400" b="1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197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359645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538980" y="5990292"/>
              <a:ext cx="251992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2000" b="1" baseline="0" dirty="0">
                  <a:solidFill>
                    <a:srgbClr val="C00000"/>
                  </a:solidFill>
                  <a:latin typeface="+mn-lt"/>
                  <a:ea typeface="+mn-ea"/>
                </a:rPr>
                <a:t>.</a:t>
              </a:r>
              <a:endParaRPr kumimoji="0" lang="ko-KR" altLang="en-US" sz="2000" b="1" dirty="0">
                <a:solidFill>
                  <a:srgbClr val="C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4" name="직사각형 10"/>
          <p:cNvSpPr/>
          <p:nvPr userDrawn="1"/>
        </p:nvSpPr>
        <p:spPr>
          <a:xfrm flipV="1">
            <a:off x="0" y="5743552"/>
            <a:ext cx="9144000" cy="617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6032"/>
            <a:ext cx="630555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52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목차/학습목표/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0"/>
          <p:cNvSpPr>
            <a:spLocks noChangeArrowheads="1"/>
          </p:cNvSpPr>
          <p:nvPr userDrawn="1"/>
        </p:nvSpPr>
        <p:spPr bwMode="invGray">
          <a:xfrm>
            <a:off x="0" y="-27384"/>
            <a:ext cx="9144000" cy="617311"/>
          </a:xfrm>
          <a:prstGeom prst="rect">
            <a:avLst/>
          </a:prstGeom>
          <a:solidFill>
            <a:srgbClr val="F4C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5" name="제목 9"/>
          <p:cNvSpPr>
            <a:spLocks noGrp="1"/>
          </p:cNvSpPr>
          <p:nvPr>
            <p:ph type="title"/>
          </p:nvPr>
        </p:nvSpPr>
        <p:spPr>
          <a:xfrm>
            <a:off x="107042" y="64772"/>
            <a:ext cx="7785100" cy="47466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9400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9" name="그룹 7"/>
          <p:cNvGrpSpPr>
            <a:grpSpLocks/>
          </p:cNvGrpSpPr>
          <p:nvPr userDrawn="1"/>
        </p:nvGrpSpPr>
        <p:grpSpPr bwMode="auto">
          <a:xfrm>
            <a:off x="4176400" y="93663"/>
            <a:ext cx="5580176" cy="523220"/>
            <a:chOff x="6752029" y="188640"/>
            <a:chExt cx="5582416" cy="521913"/>
          </a:xfrm>
        </p:grpSpPr>
        <p:sp>
          <p:nvSpPr>
            <p:cNvPr id="10" name="직사각형 9"/>
            <p:cNvSpPr/>
            <p:nvPr userDrawn="1"/>
          </p:nvSpPr>
          <p:spPr>
            <a:xfrm>
              <a:off x="8336841" y="188640"/>
              <a:ext cx="3997604" cy="52191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l" rtl="0" eaLnBrk="1" fontAlgn="base" latinLnBrk="1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ko-KR" sz="2800" b="1" kern="1200" spc="-300" dirty="0" smtClean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SQL </a:t>
              </a:r>
              <a:r>
                <a:rPr kumimoji="1" lang="ko-KR" altLang="en-US" sz="2800" b="1" kern="1200" spc="-300" dirty="0" smtClean="0">
                  <a:solidFill>
                    <a:srgbClr val="393939"/>
                  </a:solidFill>
                  <a:latin typeface="맑은 고딕" pitchFamily="50" charset="-127"/>
                  <a:ea typeface="맑은 고딕" panose="020B0503020000020004" pitchFamily="50" charset="-127"/>
                  <a:cs typeface="+mn-cs"/>
                </a:rPr>
                <a:t>고급</a:t>
              </a:r>
              <a:endParaRPr kumimoji="1" lang="en-US" altLang="ko-KR" sz="2800" b="1" kern="1200" spc="-300" dirty="0">
                <a:solidFill>
                  <a:srgbClr val="393939"/>
                </a:solidFill>
                <a:latin typeface="맑은 고딕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직사각형 10"/>
            <p:cNvSpPr>
              <a:spLocks noChangeArrowheads="1"/>
            </p:cNvSpPr>
            <p:nvPr userDrawn="1"/>
          </p:nvSpPr>
          <p:spPr bwMode="auto">
            <a:xfrm>
              <a:off x="6752029" y="188640"/>
              <a:ext cx="1649318" cy="52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lvl1pPr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000" b="1" dirty="0">
                  <a:solidFill>
                    <a:srgbClr val="344F6B"/>
                  </a:solidFill>
                  <a:ea typeface="맑은 고딕" panose="020B0503020000020004" pitchFamily="50" charset="-127"/>
                </a:rPr>
                <a:t>Chapter </a:t>
              </a:r>
              <a:r>
                <a:rPr lang="en-US" altLang="ko-KR" sz="2800" b="1" dirty="0" smtClean="0">
                  <a:solidFill>
                    <a:srgbClr val="344F6B"/>
                  </a:solidFill>
                  <a:ea typeface="맑은 고딕" panose="020B0503020000020004" pitchFamily="50" charset="-127"/>
                </a:rPr>
                <a:t>04</a:t>
              </a:r>
              <a:endParaRPr lang="ko-KR" altLang="en-US" sz="2800" b="1" dirty="0">
                <a:solidFill>
                  <a:srgbClr val="344F6B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64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3" name="그림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92" t="68494" r="5122" b="13763"/>
          <a:stretch>
            <a:fillRect/>
          </a:stretch>
        </p:blipFill>
        <p:spPr bwMode="auto">
          <a:xfrm>
            <a:off x="5521325" y="5372100"/>
            <a:ext cx="3311525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92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800" b="1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E64B38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rgbClr val="ED8273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rgbClr val="F0988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rgbClr val="F2A69C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 algn="r">
              <a:defRPr sz="1000" b="1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E64B38"/>
              </a:buClr>
              <a:buFont typeface="Wingdings" pitchFamily="2" charset="2"/>
              <a:buChar char="v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rgbClr val="EB7363"/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rgbClr val="E64B38"/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000"/>
            </a:lvl4pPr>
            <a:lvl5pPr marL="990600" indent="-180975">
              <a:buClr>
                <a:srgbClr val="EB7363"/>
              </a:buClr>
              <a:buFont typeface="Arial" panose="020B0604020202020204" pitchFamily="34" charset="0"/>
              <a:buChar char="»"/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 smtClean="0"/>
              <a:t>셋째 </a:t>
            </a:r>
            <a:r>
              <a:rPr lang="ko-KR" altLang="en-US" dirty="0"/>
              <a:t>수준</a:t>
            </a:r>
          </a:p>
          <a:p>
            <a:pPr lvl="4"/>
            <a:r>
              <a:rPr lang="ko-KR" altLang="en-US" dirty="0" smtClean="0"/>
              <a:t>넷째 </a:t>
            </a:r>
            <a:r>
              <a:rPr lang="ko-KR" altLang="en-US" dirty="0"/>
              <a:t>수준</a:t>
            </a:r>
          </a:p>
        </p:txBody>
      </p:sp>
    </p:spTree>
    <p:extLst>
      <p:ext uri="{BB962C8B-B14F-4D97-AF65-F5344CB8AC3E}">
        <p14:creationId xmlns:p14="http://schemas.microsoft.com/office/powerpoint/2010/main" val="2751844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1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5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800" dirty="0" smtClean="0"/>
              <a:t>데이터 베이스</a:t>
            </a:r>
            <a:endParaRPr lang="ko-KR" altLang="en-US" sz="4800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344F6B"/>
                </a:solidFill>
              </a:rPr>
              <a:t>Chapter </a:t>
            </a:r>
            <a:r>
              <a:rPr lang="en-US" altLang="ko-KR" sz="2000" dirty="0" smtClean="0">
                <a:solidFill>
                  <a:srgbClr val="344F6B"/>
                </a:solidFill>
              </a:rPr>
              <a:t>04</a:t>
            </a:r>
            <a:r>
              <a:rPr lang="en-US" altLang="ko-KR" sz="2000" dirty="0" smtClean="0">
                <a:solidFill>
                  <a:srgbClr val="215968"/>
                </a:solidFill>
              </a:rPr>
              <a:t>  </a:t>
            </a:r>
            <a:r>
              <a:rPr lang="en-US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SQL </a:t>
            </a:r>
            <a:r>
              <a:rPr lang="ko-KR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고급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758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SQL </a:t>
            </a:r>
            <a:r>
              <a:rPr lang="ko-KR" altLang="en-US" dirty="0" smtClean="0"/>
              <a:t>내장 함수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/>
              <a:t>숫자 함수의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숫자 함수에는 직접 숫자를 입력할 수도 있지만 열 이름을 사용할 수도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여러 </a:t>
            </a:r>
            <a:r>
              <a:rPr lang="ko-KR" altLang="en-US" dirty="0" smtClean="0"/>
              <a:t>함수</a:t>
            </a:r>
            <a:r>
              <a:rPr lang="ko-KR" altLang="en-US" dirty="0"/>
              <a:t>를 복합적으로 사용할 수도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다음 질의는 </a:t>
            </a:r>
            <a:r>
              <a:rPr lang="en-US" altLang="ko-KR" dirty="0"/>
              <a:t>ROUND </a:t>
            </a:r>
            <a:r>
              <a:rPr lang="ko-KR" altLang="en-US" dirty="0"/>
              <a:t>함수</a:t>
            </a:r>
            <a:r>
              <a:rPr lang="en-US" altLang="ko-KR" dirty="0"/>
              <a:t>, SUM </a:t>
            </a:r>
            <a:r>
              <a:rPr lang="ko-KR" altLang="en-US" dirty="0"/>
              <a:t>함수와 </a:t>
            </a:r>
            <a:r>
              <a:rPr lang="en-US" altLang="ko-KR" dirty="0"/>
              <a:t>COUNT </a:t>
            </a:r>
            <a:r>
              <a:rPr lang="ko-KR" altLang="en-US" dirty="0" smtClean="0"/>
              <a:t>함수</a:t>
            </a:r>
            <a:r>
              <a:rPr lang="ko-KR" altLang="en-US" dirty="0"/>
              <a:t>를 사용하여 연산을 </a:t>
            </a:r>
            <a:r>
              <a:rPr lang="ko-KR" altLang="en-US" dirty="0" smtClean="0"/>
              <a:t>수행</a:t>
            </a:r>
            <a:endParaRPr lang="en-US" altLang="ko-KR" dirty="0" smtClean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708920"/>
            <a:ext cx="7143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556645"/>
            <a:ext cx="65246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96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SQL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r>
              <a:rPr lang="ko-KR" altLang="en-US" dirty="0" smtClean="0"/>
              <a:t>문자 함수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628800"/>
            <a:ext cx="714375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767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SQL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r>
              <a:rPr lang="ko-KR" altLang="en-US" dirty="0" smtClean="0"/>
              <a:t>문자 함수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628800"/>
            <a:ext cx="71437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16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SQL </a:t>
            </a:r>
            <a:r>
              <a:rPr lang="ko-KR" altLang="en-US" dirty="0" smtClean="0"/>
              <a:t>내장 함수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1175706"/>
          </a:xfrm>
        </p:spPr>
        <p:txBody>
          <a:bodyPr>
            <a:spAutoFit/>
          </a:bodyPr>
          <a:lstStyle/>
          <a:p>
            <a:pPr latinLnBrk="0"/>
            <a:r>
              <a:rPr lang="en-US" altLang="ko-KR" dirty="0" smtClean="0"/>
              <a:t>REPLACE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문자열을 치환하는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담당자의 실수로 도서의 제목을 </a:t>
            </a:r>
            <a:r>
              <a:rPr lang="ko-KR" altLang="en-US" dirty="0" smtClean="0"/>
              <a:t>잘못 입력한 </a:t>
            </a:r>
            <a:r>
              <a:rPr lang="ko-KR" altLang="en-US" dirty="0"/>
              <a:t>경우 </a:t>
            </a:r>
            <a:r>
              <a:rPr lang="en-US" altLang="ko-KR" dirty="0"/>
              <a:t>REPLACE </a:t>
            </a:r>
            <a:r>
              <a:rPr lang="ko-KR" altLang="en-US" dirty="0"/>
              <a:t>함수를 </a:t>
            </a:r>
            <a:r>
              <a:rPr lang="ko-KR" altLang="en-US" dirty="0" smtClean="0"/>
              <a:t>사용하면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일일이 </a:t>
            </a:r>
            <a:r>
              <a:rPr lang="ko-KR" altLang="en-US" dirty="0"/>
              <a:t>변경하지 않고 한꺼번에 변경할 수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55" y="2492896"/>
            <a:ext cx="6494318" cy="77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58" y="3916017"/>
            <a:ext cx="4268932" cy="284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30" y="3249267"/>
            <a:ext cx="598343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767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SQL </a:t>
            </a:r>
            <a:r>
              <a:rPr lang="ko-KR" altLang="en-US" dirty="0" smtClean="0"/>
              <a:t>내장 함수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LENGTH, CHAR_LENGTH </a:t>
            </a:r>
            <a:r>
              <a:rPr lang="ko-KR" altLang="en-US" dirty="0"/>
              <a:t>함수</a:t>
            </a:r>
            <a:endParaRPr lang="en-US" altLang="ko-KR" dirty="0" smtClean="0"/>
          </a:p>
          <a:p>
            <a:pPr lvl="1"/>
            <a:r>
              <a:rPr lang="en-US" altLang="ko-KR" dirty="0"/>
              <a:t>LENGTH( )</a:t>
            </a:r>
            <a:r>
              <a:rPr lang="ko-KR" altLang="en-US" dirty="0"/>
              <a:t>는 </a:t>
            </a:r>
            <a:r>
              <a:rPr lang="ko-KR" altLang="en-US" dirty="0" smtClean="0"/>
              <a:t>바이트</a:t>
            </a:r>
            <a:r>
              <a:rPr lang="en-US" altLang="ko-KR" dirty="0" smtClean="0"/>
              <a:t> </a:t>
            </a:r>
            <a:r>
              <a:rPr lang="ko-KR" altLang="en-US" dirty="0"/>
              <a:t>수를 가져오는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/>
              <a:t>CHAR_LENGTH </a:t>
            </a:r>
            <a:r>
              <a:rPr lang="ko-KR" altLang="en-US" dirty="0"/>
              <a:t>함수는 문자의 수를 가져오는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327498"/>
            <a:ext cx="71342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3175223"/>
            <a:ext cx="4962525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76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SQL </a:t>
            </a:r>
            <a:r>
              <a:rPr lang="ko-KR" altLang="en-US" dirty="0" smtClean="0"/>
              <a:t>내장 함수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문자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SUBSTR </a:t>
            </a:r>
            <a:r>
              <a:rPr lang="ko-KR" altLang="en-US" dirty="0"/>
              <a:t>함수</a:t>
            </a:r>
            <a:endParaRPr lang="en-US" altLang="ko-KR" dirty="0" smtClean="0"/>
          </a:p>
          <a:p>
            <a:pPr lvl="1"/>
            <a:r>
              <a:rPr lang="ko-KR" altLang="en-US" dirty="0"/>
              <a:t>문자열 중 특정 위치에서 시작하여 지정한 길이만큼의 문자열을 반환하는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마당서점의 고객 중 성</a:t>
            </a:r>
            <a:r>
              <a:rPr lang="en-US" altLang="ko-KR" dirty="0"/>
              <a:t>(</a:t>
            </a:r>
            <a:r>
              <a:rPr lang="ko-KR" altLang="en-US" dirty="0"/>
              <a:t>姓</a:t>
            </a:r>
            <a:r>
              <a:rPr lang="en-US" altLang="ko-KR" dirty="0"/>
              <a:t>)</a:t>
            </a:r>
            <a:r>
              <a:rPr lang="ko-KR" altLang="en-US" dirty="0"/>
              <a:t>이 같은 사람이 얼마나 있는지 알아보려면 이름 열에서 첫 번째 </a:t>
            </a:r>
            <a:r>
              <a:rPr lang="ko-KR" altLang="en-US" dirty="0" smtClean="0"/>
              <a:t>문자만 구하면 됨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564904"/>
            <a:ext cx="7134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3755529"/>
            <a:ext cx="65817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70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SQL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날짜</a:t>
            </a:r>
            <a:r>
              <a:rPr lang="en-US" altLang="ko-KR" dirty="0"/>
              <a:t>·</a:t>
            </a:r>
            <a:r>
              <a:rPr lang="ko-KR" altLang="en-US" dirty="0"/>
              <a:t>시간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날</a:t>
            </a:r>
            <a:r>
              <a:rPr lang="ko-KR" altLang="en-US" dirty="0"/>
              <a:t>짜와 시간 부분을 나타내는 인수는 ‘</a:t>
            </a:r>
            <a:r>
              <a:rPr lang="en-US" altLang="ko-KR" dirty="0"/>
              <a:t>format</a:t>
            </a:r>
            <a:r>
              <a:rPr lang="ko-KR" altLang="en-US" dirty="0"/>
              <a:t>’으로 </a:t>
            </a:r>
            <a:r>
              <a:rPr lang="ko-KR" altLang="en-US" dirty="0" smtClean="0"/>
              <a:t>표기</a:t>
            </a:r>
            <a:endParaRPr lang="en-US" altLang="ko-KR" dirty="0" smtClean="0"/>
          </a:p>
          <a:p>
            <a:pPr lvl="1"/>
            <a:r>
              <a:rPr lang="en-US" altLang="ko-KR" dirty="0"/>
              <a:t>format</a:t>
            </a:r>
            <a:r>
              <a:rPr lang="ko-KR" altLang="en-US" dirty="0"/>
              <a:t>은 날짜 형식 지정자로 </a:t>
            </a:r>
            <a:r>
              <a:rPr lang="ko-KR" altLang="en-US" dirty="0" smtClean="0"/>
              <a:t>날</a:t>
            </a:r>
            <a:r>
              <a:rPr lang="ko-KR" altLang="en-US" dirty="0"/>
              <a:t>짜와 시간 부분을 표기하기 위해 특별한 규칙을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lvl="1" latinLnBrk="0"/>
            <a:r>
              <a:rPr lang="ko-KR" altLang="en-US" dirty="0" err="1"/>
              <a:t>날짜형</a:t>
            </a:r>
            <a:r>
              <a:rPr lang="ko-KR" altLang="en-US" dirty="0"/>
              <a:t> 데이터는 ‘</a:t>
            </a:r>
            <a:r>
              <a:rPr lang="en-US" altLang="ko-KR" dirty="0"/>
              <a:t>–’</a:t>
            </a:r>
            <a:r>
              <a:rPr lang="ko-KR" altLang="en-US" dirty="0"/>
              <a:t>와 ‘</a:t>
            </a:r>
            <a:r>
              <a:rPr lang="en-US" altLang="ko-KR" dirty="0"/>
              <a:t>+’</a:t>
            </a:r>
            <a:r>
              <a:rPr lang="ko-KR" altLang="en-US" dirty="0"/>
              <a:t>를 사용하여 원하는 날짜로부터 이전</a:t>
            </a:r>
            <a:r>
              <a:rPr lang="en-US" altLang="ko-KR" dirty="0"/>
              <a:t>(-)</a:t>
            </a:r>
            <a:r>
              <a:rPr lang="ko-KR" altLang="en-US" dirty="0"/>
              <a:t>과 이후</a:t>
            </a:r>
            <a:r>
              <a:rPr lang="en-US" altLang="ko-KR" dirty="0"/>
              <a:t>(+)</a:t>
            </a:r>
            <a:r>
              <a:rPr lang="ko-KR" altLang="en-US" dirty="0"/>
              <a:t>를 계산할 수 있음</a:t>
            </a:r>
            <a:endParaRPr lang="en-US" altLang="ko-KR" dirty="0"/>
          </a:p>
          <a:p>
            <a:pPr lvl="1" latinLnBrk="0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날짜형</a:t>
            </a:r>
            <a:r>
              <a:rPr lang="ko-KR" altLang="en-US" dirty="0"/>
              <a:t> 데이터 </a:t>
            </a:r>
            <a:r>
              <a:rPr lang="en-US" altLang="ko-KR" dirty="0" err="1"/>
              <a:t>mydate</a:t>
            </a:r>
            <a:r>
              <a:rPr lang="en-US" altLang="ko-KR" dirty="0"/>
              <a:t> </a:t>
            </a:r>
            <a:r>
              <a:rPr lang="ko-KR" altLang="en-US" dirty="0"/>
              <a:t>값이 ‘</a:t>
            </a:r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일’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5</a:t>
            </a:r>
            <a:r>
              <a:rPr lang="ko-KR" altLang="en-US" dirty="0"/>
              <a:t>일 전은 ‘</a:t>
            </a:r>
            <a:r>
              <a:rPr lang="en-US" altLang="ko-KR" dirty="0"/>
              <a:t>INTERVAL -</a:t>
            </a:r>
            <a:r>
              <a:rPr lang="en-US" altLang="ko-KR" dirty="0" smtClean="0"/>
              <a:t>5 DAY</a:t>
            </a:r>
            <a:r>
              <a:rPr lang="ko-KR" altLang="en-US" dirty="0"/>
              <a:t>’</a:t>
            </a:r>
            <a:r>
              <a:rPr lang="en-US" altLang="ko-KR" dirty="0"/>
              <a:t>, 5</a:t>
            </a:r>
            <a:r>
              <a:rPr lang="ko-KR" altLang="en-US" dirty="0"/>
              <a:t>일 후는 ‘</a:t>
            </a:r>
            <a:r>
              <a:rPr lang="en-US" altLang="ko-KR" dirty="0"/>
              <a:t>INTERVAL 5 DAY</a:t>
            </a:r>
            <a:r>
              <a:rPr lang="ko-KR" altLang="en-US" dirty="0"/>
              <a:t>’와 같이 </a:t>
            </a:r>
            <a:r>
              <a:rPr lang="ko-KR" altLang="en-US" dirty="0" smtClean="0"/>
              <a:t>사용함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05" y="3501008"/>
            <a:ext cx="71818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767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SQL </a:t>
            </a:r>
            <a:r>
              <a:rPr lang="ko-KR" altLang="en-US" dirty="0" smtClean="0"/>
              <a:t>내장 함수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날짜 </a:t>
            </a:r>
            <a:r>
              <a:rPr lang="ko-KR" altLang="en-US" dirty="0" smtClean="0">
                <a:latin typeface="맑은 고딕"/>
                <a:ea typeface="맑은 고딕"/>
              </a:rPr>
              <a:t>∙ </a:t>
            </a:r>
            <a:r>
              <a:rPr lang="ko-KR" altLang="en-US" dirty="0" smtClean="0"/>
              <a:t>시간 함수</a:t>
            </a:r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68760"/>
            <a:ext cx="7143750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588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SQL </a:t>
            </a:r>
            <a:r>
              <a:rPr lang="ko-KR" altLang="en-US" dirty="0" smtClean="0"/>
              <a:t>내장 함수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날짜 </a:t>
            </a:r>
            <a:r>
              <a:rPr lang="ko-KR" altLang="en-US" dirty="0" smtClean="0">
                <a:latin typeface="맑은 고딕"/>
                <a:ea typeface="맑은 고딕"/>
              </a:rPr>
              <a:t>∙ </a:t>
            </a:r>
            <a:r>
              <a:rPr lang="ko-KR" altLang="en-US" dirty="0" smtClean="0"/>
              <a:t>시간 함수</a:t>
            </a:r>
            <a:endParaRPr lang="ko-KR" alt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268760"/>
            <a:ext cx="7143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2" y="2116485"/>
            <a:ext cx="65913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2" y="3064396"/>
            <a:ext cx="3352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549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SQL </a:t>
            </a:r>
            <a:r>
              <a:rPr lang="ko-KR" altLang="en-US" dirty="0" smtClean="0"/>
              <a:t>내장 함수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날짜 </a:t>
            </a:r>
            <a:r>
              <a:rPr lang="ko-KR" altLang="en-US" dirty="0" smtClean="0">
                <a:latin typeface="맑은 고딕"/>
                <a:ea typeface="맑은 고딕"/>
              </a:rPr>
              <a:t>∙ </a:t>
            </a:r>
            <a:r>
              <a:rPr lang="ko-KR" altLang="en-US" dirty="0" smtClean="0"/>
              <a:t>시간 함수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539552" y="1085503"/>
            <a:ext cx="8604448" cy="4499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E64B38"/>
              </a:buClr>
              <a:buFont typeface="Wingdings" pitchFamily="2" charset="2"/>
              <a:buChar char="v"/>
              <a:defRPr sz="20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rgbClr val="EB7363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rgbClr val="E64B38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EB7363"/>
              </a:buClr>
              <a:buFont typeface="Arial" panose="020B0604020202020204" pitchFamily="34" charset="0"/>
              <a:buChar char="»"/>
              <a:defRPr sz="11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‘</a:t>
            </a:r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일’을 ‘</a:t>
            </a:r>
            <a:r>
              <a:rPr lang="en-US" altLang="ko-KR" dirty="0"/>
              <a:t>%Y%m%d</a:t>
            </a:r>
            <a:r>
              <a:rPr lang="ko-KR" altLang="en-US" dirty="0"/>
              <a:t>’로 쓰면 ‘</a:t>
            </a:r>
            <a:r>
              <a:rPr lang="en-US" altLang="ko-KR" dirty="0"/>
              <a:t>20240701</a:t>
            </a:r>
            <a:r>
              <a:rPr lang="ko-KR" altLang="en-US" dirty="0"/>
              <a:t>’이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/>
            <a:r>
              <a:rPr lang="en-US" altLang="ko-KR" dirty="0"/>
              <a:t>14</a:t>
            </a:r>
            <a:r>
              <a:rPr lang="ko-KR" altLang="en-US" dirty="0"/>
              <a:t>시 </a:t>
            </a:r>
            <a:r>
              <a:rPr lang="en-US" altLang="ko-KR" dirty="0" smtClean="0"/>
              <a:t>20</a:t>
            </a:r>
            <a:r>
              <a:rPr lang="ko-KR" altLang="en-US" dirty="0"/>
              <a:t>분 </a:t>
            </a:r>
            <a:r>
              <a:rPr lang="en-US" altLang="ko-KR" dirty="0"/>
              <a:t>14</a:t>
            </a:r>
            <a:r>
              <a:rPr lang="ko-KR" altLang="en-US" dirty="0"/>
              <a:t>초 같은 시각 정보도 포함하려면 ‘</a:t>
            </a:r>
            <a:r>
              <a:rPr lang="en-US" altLang="ko-KR" dirty="0"/>
              <a:t>%Y%m%d%H%i%s</a:t>
            </a:r>
            <a:r>
              <a:rPr lang="ko-KR" altLang="en-US" dirty="0"/>
              <a:t>’ 형태로 </a:t>
            </a:r>
            <a:r>
              <a:rPr lang="ko-KR" altLang="en-US" dirty="0" smtClean="0"/>
              <a:t>쓰면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결과는 </a:t>
            </a:r>
            <a:r>
              <a:rPr lang="ko-KR" altLang="en-US" dirty="0"/>
              <a:t>‘</a:t>
            </a:r>
            <a:r>
              <a:rPr lang="en-US" altLang="ko-KR" dirty="0"/>
              <a:t>20240701142014</a:t>
            </a:r>
            <a:r>
              <a:rPr lang="ko-KR" altLang="en-US" dirty="0"/>
              <a:t>’로 </a:t>
            </a:r>
            <a:r>
              <a:rPr lang="ko-KR" altLang="en-US" dirty="0" smtClean="0"/>
              <a:t>반환됨</a:t>
            </a:r>
            <a:endParaRPr lang="en-US" altLang="ko-KR" dirty="0" smtClean="0"/>
          </a:p>
          <a:p>
            <a:pPr lvl="1"/>
            <a:r>
              <a:rPr lang="en-US" altLang="ko-KR" dirty="0"/>
              <a:t>format </a:t>
            </a:r>
            <a:r>
              <a:rPr lang="ko-KR" altLang="en-US" dirty="0"/>
              <a:t>인자는 날짜</a:t>
            </a:r>
            <a:r>
              <a:rPr lang="en-US" altLang="ko-KR" dirty="0"/>
              <a:t>·</a:t>
            </a:r>
            <a:r>
              <a:rPr lang="ko-KR" altLang="en-US" dirty="0"/>
              <a:t>시간 함수를 필요에 따라 </a:t>
            </a:r>
            <a:r>
              <a:rPr lang="ko-KR" altLang="en-US" dirty="0" smtClean="0"/>
              <a:t>인</a:t>
            </a:r>
            <a:r>
              <a:rPr lang="ko-KR" altLang="en-US" dirty="0"/>
              <a:t>자로 사용하기도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196752"/>
            <a:ext cx="7153275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5585196"/>
            <a:ext cx="71818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854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1075308" y="3277347"/>
            <a:ext cx="6953076" cy="720000"/>
            <a:chOff x="643260" y="3173386"/>
            <a:chExt cx="6953076" cy="720000"/>
          </a:xfrm>
        </p:grpSpPr>
        <p:sp>
          <p:nvSpPr>
            <p:cNvPr id="47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solidFill>
                <a:srgbClr val="F2A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smtClean="0">
                  <a:solidFill>
                    <a:srgbClr val="393939"/>
                  </a:solidFill>
                  <a:ea typeface="맑은 고딕" panose="020B0503020000020004" pitchFamily="50" charset="-127"/>
                </a:rPr>
                <a:t>뷰</a:t>
              </a:r>
              <a:endParaRPr lang="ko-KR" altLang="en-US" sz="2000" b="1" spc="-100" dirty="0">
                <a:solidFill>
                  <a:srgbClr val="393939"/>
                </a:soli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075308" y="1098041"/>
            <a:ext cx="6953076" cy="720000"/>
            <a:chOff x="643260" y="980728"/>
            <a:chExt cx="6953076" cy="720000"/>
          </a:xfrm>
        </p:grpSpPr>
        <p:sp>
          <p:nvSpPr>
            <p:cNvPr id="43" name="직사각형 32"/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32"/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직사각형 23"/>
            <p:cNvSpPr>
              <a:spLocks noChangeArrowheads="1"/>
            </p:cNvSpPr>
            <p:nvPr/>
          </p:nvSpPr>
          <p:spPr bwMode="auto">
            <a:xfrm>
              <a:off x="1496616" y="1135069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smtClean="0">
                  <a:solidFill>
                    <a:srgbClr val="393939"/>
                  </a:solidFill>
                  <a:ea typeface="맑은 고딕" panose="020B0503020000020004" pitchFamily="50" charset="-127"/>
                </a:rPr>
                <a:t>내장 함수</a:t>
              </a:r>
              <a:r>
                <a:rPr lang="en-US" altLang="ko-KR" sz="2000" b="1" spc="-100" dirty="0" smtClean="0">
                  <a:solidFill>
                    <a:srgbClr val="393939"/>
                  </a:solidFill>
                  <a:ea typeface="맑은 고딕" panose="020B0503020000020004" pitchFamily="50" charset="-127"/>
                </a:rPr>
                <a:t>, NULL</a:t>
              </a:r>
              <a:endParaRPr lang="en-US" altLang="ko-KR" sz="2000" b="1" spc="-100" dirty="0">
                <a:solidFill>
                  <a:srgbClr val="393939"/>
                </a:soli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075308" y="2187694"/>
            <a:ext cx="6953076" cy="720000"/>
            <a:chOff x="643260" y="2077057"/>
            <a:chExt cx="6953076" cy="720000"/>
          </a:xfrm>
        </p:grpSpPr>
        <p:sp>
          <p:nvSpPr>
            <p:cNvPr id="39" name="직사각형 32"/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32"/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직사각형 41"/>
            <p:cNvSpPr>
              <a:spLocks noChangeArrowheads="1"/>
            </p:cNvSpPr>
            <p:nvPr/>
          </p:nvSpPr>
          <p:spPr bwMode="auto">
            <a:xfrm>
              <a:off x="1496616" y="2227029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smtClean="0">
                  <a:solidFill>
                    <a:srgbClr val="393939"/>
                  </a:solidFill>
                  <a:ea typeface="맑은 고딕" panose="020B0503020000020004" pitchFamily="50" charset="-127"/>
                </a:rPr>
                <a:t>부속질의</a:t>
              </a:r>
              <a:endParaRPr lang="en-US" altLang="ko-KR" sz="2000" b="1" spc="-100" dirty="0">
                <a:solidFill>
                  <a:srgbClr val="393939"/>
                </a:solidFill>
                <a:ea typeface="맑은 고딕" panose="020B0503020000020004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075308" y="4367000"/>
            <a:ext cx="6953076" cy="720000"/>
            <a:chOff x="643260" y="3173386"/>
            <a:chExt cx="6953076" cy="720000"/>
          </a:xfrm>
        </p:grpSpPr>
        <p:sp>
          <p:nvSpPr>
            <p:cNvPr id="35" name="직사각형 32"/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solidFill>
                <a:srgbClr val="F2A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 smtClean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2"/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직사각형 23"/>
            <p:cNvSpPr>
              <a:spLocks noChangeArrowheads="1"/>
            </p:cNvSpPr>
            <p:nvPr/>
          </p:nvSpPr>
          <p:spPr bwMode="auto">
            <a:xfrm>
              <a:off x="1496616" y="3318602"/>
              <a:ext cx="482453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 smtClean="0">
                  <a:solidFill>
                    <a:srgbClr val="393939"/>
                  </a:solidFill>
                  <a:ea typeface="맑은 고딕" panose="020B0503020000020004" pitchFamily="50" charset="-127"/>
                </a:rPr>
                <a:t>인덱스</a:t>
              </a:r>
              <a:endParaRPr lang="ko-KR" altLang="en-US" sz="2000" b="1" spc="-100" dirty="0">
                <a:solidFill>
                  <a:srgbClr val="393939"/>
                </a:solidFill>
                <a:ea typeface="맑은 고딕" panose="020B0503020000020004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SQL </a:t>
            </a:r>
            <a:r>
              <a:rPr lang="ko-KR" altLang="en-US" dirty="0" smtClean="0"/>
              <a:t>내장 함수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날짜 </a:t>
            </a:r>
            <a:r>
              <a:rPr lang="ko-KR" altLang="en-US" dirty="0" smtClean="0">
                <a:latin typeface="맑은 고딕"/>
                <a:ea typeface="맑은 고딕"/>
              </a:rPr>
              <a:t>∙ </a:t>
            </a:r>
            <a:r>
              <a:rPr lang="ko-KR" altLang="en-US" dirty="0" smtClean="0"/>
              <a:t>시간 함수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STR_TO_DATE </a:t>
            </a:r>
            <a:r>
              <a:rPr lang="ko-KR" altLang="en-US" dirty="0"/>
              <a:t>함수</a:t>
            </a:r>
            <a:r>
              <a:rPr lang="en-US" altLang="ko-KR" dirty="0"/>
              <a:t>, DATE_FORMAT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/>
              <a:t>STR_TO_DATE </a:t>
            </a:r>
            <a:r>
              <a:rPr lang="ko-KR" altLang="en-US" dirty="0"/>
              <a:t>함수는 </a:t>
            </a:r>
            <a:r>
              <a:rPr lang="en-US" altLang="ko-KR" dirty="0"/>
              <a:t>CHAR</a:t>
            </a:r>
            <a:r>
              <a:rPr lang="ko-KR" altLang="en-US" dirty="0"/>
              <a:t>형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으로 저장된 날짜를 </a:t>
            </a:r>
            <a:r>
              <a:rPr lang="en-US" altLang="ko-KR" dirty="0"/>
              <a:t>DATE</a:t>
            </a:r>
            <a:r>
              <a:rPr lang="ko-KR" altLang="en-US" dirty="0"/>
              <a:t>형으로 </a:t>
            </a:r>
            <a:r>
              <a:rPr lang="ko-KR" altLang="en-US" dirty="0" smtClean="0"/>
              <a:t>변환함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DATE_FORMAT </a:t>
            </a:r>
            <a:r>
              <a:rPr lang="ko-KR" altLang="en-US" dirty="0"/>
              <a:t>함수는 </a:t>
            </a:r>
            <a:r>
              <a:rPr lang="en-US" altLang="ko-KR" dirty="0"/>
              <a:t>STR_TO_DATE </a:t>
            </a:r>
            <a:r>
              <a:rPr lang="ko-KR" altLang="en-US" dirty="0"/>
              <a:t>함수와 반대로 날짜형을 문자형으로 </a:t>
            </a:r>
            <a:r>
              <a:rPr lang="ko-KR" altLang="en-US" dirty="0" smtClean="0"/>
              <a:t>변환함</a:t>
            </a:r>
            <a:endParaRPr lang="ko-KR" altLang="en-US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348880"/>
            <a:ext cx="71437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3549030"/>
            <a:ext cx="65913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585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SQL </a:t>
            </a:r>
            <a:r>
              <a:rPr lang="ko-KR" altLang="en-US" dirty="0" smtClean="0"/>
              <a:t>내장 함수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날짜 </a:t>
            </a:r>
            <a:r>
              <a:rPr lang="ko-KR" altLang="en-US" dirty="0" smtClean="0">
                <a:latin typeface="맑은 고딕"/>
                <a:ea typeface="맑은 고딕"/>
              </a:rPr>
              <a:t>∙ </a:t>
            </a:r>
            <a:r>
              <a:rPr lang="ko-KR" altLang="en-US" dirty="0" smtClean="0"/>
              <a:t>시간 함수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SYSDATE </a:t>
            </a:r>
            <a:r>
              <a:rPr lang="ko-KR" altLang="en-US" dirty="0"/>
              <a:t>함수</a:t>
            </a:r>
            <a:endParaRPr lang="en-US" altLang="ko-KR" dirty="0" smtClean="0"/>
          </a:p>
          <a:p>
            <a:pPr lvl="1"/>
            <a:r>
              <a:rPr lang="en-US" altLang="ko-KR" dirty="0"/>
              <a:t>MySQL </a:t>
            </a:r>
            <a:r>
              <a:rPr lang="ko-KR" altLang="en-US" dirty="0"/>
              <a:t>데이터베이스에 설정된 현재 날짜와 시간을 반환하는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60848"/>
            <a:ext cx="71628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37148"/>
            <a:ext cx="656272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938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NULL </a:t>
            </a:r>
            <a:r>
              <a:rPr lang="ko-KR" altLang="en-US" dirty="0" smtClean="0"/>
              <a:t>값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NULL </a:t>
            </a:r>
            <a:r>
              <a:rPr lang="ko-KR" altLang="en-US" dirty="0" smtClean="0"/>
              <a:t>값</a:t>
            </a:r>
            <a:endParaRPr lang="en-US" altLang="ko-KR" dirty="0" smtClean="0"/>
          </a:p>
          <a:p>
            <a:pPr lvl="1"/>
            <a:r>
              <a:rPr lang="ko-KR" altLang="en-US" dirty="0"/>
              <a:t>아직 지정되지 않은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= </a:t>
            </a:r>
            <a:r>
              <a:rPr lang="ko-KR" altLang="en-US" dirty="0"/>
              <a:t>값을 알 수도 </a:t>
            </a:r>
            <a:r>
              <a:rPr lang="ko-KR" altLang="en-US" dirty="0" smtClean="0"/>
              <a:t>없고 </a:t>
            </a:r>
            <a:r>
              <a:rPr lang="ko-KR" altLang="en-US" dirty="0"/>
              <a:t>적용할 수도 </a:t>
            </a:r>
            <a:r>
              <a:rPr lang="ko-KR" altLang="en-US" dirty="0" smtClean="0"/>
              <a:t>없다는 뜻</a:t>
            </a:r>
            <a:endParaRPr lang="en-US" altLang="ko-KR" dirty="0" smtClean="0"/>
          </a:p>
          <a:p>
            <a:pPr lvl="1"/>
            <a:r>
              <a:rPr lang="en-US" altLang="ko-KR" dirty="0"/>
              <a:t>NULL </a:t>
            </a:r>
            <a:r>
              <a:rPr lang="ko-KR" altLang="en-US" dirty="0"/>
              <a:t>값은 ‘</a:t>
            </a:r>
            <a:r>
              <a:rPr lang="en-US" altLang="ko-KR" dirty="0"/>
              <a:t>0</a:t>
            </a:r>
            <a:r>
              <a:rPr lang="ko-KR" altLang="en-US" dirty="0"/>
              <a:t>’</a:t>
            </a:r>
            <a:r>
              <a:rPr lang="en-US" altLang="ko-KR" dirty="0"/>
              <a:t>, ‘ ’(</a:t>
            </a:r>
            <a:r>
              <a:rPr lang="ko-KR" altLang="en-US" dirty="0"/>
              <a:t>빈 문자</a:t>
            </a:r>
            <a:r>
              <a:rPr lang="en-US" altLang="ko-KR" dirty="0"/>
              <a:t>), ‘ ’(</a:t>
            </a:r>
            <a:r>
              <a:rPr lang="ko-KR" altLang="en-US" dirty="0"/>
              <a:t>공백</a:t>
            </a:r>
            <a:r>
              <a:rPr lang="en-US" altLang="ko-KR" dirty="0"/>
              <a:t>) </a:t>
            </a:r>
            <a:r>
              <a:rPr lang="ko-KR" altLang="en-US" dirty="0"/>
              <a:t>등과 다른 특별한 값</a:t>
            </a:r>
            <a:endParaRPr lang="en-US" altLang="ko-KR" dirty="0" smtClean="0"/>
          </a:p>
          <a:p>
            <a:pPr lvl="1"/>
            <a:r>
              <a:rPr lang="en-US" altLang="ko-KR" dirty="0"/>
              <a:t>NULL </a:t>
            </a:r>
            <a:r>
              <a:rPr lang="ko-KR" altLang="en-US" dirty="0"/>
              <a:t>값은 </a:t>
            </a:r>
            <a:r>
              <a:rPr lang="en-US" altLang="ko-KR" dirty="0" smtClean="0"/>
              <a:t>=, </a:t>
            </a:r>
            <a:r>
              <a:rPr lang="ko-KR" altLang="en-US" dirty="0"/>
              <a:t>＜＞ 등과 같은 비교 </a:t>
            </a:r>
            <a:r>
              <a:rPr lang="ko-KR" altLang="en-US" dirty="0" smtClean="0"/>
              <a:t>연</a:t>
            </a:r>
            <a:r>
              <a:rPr lang="ko-KR" altLang="en-US" dirty="0"/>
              <a:t>산자로 비교할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/>
            <a:r>
              <a:rPr lang="en-US" altLang="ko-KR" dirty="0"/>
              <a:t>NULL </a:t>
            </a:r>
            <a:r>
              <a:rPr lang="ko-KR" altLang="en-US" dirty="0"/>
              <a:t>값의 연산을 수행하면 결과 역시 </a:t>
            </a:r>
            <a:r>
              <a:rPr lang="en-US" altLang="ko-KR" dirty="0"/>
              <a:t>NULL </a:t>
            </a:r>
            <a:r>
              <a:rPr lang="ko-KR" altLang="en-US" dirty="0"/>
              <a:t>값으로 </a:t>
            </a:r>
            <a:r>
              <a:rPr lang="ko-KR" altLang="en-US" dirty="0" smtClean="0"/>
              <a:t>반환됨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NULL </a:t>
            </a:r>
            <a:r>
              <a:rPr lang="ko-KR" altLang="en-US" dirty="0"/>
              <a:t>값에 대한 연산과 집계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/>
              <a:t>집계 함수를 사용할 때 </a:t>
            </a:r>
            <a:r>
              <a:rPr lang="en-US" altLang="ko-KR" dirty="0"/>
              <a:t>NULL </a:t>
            </a:r>
            <a:r>
              <a:rPr lang="ko-KR" altLang="en-US" dirty="0"/>
              <a:t>값이 포함된 행에 대하여 다음과 같은 주의가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‘NULL</a:t>
            </a:r>
            <a:r>
              <a:rPr lang="en-US" altLang="ko-KR" dirty="0"/>
              <a:t>+</a:t>
            </a:r>
            <a:r>
              <a:rPr lang="ko-KR" altLang="en-US" dirty="0"/>
              <a:t>숫자’ 연산의 결과는 </a:t>
            </a:r>
            <a:r>
              <a:rPr lang="en-US" altLang="ko-KR" dirty="0" smtClean="0"/>
              <a:t>NULL</a:t>
            </a:r>
            <a:endParaRPr lang="en-US" altLang="ko-KR" dirty="0"/>
          </a:p>
          <a:p>
            <a:pPr lvl="2"/>
            <a:r>
              <a:rPr lang="ko-KR" altLang="en-US" dirty="0"/>
              <a:t>집계 함수를 계산할 때 </a:t>
            </a:r>
            <a:r>
              <a:rPr lang="en-US" altLang="ko-KR" dirty="0"/>
              <a:t>NULL</a:t>
            </a:r>
            <a:r>
              <a:rPr lang="ko-KR" altLang="en-US" dirty="0"/>
              <a:t>이 포함된 행은 집계에서 </a:t>
            </a:r>
            <a:r>
              <a:rPr lang="ko-KR" altLang="en-US" dirty="0" smtClean="0"/>
              <a:t>빠짐</a:t>
            </a:r>
            <a:endParaRPr lang="en-US" altLang="ko-KR" dirty="0" smtClean="0"/>
          </a:p>
          <a:p>
            <a:pPr lvl="2"/>
            <a:r>
              <a:rPr lang="ko-KR" altLang="en-US" dirty="0"/>
              <a:t>해당되는 행이 하나도 없을 경우 </a:t>
            </a:r>
            <a:r>
              <a:rPr lang="en-US" altLang="ko-KR" dirty="0"/>
              <a:t>SUM, AVG </a:t>
            </a:r>
            <a:r>
              <a:rPr lang="ko-KR" altLang="en-US" dirty="0"/>
              <a:t>함수의 결과는 </a:t>
            </a:r>
            <a:r>
              <a:rPr lang="en-US" altLang="ko-KR" dirty="0"/>
              <a:t>NULL</a:t>
            </a:r>
            <a:r>
              <a:rPr lang="ko-KR" altLang="en-US" dirty="0"/>
              <a:t>이 되고</a:t>
            </a:r>
            <a:r>
              <a:rPr lang="en-US" altLang="ko-KR" dirty="0"/>
              <a:t>, </a:t>
            </a:r>
            <a:r>
              <a:rPr lang="en-US" altLang="ko-KR" dirty="0" smtClean="0"/>
              <a:t>COUNT </a:t>
            </a:r>
            <a:r>
              <a:rPr lang="ko-KR" altLang="en-US" dirty="0"/>
              <a:t>함수의 결과는 </a:t>
            </a:r>
            <a:r>
              <a:rPr lang="en-US" altLang="ko-KR" dirty="0"/>
              <a:t>0</a:t>
            </a:r>
            <a:r>
              <a:rPr lang="ko-KR" altLang="en-US" dirty="0"/>
              <a:t>이 </a:t>
            </a:r>
            <a:r>
              <a:rPr lang="ko-KR" altLang="en-US" dirty="0" smtClean="0"/>
              <a:t>됨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9767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NULL </a:t>
            </a:r>
            <a:r>
              <a:rPr lang="ko-KR" altLang="en-US" dirty="0" smtClean="0"/>
              <a:t>값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dirty="0"/>
              <a:t>다음 </a:t>
            </a:r>
            <a:r>
              <a:rPr lang="en-US" altLang="ko-KR" dirty="0"/>
              <a:t>Mybook </a:t>
            </a:r>
            <a:r>
              <a:rPr lang="ko-KR" altLang="en-US" dirty="0"/>
              <a:t>테이블을 보면서 </a:t>
            </a:r>
            <a:r>
              <a:rPr lang="en-US" altLang="ko-KR" dirty="0"/>
              <a:t>NULL </a:t>
            </a:r>
            <a:r>
              <a:rPr lang="ko-KR" altLang="en-US" dirty="0"/>
              <a:t>값이 어떻게 </a:t>
            </a:r>
            <a:r>
              <a:rPr lang="ko-KR" altLang="en-US" dirty="0" smtClean="0"/>
              <a:t>처리되는지 이해해보기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95" y="5745435"/>
            <a:ext cx="71532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95" y="1484784"/>
            <a:ext cx="37623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845" y="4186238"/>
            <a:ext cx="494347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7967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NULL </a:t>
            </a:r>
            <a:r>
              <a:rPr lang="ko-KR" altLang="en-US" dirty="0" smtClean="0"/>
              <a:t>값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en-US" altLang="ko-KR" dirty="0"/>
              <a:t>NULL </a:t>
            </a:r>
            <a:r>
              <a:rPr lang="ko-KR" altLang="en-US" dirty="0"/>
              <a:t>값을 확인하는 방법 </a:t>
            </a:r>
            <a:r>
              <a:rPr lang="en-US" altLang="ko-KR" dirty="0"/>
              <a:t>- IS NULL, IS NOT </a:t>
            </a:r>
            <a:r>
              <a:rPr lang="en-US" altLang="ko-KR" dirty="0" smtClean="0"/>
              <a:t>NULL</a:t>
            </a:r>
          </a:p>
          <a:p>
            <a:pPr lvl="1" latinLnBrk="0"/>
            <a:r>
              <a:rPr lang="en-US" altLang="ko-KR" dirty="0"/>
              <a:t>NULL </a:t>
            </a:r>
            <a:r>
              <a:rPr lang="ko-KR" altLang="en-US" dirty="0"/>
              <a:t>값을 찾을 때는 ‘</a:t>
            </a:r>
            <a:r>
              <a:rPr lang="en-US" altLang="ko-KR" dirty="0"/>
              <a:t>=’ </a:t>
            </a:r>
            <a:r>
              <a:rPr lang="ko-KR" altLang="en-US" dirty="0"/>
              <a:t>연산자가 아닌 ‘</a:t>
            </a:r>
            <a:r>
              <a:rPr lang="en-US" altLang="ko-KR" dirty="0"/>
              <a:t>IS NULL</a:t>
            </a:r>
            <a:r>
              <a:rPr lang="ko-KR" altLang="en-US" dirty="0"/>
              <a:t>’을 사용하고</a:t>
            </a:r>
            <a:r>
              <a:rPr lang="en-US" altLang="ko-KR" dirty="0"/>
              <a:t>, NULL</a:t>
            </a:r>
            <a:r>
              <a:rPr lang="ko-KR" altLang="en-US" dirty="0"/>
              <a:t>이 아닌 값을 찾을 </a:t>
            </a:r>
            <a:r>
              <a:rPr lang="ko-KR" altLang="en-US" dirty="0" smtClean="0"/>
              <a:t>때는 </a:t>
            </a:r>
            <a:r>
              <a:rPr lang="ko-KR" altLang="en-US" dirty="0"/>
              <a:t>‘＜＞’ 연산자가 아닌 ‘</a:t>
            </a:r>
            <a:r>
              <a:rPr lang="en-US" altLang="ko-KR" dirty="0"/>
              <a:t>IS NOT NULL</a:t>
            </a:r>
            <a:r>
              <a:rPr lang="ko-KR" altLang="en-US" dirty="0"/>
              <a:t>’을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marL="266700" lvl="1" indent="0" latinLnBrk="0">
              <a:buNone/>
            </a:pPr>
            <a:endParaRPr lang="en-US" altLang="ko-KR" dirty="0" smtClean="0"/>
          </a:p>
          <a:p>
            <a:pPr lvl="1" latinLnBrk="0"/>
            <a:r>
              <a:rPr lang="ko-KR" altLang="en-US" dirty="0" smtClean="0"/>
              <a:t>위의 </a:t>
            </a:r>
            <a:r>
              <a:rPr lang="en-US" altLang="ko-KR" dirty="0" smtClean="0"/>
              <a:t>SQL </a:t>
            </a:r>
            <a:r>
              <a:rPr lang="ko-KR" altLang="en-US" dirty="0"/>
              <a:t>문을 다음과 같이 작성하면 틀린 결과가 </a:t>
            </a:r>
            <a:r>
              <a:rPr lang="ko-KR" altLang="en-US" dirty="0" smtClean="0"/>
              <a:t>반환됨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04864"/>
            <a:ext cx="17621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14589"/>
            <a:ext cx="42291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26" y="5229200"/>
            <a:ext cx="42100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5857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NULL </a:t>
            </a:r>
            <a:r>
              <a:rPr lang="ko-KR" altLang="en-US" dirty="0" smtClean="0"/>
              <a:t>값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IFNULL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/>
              <a:t>NULL </a:t>
            </a:r>
            <a:r>
              <a:rPr lang="ko-KR" altLang="en-US" dirty="0"/>
              <a:t>값을 다른 값으로 대치하여 연산하거나 다른 값으로 출력하는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/>
              <a:t>IFNULL </a:t>
            </a:r>
            <a:r>
              <a:rPr lang="ko-KR" altLang="en-US" dirty="0"/>
              <a:t>함수를 사용하면 </a:t>
            </a:r>
            <a:r>
              <a:rPr lang="en-US" altLang="ko-KR" dirty="0"/>
              <a:t>NULL </a:t>
            </a:r>
            <a:r>
              <a:rPr lang="ko-KR" altLang="en-US" dirty="0"/>
              <a:t>값을 임의의 다른 값으로 </a:t>
            </a:r>
            <a:r>
              <a:rPr lang="ko-KR" altLang="en-US" dirty="0" smtClean="0"/>
              <a:t>변경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2276872"/>
            <a:ext cx="69818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2996952"/>
            <a:ext cx="718185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26" y="4206627"/>
            <a:ext cx="60769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930527"/>
            <a:ext cx="239077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411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행번호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en-US" altLang="ko-KR" dirty="0"/>
              <a:t>MySQL</a:t>
            </a:r>
            <a:r>
              <a:rPr lang="ko-KR" altLang="en-US" dirty="0"/>
              <a:t>에서 변수는 이름 </a:t>
            </a:r>
            <a:r>
              <a:rPr lang="ko-KR" altLang="en-US" dirty="0" smtClean="0"/>
              <a:t>앞</a:t>
            </a:r>
            <a:r>
              <a:rPr lang="ko-KR" altLang="en-US" dirty="0"/>
              <a:t>에 </a:t>
            </a:r>
            <a:r>
              <a:rPr lang="en-US" altLang="ko-KR" dirty="0"/>
              <a:t>@ </a:t>
            </a:r>
            <a:r>
              <a:rPr lang="ko-KR" altLang="en-US" dirty="0"/>
              <a:t>기호를 붙이며 치환문에는 </a:t>
            </a:r>
            <a:r>
              <a:rPr lang="en-US" altLang="ko-KR" dirty="0"/>
              <a:t>SET</a:t>
            </a:r>
            <a:r>
              <a:rPr lang="ko-KR" altLang="en-US" dirty="0"/>
              <a:t>과 </a:t>
            </a:r>
            <a:r>
              <a:rPr lang="en-US" altLang="ko-KR" dirty="0"/>
              <a:t>:= </a:t>
            </a:r>
            <a:r>
              <a:rPr lang="ko-KR" altLang="en-US" dirty="0"/>
              <a:t>기호를 </a:t>
            </a:r>
            <a:r>
              <a:rPr lang="ko-KR" altLang="en-US" dirty="0" smtClean="0"/>
              <a:t>사용함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556792"/>
            <a:ext cx="71532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492896"/>
            <a:ext cx="60579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9162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871768"/>
            <a:ext cx="2563522" cy="59811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 smtClean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02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  </a:t>
            </a:r>
            <a:r>
              <a:rPr lang="ko-KR" altLang="en-US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부속질의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75656" y="2780927"/>
            <a:ext cx="6840760" cy="16004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중첩질의 </a:t>
            </a:r>
            <a:r>
              <a:rPr kumimoji="0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WHERE </a:t>
            </a: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부속질의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스칼라 부속질의 </a:t>
            </a:r>
            <a:r>
              <a:rPr kumimoji="0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SELECT </a:t>
            </a: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부속질의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인라인 뷰 </a:t>
            </a:r>
            <a:r>
              <a:rPr kumimoji="0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– FROM </a:t>
            </a: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부속질의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244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 latinLnBrk="0"/>
            <a:r>
              <a:rPr lang="ko-KR" altLang="en-US" dirty="0" smtClean="0"/>
              <a:t>부속질의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하나의 </a:t>
            </a:r>
            <a:r>
              <a:rPr lang="en-US" altLang="ko-KR" dirty="0"/>
              <a:t>SQL </a:t>
            </a:r>
            <a:r>
              <a:rPr lang="ko-KR" altLang="en-US" dirty="0"/>
              <a:t>문 안에 다른 </a:t>
            </a:r>
            <a:r>
              <a:rPr lang="en-US" altLang="ko-KR" dirty="0"/>
              <a:t>SQL </a:t>
            </a:r>
            <a:r>
              <a:rPr lang="ko-KR" altLang="en-US" dirty="0"/>
              <a:t>문이 중첩된 </a:t>
            </a:r>
            <a:r>
              <a:rPr lang="ko-KR" altLang="en-US" dirty="0" smtClean="0"/>
              <a:t>질의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주로 메인 쿼리의 조건에 따라 서브쿼리의 결과를 가져와서 메인 쿼리에서 사용하는 </a:t>
            </a:r>
            <a:r>
              <a:rPr lang="ko-KR" altLang="en-US" dirty="0" smtClean="0"/>
              <a:t>용도로 활용됨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다른 테이블에서 가져온 데이터로 현재 테이블에 </a:t>
            </a:r>
            <a:r>
              <a:rPr lang="ko-KR" altLang="en-US" dirty="0" smtClean="0"/>
              <a:t>있는 </a:t>
            </a:r>
            <a:r>
              <a:rPr lang="ko-KR" altLang="en-US" dirty="0"/>
              <a:t>정보를 찾거나 가공하는 등의 작업을 수행할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/>
              <a:t>마당서점 </a:t>
            </a:r>
            <a:r>
              <a:rPr lang="ko-KR" altLang="en-US" dirty="0" smtClean="0"/>
              <a:t>데이터베이스의 </a:t>
            </a:r>
            <a:r>
              <a:rPr lang="en-US" altLang="ko-KR" dirty="0"/>
              <a:t>Orders </a:t>
            </a:r>
            <a:r>
              <a:rPr lang="ko-KR" altLang="en-US" dirty="0"/>
              <a:t>테이블에서 주문 내역은 알 수 있지만 </a:t>
            </a:r>
            <a:r>
              <a:rPr lang="ko-KR" altLang="en-US" dirty="0" smtClean="0"/>
              <a:t>도서를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주문한 </a:t>
            </a:r>
            <a:r>
              <a:rPr lang="ko-KR" altLang="en-US" dirty="0"/>
              <a:t>고객의 이름은 알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고객 </a:t>
            </a:r>
            <a:r>
              <a:rPr lang="ko-KR" altLang="en-US" dirty="0"/>
              <a:t>이름과 주문 내역을 같이 보려면 </a:t>
            </a:r>
            <a:r>
              <a:rPr lang="en-US" altLang="ko-KR" dirty="0" smtClean="0"/>
              <a:t>Orders</a:t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테이블과 </a:t>
            </a:r>
            <a:r>
              <a:rPr lang="en-US" altLang="ko-KR" dirty="0"/>
              <a:t>Customer </a:t>
            </a:r>
            <a:r>
              <a:rPr lang="ko-KR" altLang="en-US" dirty="0"/>
              <a:t>테이블을 연관시켜야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 </a:t>
            </a:r>
            <a:r>
              <a:rPr lang="ko-KR" altLang="en-US" dirty="0"/>
              <a:t>테이블의 관계를 기초로 </a:t>
            </a:r>
            <a:r>
              <a:rPr lang="ko-KR" altLang="en-US" dirty="0" smtClean="0"/>
              <a:t>박지성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ko-KR" altLang="en-US" dirty="0" smtClean="0"/>
              <a:t>고객의 </a:t>
            </a:r>
            <a:r>
              <a:rPr lang="ko-KR" altLang="en-US" dirty="0"/>
              <a:t>주문 내역을 확인하려면 어떻게 해야 할까</a:t>
            </a:r>
            <a:r>
              <a:rPr lang="en-US" altLang="ko-KR" dirty="0" smtClean="0"/>
              <a:t>?</a:t>
            </a:r>
          </a:p>
          <a:p>
            <a:pPr lvl="2" latinLnBrk="0"/>
            <a:r>
              <a:rPr lang="ko-KR" altLang="en-US" dirty="0" smtClean="0"/>
              <a:t>조인을 </a:t>
            </a:r>
            <a:r>
              <a:rPr lang="ko-KR" altLang="en-US" dirty="0"/>
              <a:t>사용할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: </a:t>
            </a:r>
            <a:r>
              <a:rPr lang="en-US" altLang="ko-KR" dirty="0"/>
              <a:t>Customer </a:t>
            </a:r>
            <a:r>
              <a:rPr lang="ko-KR" altLang="en-US" dirty="0"/>
              <a:t>테이블과 </a:t>
            </a:r>
            <a:r>
              <a:rPr lang="en-US" altLang="ko-KR" dirty="0"/>
              <a:t>Orders </a:t>
            </a:r>
            <a:r>
              <a:rPr lang="ko-KR" altLang="en-US" dirty="0"/>
              <a:t>테이블의 고객번호로 조인한 후 </a:t>
            </a:r>
            <a:r>
              <a:rPr lang="ko-KR" altLang="en-US" dirty="0" smtClean="0"/>
              <a:t>필요한 데이터를 추출</a:t>
            </a:r>
            <a:endParaRPr lang="en-US" altLang="ko-KR" dirty="0" smtClean="0"/>
          </a:p>
          <a:p>
            <a:pPr lvl="2" latinLnBrk="0"/>
            <a:r>
              <a:rPr lang="ko-KR" altLang="en-US" dirty="0"/>
              <a:t>부속질의를 사용할 </a:t>
            </a:r>
            <a:r>
              <a:rPr lang="ko-KR" altLang="en-US" dirty="0" smtClean="0"/>
              <a:t>경우 </a:t>
            </a:r>
            <a:r>
              <a:rPr lang="en-US" altLang="ko-KR" dirty="0" smtClean="0"/>
              <a:t>: </a:t>
            </a:r>
            <a:r>
              <a:rPr lang="en-US" altLang="ko-KR" dirty="0"/>
              <a:t>Customer </a:t>
            </a:r>
            <a:r>
              <a:rPr lang="ko-KR" altLang="en-US" dirty="0"/>
              <a:t>테이블에서 박지성 고객의 고객번호를 찾고</a:t>
            </a:r>
            <a:r>
              <a:rPr lang="en-US" altLang="ko-KR" dirty="0"/>
              <a:t>, </a:t>
            </a:r>
            <a:r>
              <a:rPr lang="ko-KR" altLang="en-US" dirty="0"/>
              <a:t>찾은 </a:t>
            </a:r>
            <a:r>
              <a:rPr lang="ko-KR" altLang="en-US" dirty="0" smtClean="0"/>
              <a:t>고</a:t>
            </a:r>
            <a:r>
              <a:rPr lang="ko-KR" altLang="en-US" dirty="0"/>
              <a:t>객번호를 바탕으로 </a:t>
            </a:r>
            <a:r>
              <a:rPr lang="en-US" altLang="ko-KR" dirty="0"/>
              <a:t>Orders </a:t>
            </a:r>
            <a:r>
              <a:rPr lang="ko-KR" altLang="en-US" dirty="0"/>
              <a:t>테이블에서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2" latinLnBrk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920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dirty="0"/>
              <a:t>두 테이블을 연관시킬 때 조인을 선택할지 부속질의를 선택할지 여부는 데이터의 형태와 </a:t>
            </a:r>
            <a:r>
              <a:rPr lang="ko-KR" altLang="en-US" dirty="0" smtClean="0"/>
              <a:t>양에 따라 달라짐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46101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04295"/>
            <a:ext cx="71913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91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539552" y="1085503"/>
            <a:ext cx="8064896" cy="3637919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lang="ko-KR" altLang="en-US" sz="1800" b="1" dirty="0">
                <a:solidFill>
                  <a:srgbClr val="393939"/>
                </a:solidFill>
              </a:rPr>
              <a:t>내장 함수의 의미를 알아보고 자주 사용되는 내장 함수 몇 가지를 직접 실습해 </a:t>
            </a:r>
            <a:r>
              <a:rPr lang="ko-KR" altLang="en-US" sz="1800" b="1" dirty="0" smtClean="0">
                <a:solidFill>
                  <a:srgbClr val="393939"/>
                </a:solidFill>
              </a:rPr>
              <a:t>본다</a:t>
            </a:r>
            <a:r>
              <a:rPr lang="en-US" altLang="ko-KR" sz="1800" b="1" dirty="0" smtClean="0">
                <a:solidFill>
                  <a:srgbClr val="393939"/>
                </a:solidFill>
              </a:rPr>
              <a:t>.</a:t>
            </a:r>
            <a:endParaRPr kumimoji="0" lang="en-US" altLang="ko-KR" sz="1800" b="1" dirty="0">
              <a:solidFill>
                <a:srgbClr val="393939"/>
              </a:solidFill>
              <a:latin typeface="+mn-ea"/>
            </a:endParaRPr>
          </a:p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lang="ko-KR" altLang="en-US" sz="1800" b="1" dirty="0">
                <a:solidFill>
                  <a:srgbClr val="393939"/>
                </a:solidFill>
              </a:rPr>
              <a:t>부속질의의 의미와 종류를 알아보고 직접 실습해 본다</a:t>
            </a:r>
            <a:r>
              <a:rPr lang="en-US" altLang="ko-KR" sz="1800" b="1" dirty="0">
                <a:solidFill>
                  <a:srgbClr val="393939"/>
                </a:solidFill>
              </a:rPr>
              <a:t>.</a:t>
            </a:r>
            <a:endParaRPr kumimoji="0" lang="en-US" altLang="ko-KR" sz="1800" b="1" dirty="0">
              <a:solidFill>
                <a:srgbClr val="393939"/>
              </a:solidFill>
              <a:latin typeface="+mn-ea"/>
            </a:endParaRPr>
          </a:p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lang="ko-KR" altLang="en-US" sz="1800" b="1" dirty="0">
                <a:solidFill>
                  <a:srgbClr val="393939"/>
                </a:solidFill>
              </a:rPr>
              <a:t>뷰의 의미를 알아보고 뷰를 직접 생성</a:t>
            </a:r>
            <a:r>
              <a:rPr lang="en-US" altLang="ko-KR" sz="1800" b="1" dirty="0">
                <a:solidFill>
                  <a:srgbClr val="393939"/>
                </a:solidFill>
              </a:rPr>
              <a:t>·</a:t>
            </a:r>
            <a:r>
              <a:rPr lang="ko-KR" altLang="en-US" sz="1800" b="1" dirty="0">
                <a:solidFill>
                  <a:srgbClr val="393939"/>
                </a:solidFill>
              </a:rPr>
              <a:t>수정</a:t>
            </a:r>
            <a:r>
              <a:rPr lang="en-US" altLang="ko-KR" sz="1800" b="1" dirty="0">
                <a:solidFill>
                  <a:srgbClr val="393939"/>
                </a:solidFill>
              </a:rPr>
              <a:t>·</a:t>
            </a:r>
            <a:r>
              <a:rPr lang="ko-KR" altLang="en-US" sz="1800" b="1" dirty="0">
                <a:solidFill>
                  <a:srgbClr val="393939"/>
                </a:solidFill>
              </a:rPr>
              <a:t>삭제해 </a:t>
            </a:r>
            <a:r>
              <a:rPr lang="ko-KR" altLang="en-US" sz="1800" b="1" dirty="0" smtClean="0">
                <a:solidFill>
                  <a:srgbClr val="393939"/>
                </a:solidFill>
              </a:rPr>
              <a:t>본다</a:t>
            </a:r>
            <a:r>
              <a:rPr lang="en-US" altLang="ko-KR" sz="1800" b="1" dirty="0" smtClean="0">
                <a:solidFill>
                  <a:srgbClr val="393939"/>
                </a:solidFill>
              </a:rPr>
              <a:t>.</a:t>
            </a:r>
          </a:p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lang="ko-KR" altLang="en-US" sz="1800" b="1" dirty="0">
                <a:solidFill>
                  <a:srgbClr val="393939"/>
                </a:solidFill>
              </a:rPr>
              <a:t>데이터베이스의 저장 구조와 인덱스 간 관계</a:t>
            </a:r>
            <a:r>
              <a:rPr lang="en-US" altLang="ko-KR" sz="1800" b="1" dirty="0">
                <a:solidFill>
                  <a:srgbClr val="393939"/>
                </a:solidFill>
              </a:rPr>
              <a:t>, </a:t>
            </a:r>
            <a:r>
              <a:rPr lang="ko-KR" altLang="en-US" sz="1800" b="1" dirty="0">
                <a:solidFill>
                  <a:srgbClr val="393939"/>
                </a:solidFill>
              </a:rPr>
              <a:t>인덱스의 구조를 이해한다</a:t>
            </a:r>
            <a:r>
              <a:rPr lang="en-US" altLang="ko-KR" sz="1800" b="1" dirty="0">
                <a:solidFill>
                  <a:srgbClr val="393939"/>
                </a:solidFill>
              </a:rPr>
              <a:t>.</a:t>
            </a:r>
            <a:endParaRPr lang="en-US" altLang="ko-KR" sz="1800" b="1" dirty="0" smtClean="0">
              <a:solidFill>
                <a:srgbClr val="393939"/>
              </a:solidFill>
            </a:endParaRPr>
          </a:p>
          <a:p>
            <a:pPr latinLnBrk="0">
              <a:lnSpc>
                <a:spcPct val="200000"/>
              </a:lnSpc>
              <a:buClr>
                <a:srgbClr val="E64B38"/>
              </a:buClr>
              <a:buFont typeface="Wingdings" pitchFamily="2" charset="2"/>
              <a:buChar char="v"/>
            </a:pPr>
            <a:r>
              <a:rPr lang="en-US" altLang="ko-KR" sz="1800" b="1" dirty="0">
                <a:solidFill>
                  <a:srgbClr val="393939"/>
                </a:solidFill>
              </a:rPr>
              <a:t>MySQL </a:t>
            </a:r>
            <a:r>
              <a:rPr lang="ko-KR" altLang="en-US" sz="1800" b="1" dirty="0">
                <a:solidFill>
                  <a:srgbClr val="393939"/>
                </a:solidFill>
              </a:rPr>
              <a:t>인덱스 종류를 알아보고 인덱스를 직접 생성</a:t>
            </a:r>
            <a:r>
              <a:rPr lang="en-US" altLang="ko-KR" sz="1800" b="1" dirty="0">
                <a:solidFill>
                  <a:srgbClr val="393939"/>
                </a:solidFill>
              </a:rPr>
              <a:t>·</a:t>
            </a:r>
            <a:r>
              <a:rPr lang="ko-KR" altLang="en-US" sz="1800" b="1" dirty="0">
                <a:solidFill>
                  <a:srgbClr val="393939"/>
                </a:solidFill>
              </a:rPr>
              <a:t>수정</a:t>
            </a:r>
            <a:r>
              <a:rPr lang="en-US" altLang="ko-KR" sz="1800" b="1" dirty="0">
                <a:solidFill>
                  <a:srgbClr val="393939"/>
                </a:solidFill>
              </a:rPr>
              <a:t>·</a:t>
            </a:r>
            <a:r>
              <a:rPr lang="ko-KR" altLang="en-US" sz="1800" b="1" dirty="0">
                <a:solidFill>
                  <a:srgbClr val="393939"/>
                </a:solidFill>
              </a:rPr>
              <a:t>삭제해 본다</a:t>
            </a:r>
            <a:r>
              <a:rPr lang="en-US" altLang="ko-KR" sz="1800" b="1" dirty="0" smtClean="0">
                <a:solidFill>
                  <a:srgbClr val="393939"/>
                </a:solidFill>
              </a:rPr>
              <a:t>.</a:t>
            </a:r>
            <a:endParaRPr kumimoji="0" lang="ko-KR" altLang="en-US" sz="1800" b="1" dirty="0">
              <a:solidFill>
                <a:srgbClr val="39393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-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spAutoFit/>
          </a:bodyPr>
          <a:lstStyle/>
          <a:p>
            <a:pPr lvl="1"/>
            <a:r>
              <a:rPr lang="en-US" altLang="ko-KR" b="0" dirty="0"/>
              <a:t>WHERE </a:t>
            </a:r>
            <a:r>
              <a:rPr lang="ko-KR" altLang="en-US" b="0" dirty="0"/>
              <a:t>절은 보통 </a:t>
            </a:r>
            <a:r>
              <a:rPr lang="ko-KR" altLang="en-US" b="0" dirty="0" smtClean="0"/>
              <a:t>데</a:t>
            </a:r>
            <a:r>
              <a:rPr lang="ko-KR" altLang="en-US" dirty="0"/>
              <a:t>이터를 선택하는 조건 혹은 </a:t>
            </a:r>
            <a:r>
              <a:rPr lang="ko-KR" altLang="en-US" dirty="0" smtClean="0"/>
              <a:t>술어와 </a:t>
            </a:r>
            <a:r>
              <a:rPr lang="ko-KR" altLang="en-US" dirty="0"/>
              <a:t>같이 </a:t>
            </a:r>
            <a:r>
              <a:rPr lang="ko-KR" altLang="en-US" dirty="0" smtClean="0"/>
              <a:t>사용됨</a:t>
            </a:r>
            <a:endParaRPr lang="en-US" altLang="ko-KR" dirty="0" smtClean="0"/>
          </a:p>
          <a:p>
            <a:pPr lvl="1"/>
            <a:r>
              <a:rPr lang="ko-KR" altLang="en-US" dirty="0"/>
              <a:t>중첩질의를 술어 </a:t>
            </a:r>
            <a:r>
              <a:rPr lang="ko-KR" altLang="en-US" dirty="0" smtClean="0"/>
              <a:t>부속질의라고도 부름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08" y="1916832"/>
            <a:ext cx="53530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3535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-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 smtClean="0"/>
              <a:t>비교 연산자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비교 연산자 사용 시 부속질의가 반드시 단일 행</a:t>
            </a:r>
            <a:r>
              <a:rPr lang="en-US" altLang="ko-KR" dirty="0"/>
              <a:t>, </a:t>
            </a:r>
            <a:r>
              <a:rPr lang="ko-KR" altLang="en-US" dirty="0"/>
              <a:t>단일 열을 반환해야 하며</a:t>
            </a:r>
            <a:r>
              <a:rPr lang="en-US" altLang="ko-KR" dirty="0"/>
              <a:t>, </a:t>
            </a:r>
            <a:r>
              <a:rPr lang="ko-KR" altLang="en-US" dirty="0"/>
              <a:t>아닐 경우 </a:t>
            </a:r>
            <a:r>
              <a:rPr lang="ko-KR" altLang="en-US" dirty="0" smtClean="0"/>
              <a:t>질의</a:t>
            </a:r>
            <a:r>
              <a:rPr lang="ko-KR" altLang="en-US" dirty="0"/>
              <a:t>를 처리할 수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주질의의 대상 열 값과 부속질의의 결과 값을 비교 </a:t>
            </a:r>
            <a:r>
              <a:rPr lang="ko-KR" altLang="en-US" dirty="0" smtClean="0"/>
              <a:t>연</a:t>
            </a:r>
            <a:r>
              <a:rPr lang="ko-KR" altLang="en-US" dirty="0"/>
              <a:t>산자에 적용하여 참이면 주질의의 해당 열을 </a:t>
            </a:r>
            <a:r>
              <a:rPr lang="ko-KR" altLang="en-US" dirty="0" smtClean="0"/>
              <a:t>출력함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797299"/>
            <a:ext cx="717232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3645024"/>
            <a:ext cx="58959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178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-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4967514"/>
          </a:xfrm>
        </p:spPr>
        <p:txBody>
          <a:bodyPr wrap="square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/>
              <a:t>질의 </a:t>
            </a:r>
            <a:r>
              <a:rPr lang="en-US" altLang="ko-KR" dirty="0"/>
              <a:t>4-13]</a:t>
            </a:r>
            <a:r>
              <a:rPr lang="ko-KR" altLang="en-US" dirty="0"/>
              <a:t>은 상관 부속질의 형태로</a:t>
            </a:r>
            <a:r>
              <a:rPr lang="en-US" altLang="ko-KR" dirty="0"/>
              <a:t>, </a:t>
            </a:r>
            <a:r>
              <a:rPr lang="ko-KR" altLang="en-US" dirty="0"/>
              <a:t>주질의는 행별로 </a:t>
            </a:r>
            <a:r>
              <a:rPr lang="ko-KR" altLang="en-US" dirty="0" smtClean="0"/>
              <a:t>고객</a:t>
            </a:r>
            <a:r>
              <a:rPr lang="ko-KR" altLang="en-US" dirty="0"/>
              <a:t>번호를 부속질의에 </a:t>
            </a:r>
            <a:r>
              <a:rPr lang="ko-KR" altLang="en-US" dirty="0" smtClean="0"/>
              <a:t>공급</a:t>
            </a:r>
            <a:endParaRPr lang="en-US" altLang="ko-KR" dirty="0" smtClean="0"/>
          </a:p>
          <a:p>
            <a:pPr lvl="1"/>
            <a:r>
              <a:rPr lang="ko-KR" altLang="en-US" dirty="0"/>
              <a:t>부속질의는 그 값으로 고객별 평균을 구하여 주질의의 해당 </a:t>
            </a:r>
            <a:r>
              <a:rPr lang="ko-KR" altLang="en-US" dirty="0" smtClean="0"/>
              <a:t>행과 비교 연산을 수행함</a:t>
            </a:r>
            <a:endParaRPr lang="en-US" altLang="ko-KR" dirty="0" smtClean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40768"/>
            <a:ext cx="71628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17779"/>
            <a:ext cx="66484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178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-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en-US" altLang="ko-KR" dirty="0"/>
              <a:t>IN, NOT IN(</a:t>
            </a:r>
            <a:r>
              <a:rPr lang="ko-KR" altLang="en-US" dirty="0"/>
              <a:t>집합 연산자</a:t>
            </a:r>
            <a:r>
              <a:rPr lang="en-US" altLang="ko-KR" dirty="0" smtClean="0"/>
              <a:t>)</a:t>
            </a:r>
          </a:p>
          <a:p>
            <a:pPr lvl="1" latinLnBrk="0"/>
            <a:r>
              <a:rPr lang="en-US" altLang="ko-KR" dirty="0"/>
              <a:t>IN </a:t>
            </a:r>
            <a:r>
              <a:rPr lang="ko-KR" altLang="en-US" dirty="0"/>
              <a:t>연산자는 주질의의 속성값이 부속질의에서 제공한 결과 집합에 있는지 확인하는 </a:t>
            </a:r>
            <a:r>
              <a:rPr lang="ko-KR" altLang="en-US" dirty="0" smtClean="0"/>
              <a:t>역할을 함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주질의는 </a:t>
            </a:r>
            <a:r>
              <a:rPr lang="en-US" altLang="ko-KR" dirty="0"/>
              <a:t>WHERE </a:t>
            </a:r>
            <a:r>
              <a:rPr lang="ko-KR" altLang="en-US" dirty="0"/>
              <a:t>절에 사용되는 속성값을 부속질의의 결과 집합과 비교해 하나라도 </a:t>
            </a:r>
            <a:r>
              <a:rPr lang="ko-KR" altLang="en-US" dirty="0" smtClean="0"/>
              <a:t>있으면 참이 됨</a:t>
            </a:r>
            <a:endParaRPr lang="en-US" altLang="ko-KR" dirty="0" smtClean="0"/>
          </a:p>
          <a:p>
            <a:pPr lvl="1" latinLnBrk="0"/>
            <a:r>
              <a:rPr lang="en-US" altLang="ko-KR" dirty="0"/>
              <a:t>NOT IN </a:t>
            </a:r>
            <a:r>
              <a:rPr lang="ko-KR" altLang="en-US" dirty="0"/>
              <a:t>연산자에서는 이와 반대로 값이 존재하지 않으면 참이 됨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7143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21993"/>
            <a:ext cx="56578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007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-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ALL, SOME/ANY(</a:t>
            </a:r>
            <a:r>
              <a:rPr lang="ko-KR" altLang="en-US" dirty="0"/>
              <a:t>한정 연산자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ALL, SOME(ANY) </a:t>
            </a:r>
            <a:r>
              <a:rPr lang="ko-KR" altLang="en-US" dirty="0"/>
              <a:t>연산자의 구문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4567"/>
            <a:ext cx="69818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" y="2996952"/>
            <a:ext cx="71532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41" y="4194795"/>
            <a:ext cx="58959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007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중첩질의 </a:t>
            </a:r>
            <a:r>
              <a:rPr lang="en-US" altLang="ko-KR" dirty="0" smtClean="0"/>
              <a:t>- WHERE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en-US" altLang="ko-KR" dirty="0"/>
              <a:t>EXISTS, NOT EXISTS(</a:t>
            </a:r>
            <a:r>
              <a:rPr lang="ko-KR" altLang="en-US" dirty="0"/>
              <a:t>존재 연산자</a:t>
            </a:r>
            <a:r>
              <a:rPr lang="en-US" altLang="ko-KR" dirty="0" smtClean="0"/>
              <a:t>)</a:t>
            </a:r>
          </a:p>
          <a:p>
            <a:pPr lvl="1" latinLnBrk="0"/>
            <a:r>
              <a:rPr lang="ko-KR" altLang="en-US" dirty="0"/>
              <a:t>데이터의 존재 여부를 확인하는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 latinLnBrk="0"/>
            <a:r>
              <a:rPr lang="en-US" altLang="ko-KR" dirty="0"/>
              <a:t>EXISTS </a:t>
            </a:r>
            <a:r>
              <a:rPr lang="ko-KR" altLang="en-US" dirty="0" smtClean="0"/>
              <a:t>연산자의 구문 구조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76872"/>
            <a:ext cx="69627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924944"/>
            <a:ext cx="71628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34619"/>
            <a:ext cx="65913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589240"/>
            <a:ext cx="9525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9007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스칼라 부속질의 </a:t>
            </a:r>
            <a:r>
              <a:rPr lang="en-US" altLang="ko-KR" dirty="0" smtClean="0"/>
              <a:t>-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부속질의의 결과 </a:t>
            </a:r>
            <a:r>
              <a:rPr lang="ko-KR" altLang="en-US" dirty="0" smtClean="0"/>
              <a:t>값</a:t>
            </a:r>
            <a:r>
              <a:rPr lang="ko-KR" altLang="en-US" dirty="0"/>
              <a:t>을 단일 행</a:t>
            </a:r>
            <a:r>
              <a:rPr lang="en-US" altLang="ko-KR" dirty="0"/>
              <a:t>, </a:t>
            </a:r>
            <a:r>
              <a:rPr lang="ko-KR" altLang="en-US" dirty="0"/>
              <a:t>단일 열의 스칼라 값으로 </a:t>
            </a:r>
            <a:r>
              <a:rPr lang="ko-KR" altLang="en-US" dirty="0" smtClean="0"/>
              <a:t>반환함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만약 결과 값이 다중 행이거나 다중 열이라면 </a:t>
            </a:r>
            <a:r>
              <a:rPr lang="en-US" altLang="ko-KR" dirty="0"/>
              <a:t>DBMS</a:t>
            </a:r>
            <a:r>
              <a:rPr lang="ko-KR" altLang="en-US" dirty="0"/>
              <a:t>는 그중 어떠한 행과 </a:t>
            </a:r>
            <a:r>
              <a:rPr lang="ko-KR" altLang="en-US" dirty="0" smtClean="0"/>
              <a:t>열을 출력해야 </a:t>
            </a:r>
            <a:r>
              <a:rPr lang="ko-KR" altLang="en-US" dirty="0"/>
              <a:t>하는지 알 수 없어 에러를 </a:t>
            </a:r>
            <a:r>
              <a:rPr lang="ko-KR" altLang="en-US" dirty="0" smtClean="0"/>
              <a:t>출력함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결과가 없는 경우에는 </a:t>
            </a:r>
            <a:r>
              <a:rPr lang="en-US" altLang="ko-KR" dirty="0"/>
              <a:t>NULL </a:t>
            </a:r>
            <a:r>
              <a:rPr lang="ko-KR" altLang="en-US" dirty="0"/>
              <a:t>값을 </a:t>
            </a:r>
            <a:r>
              <a:rPr lang="ko-KR" altLang="en-US" dirty="0" smtClean="0"/>
              <a:t>출력함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57435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764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스칼라 부속질의 </a:t>
            </a:r>
            <a:r>
              <a:rPr lang="en-US" altLang="ko-KR" dirty="0" smtClean="0"/>
              <a:t>-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1268760"/>
            <a:ext cx="71532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276872"/>
            <a:ext cx="66008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13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스칼라 부속질의 </a:t>
            </a:r>
            <a:r>
              <a:rPr lang="en-US" altLang="ko-KR" dirty="0" smtClean="0"/>
              <a:t>-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 lvl="1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4-4]</a:t>
            </a:r>
            <a:r>
              <a:rPr lang="ko-KR" altLang="en-US" dirty="0"/>
              <a:t>는 스칼라 부속질의의 실행 과정을 나타낸 </a:t>
            </a:r>
            <a:r>
              <a:rPr lang="ko-KR" altLang="en-US" dirty="0" smtClean="0"/>
              <a:t>것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70620"/>
            <a:ext cx="611505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13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스칼라 부속질의 </a:t>
            </a:r>
            <a:r>
              <a:rPr lang="en-US" altLang="ko-KR" dirty="0" smtClean="0"/>
              <a:t>-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스칼라 부속질의는 </a:t>
            </a:r>
            <a:r>
              <a:rPr lang="en-US" altLang="ko-KR" dirty="0"/>
              <a:t>SELECT </a:t>
            </a:r>
            <a:r>
              <a:rPr lang="ko-KR" altLang="en-US" dirty="0"/>
              <a:t>문과 함께 </a:t>
            </a:r>
            <a:r>
              <a:rPr lang="en-US" altLang="ko-KR" dirty="0"/>
              <a:t>UPDATE </a:t>
            </a:r>
            <a:r>
              <a:rPr lang="ko-KR" altLang="en-US" dirty="0"/>
              <a:t>문에서도 사용할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실습을 위해 </a:t>
            </a:r>
            <a:r>
              <a:rPr lang="en-US" altLang="ko-KR" dirty="0" smtClean="0"/>
              <a:t>Orders </a:t>
            </a:r>
            <a:r>
              <a:rPr lang="ko-KR" altLang="en-US" dirty="0"/>
              <a:t>테이블에 다음 명령을 수행하여 새로운 속성인 도서이름 </a:t>
            </a:r>
            <a:r>
              <a:rPr lang="en-US" altLang="ko-KR" dirty="0"/>
              <a:t>bname</a:t>
            </a:r>
            <a:r>
              <a:rPr lang="ko-KR" altLang="en-US" dirty="0"/>
              <a:t>을 </a:t>
            </a:r>
            <a:r>
              <a:rPr lang="ko-KR" altLang="en-US" dirty="0" smtClean="0"/>
              <a:t>추가해보기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r>
              <a:rPr lang="ko-KR" altLang="en-US" dirty="0"/>
              <a:t>새로운 속성에는 </a:t>
            </a:r>
            <a:r>
              <a:rPr lang="en-US" altLang="ko-KR" dirty="0"/>
              <a:t>NULL </a:t>
            </a:r>
            <a:r>
              <a:rPr lang="ko-KR" altLang="en-US" dirty="0"/>
              <a:t>값이 저장되어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데이터를 입력하기 위해서는 모든 </a:t>
            </a:r>
            <a:r>
              <a:rPr lang="ko-KR" altLang="en-US" dirty="0" smtClean="0"/>
              <a:t>도서의 </a:t>
            </a:r>
            <a:r>
              <a:rPr lang="en-US" altLang="ko-KR" dirty="0"/>
              <a:t>(bookid</a:t>
            </a:r>
            <a:r>
              <a:rPr lang="ko-KR" altLang="en-US" dirty="0"/>
              <a:t>가 </a:t>
            </a:r>
            <a:r>
              <a:rPr lang="en-US" altLang="ko-KR" dirty="0"/>
              <a:t>1, 2, 3, …, 10</a:t>
            </a:r>
            <a:r>
              <a:rPr lang="ko-KR" altLang="en-US" dirty="0"/>
              <a:t>인 경우 각각</a:t>
            </a:r>
            <a:r>
              <a:rPr lang="en-US" altLang="ko-KR" dirty="0"/>
              <a:t>) </a:t>
            </a:r>
            <a:r>
              <a:rPr lang="ko-KR" altLang="en-US" dirty="0"/>
              <a:t>도서이름을 수정해야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bookid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 smtClean="0"/>
              <a:t>번인 </a:t>
            </a:r>
            <a:r>
              <a:rPr lang="ko-KR" altLang="en-US" dirty="0"/>
              <a:t>도서의 이름을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2060848"/>
            <a:ext cx="71342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365104"/>
            <a:ext cx="71818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1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871768"/>
            <a:ext cx="4121641" cy="59811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01</a:t>
            </a:r>
            <a:r>
              <a:rPr lang="en-US" altLang="ko-KR" sz="3400" b="1" spc="-150" dirty="0">
                <a:latin typeface="HY견고딕" pitchFamily="18" charset="-127"/>
                <a:ea typeface="HY견고딕" pitchFamily="18" charset="-127"/>
                <a:cs typeface="+mj-cs"/>
              </a:rPr>
              <a:t> 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 </a:t>
            </a:r>
            <a:r>
              <a:rPr lang="ko-KR" altLang="en-US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내장 함수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, NULL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75656" y="2780927"/>
            <a:ext cx="6840760" cy="16004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SQL </a:t>
            </a: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내장 함수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NULL </a:t>
            </a: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값 처리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행번호</a:t>
            </a: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출력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스칼라 부속질의 </a:t>
            </a:r>
            <a:r>
              <a:rPr lang="en-US" altLang="ko-KR" dirty="0" smtClean="0"/>
              <a:t>- SELECT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24744"/>
            <a:ext cx="71628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981994"/>
            <a:ext cx="57531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7" y="3348633"/>
            <a:ext cx="5762625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784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인라인 뷰 </a:t>
            </a:r>
            <a:r>
              <a:rPr lang="en-US" altLang="ko-KR" dirty="0" smtClean="0"/>
              <a:t>- FROM </a:t>
            </a:r>
            <a:r>
              <a:rPr lang="ko-KR" altLang="en-US" dirty="0" smtClean="0"/>
              <a:t>부속질의</a:t>
            </a:r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952153"/>
            <a:ext cx="71342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08" y="1801788"/>
            <a:ext cx="65722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58" y="3645024"/>
            <a:ext cx="546735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7846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871768"/>
            <a:ext cx="1337226" cy="59811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 smtClean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03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  </a:t>
            </a:r>
            <a:r>
              <a:rPr lang="ko-KR" altLang="en-US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뷰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75656" y="2780927"/>
            <a:ext cx="6840760" cy="1600438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뷰의 생성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뷰의</a:t>
            </a: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수정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뷰의</a:t>
            </a: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삭제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29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뷰의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spAutoFit/>
          </a:bodyPr>
          <a:lstStyle/>
          <a:p>
            <a:pPr lvl="1" latinLnBrk="0"/>
            <a:r>
              <a:rPr lang="ko-KR" altLang="en-US" dirty="0"/>
              <a:t>마당서점을 운영하려면 서점의 매출 정보나 고객의 취향 등을 분석하기 위해 다양한 </a:t>
            </a:r>
            <a:r>
              <a:rPr lang="ko-KR" altLang="en-US" dirty="0" smtClean="0"/>
              <a:t>보고서가 필요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마당서점의 </a:t>
            </a:r>
            <a:r>
              <a:rPr lang="ko-KR" altLang="en-US" dirty="0"/>
              <a:t>프로그래머가 보고서를 만들기 위해 </a:t>
            </a:r>
            <a:r>
              <a:rPr lang="en-US" altLang="ko-KR" dirty="0"/>
              <a:t>Orders </a:t>
            </a:r>
            <a:r>
              <a:rPr lang="ko-KR" altLang="en-US" dirty="0" smtClean="0"/>
              <a:t>테이블과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Customer </a:t>
            </a:r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en-US" altLang="ko-KR" dirty="0" smtClean="0"/>
              <a:t>Book </a:t>
            </a:r>
            <a:r>
              <a:rPr lang="ko-KR" altLang="en-US" dirty="0"/>
              <a:t>테이블을 조인하거나 부속질의를 한다고 </a:t>
            </a:r>
            <a:r>
              <a:rPr lang="ko-KR" altLang="en-US" dirty="0" smtClean="0"/>
              <a:t>가정</a:t>
            </a:r>
            <a:endParaRPr lang="en-US" altLang="ko-KR" dirty="0" smtClean="0"/>
          </a:p>
          <a:p>
            <a:pPr lvl="1" latinLnBrk="0"/>
            <a:r>
              <a:rPr lang="en-US" altLang="ko-KR" dirty="0"/>
              <a:t>Orders </a:t>
            </a:r>
            <a:r>
              <a:rPr lang="ko-KR" altLang="en-US" dirty="0"/>
              <a:t>테이블에 고객이름과 도서이름을 추가하는 방법은 두 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marL="266700" lvl="1" indent="0" latinLnBrk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① </a:t>
            </a:r>
            <a:r>
              <a:rPr lang="ko-KR" altLang="en-US" dirty="0"/>
              <a:t>실제 물리적인 </a:t>
            </a:r>
            <a:r>
              <a:rPr lang="ko-KR" altLang="en-US" dirty="0" smtClean="0"/>
              <a:t>테이</a:t>
            </a:r>
            <a:r>
              <a:rPr lang="ko-KR" altLang="en-US" dirty="0"/>
              <a:t>블에 열을 추가하여 데이터를 넣는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marL="266700" lvl="1" indent="0" latinLnBrk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②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4-6]</a:t>
            </a:r>
            <a:r>
              <a:rPr lang="ko-KR" altLang="en-US" dirty="0"/>
              <a:t>과 같이 </a:t>
            </a:r>
            <a:r>
              <a:rPr lang="en-US" altLang="ko-KR" dirty="0"/>
              <a:t>Orders </a:t>
            </a:r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en-US" altLang="ko-KR" dirty="0" smtClean="0"/>
              <a:t>Customer </a:t>
            </a:r>
            <a:r>
              <a:rPr lang="ko-KR" altLang="en-US" dirty="0"/>
              <a:t>테이블</a:t>
            </a:r>
            <a:r>
              <a:rPr lang="en-US" altLang="ko-KR" dirty="0"/>
              <a:t>, Book </a:t>
            </a:r>
            <a:r>
              <a:rPr lang="ko-KR" altLang="en-US" dirty="0"/>
              <a:t>테이블을 </a:t>
            </a:r>
            <a:r>
              <a:rPr lang="ko-KR" altLang="en-US" dirty="0" smtClean="0"/>
              <a:t>조인한 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ko-KR" altLang="en-US" dirty="0" smtClean="0"/>
              <a:t> 가상의 </a:t>
            </a:r>
            <a:r>
              <a:rPr lang="ko-KR" altLang="en-US" dirty="0"/>
              <a:t>테이블인 뷰 </a:t>
            </a:r>
            <a:r>
              <a:rPr lang="en-US" altLang="ko-KR" dirty="0"/>
              <a:t>Vorders</a:t>
            </a:r>
            <a:r>
              <a:rPr lang="ko-KR" altLang="en-US" dirty="0"/>
              <a:t>를 생성하는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1" latinLnBrk="0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717032"/>
            <a:ext cx="64770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920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뷰의 생성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5838"/>
            <a:ext cx="71437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27933"/>
            <a:ext cx="71628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7539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뷰의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>
            <a:spAutoFit/>
          </a:bodyPr>
          <a:lstStyle/>
          <a:p>
            <a:pPr latinLnBrk="0"/>
            <a:r>
              <a:rPr lang="ko-KR" altLang="en-US" dirty="0" smtClean="0"/>
              <a:t>뷰의 장점</a:t>
            </a:r>
            <a:endParaRPr lang="en-US" altLang="ko-KR" dirty="0" smtClean="0"/>
          </a:p>
          <a:p>
            <a:pPr lvl="1" algn="just" latinLnBrk="0"/>
            <a:r>
              <a:rPr lang="ko-KR" altLang="en-US" dirty="0" smtClean="0"/>
              <a:t>편리성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재사용성</a:t>
            </a:r>
            <a:r>
              <a:rPr lang="en-US" altLang="ko-KR" dirty="0" smtClean="0"/>
              <a:t>) </a:t>
            </a:r>
            <a:r>
              <a:rPr lang="en-US" altLang="ko-KR" dirty="0"/>
              <a:t>: </a:t>
            </a:r>
            <a:r>
              <a:rPr lang="ko-KR" altLang="en-US" dirty="0"/>
              <a:t>자주 사용되는 복잡한 질의를 </a:t>
            </a:r>
            <a:r>
              <a:rPr lang="ko-KR" altLang="en-US" dirty="0" err="1"/>
              <a:t>뷰로</a:t>
            </a:r>
            <a:r>
              <a:rPr lang="ko-KR" altLang="en-US" dirty="0"/>
              <a:t> 미리 정의해 놓을 수 있음</a:t>
            </a:r>
            <a:r>
              <a:rPr lang="en-US" altLang="ko-KR" dirty="0"/>
              <a:t> </a:t>
            </a:r>
          </a:p>
          <a:p>
            <a:pPr marL="266700" lvl="1" indent="0" algn="just" latinLnBrk="0">
              <a:buNone/>
            </a:pPr>
            <a:r>
              <a:rPr lang="en-US" altLang="ko-KR" dirty="0"/>
              <a:t>   </a:t>
            </a:r>
            <a:r>
              <a:rPr lang="ko-KR" altLang="en-US" sz="1400" dirty="0">
                <a:solidFill>
                  <a:srgbClr val="0000CC"/>
                </a:solidFill>
              </a:rPr>
              <a:t>→</a:t>
            </a:r>
            <a:r>
              <a:rPr lang="en-US" altLang="ko-KR" sz="1400" dirty="0">
                <a:solidFill>
                  <a:srgbClr val="0000CC"/>
                </a:solidFill>
              </a:rPr>
              <a:t> </a:t>
            </a:r>
            <a:r>
              <a:rPr lang="ko-KR" altLang="en-US" sz="1400" dirty="0">
                <a:solidFill>
                  <a:srgbClr val="0000CC"/>
                </a:solidFill>
              </a:rPr>
              <a:t>복잡한</a:t>
            </a:r>
            <a:r>
              <a:rPr lang="en-US" altLang="ko-KR" sz="1400" dirty="0">
                <a:solidFill>
                  <a:srgbClr val="0000CC"/>
                </a:solidFill>
              </a:rPr>
              <a:t> </a:t>
            </a:r>
            <a:r>
              <a:rPr lang="ko-KR" altLang="en-US" sz="1400" dirty="0">
                <a:solidFill>
                  <a:srgbClr val="0000CC"/>
                </a:solidFill>
              </a:rPr>
              <a:t>질의를 간단히 </a:t>
            </a:r>
            <a:r>
              <a:rPr lang="ko-KR" altLang="en-US" sz="1400" dirty="0" smtClean="0">
                <a:solidFill>
                  <a:srgbClr val="0000CC"/>
                </a:solidFill>
              </a:rPr>
              <a:t>작성</a:t>
            </a:r>
            <a:endParaRPr lang="en-US" altLang="ko-KR" sz="1400" dirty="0" smtClean="0">
              <a:solidFill>
                <a:srgbClr val="0000CC"/>
              </a:solidFill>
            </a:endParaRPr>
          </a:p>
          <a:p>
            <a:pPr lvl="1" algn="just" latinLnBrk="0"/>
            <a:r>
              <a:rPr lang="ko-KR" altLang="en-US" dirty="0" err="1" smtClean="0"/>
              <a:t>보안성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사용자별로</a:t>
            </a:r>
            <a:r>
              <a:rPr lang="ko-KR" altLang="en-US" dirty="0"/>
              <a:t> 필요한 데이터만 선별하여 보여줄 수 있고</a:t>
            </a:r>
            <a:r>
              <a:rPr lang="en-US" altLang="ko-KR" dirty="0"/>
              <a:t>, </a:t>
            </a:r>
            <a:r>
              <a:rPr lang="ko-KR" altLang="en-US" dirty="0"/>
              <a:t>중요한 질의의 경우 질의 내용을 암호화할 수 있음</a:t>
            </a:r>
            <a:endParaRPr lang="en-US" altLang="ko-KR" dirty="0"/>
          </a:p>
          <a:p>
            <a:pPr marL="266700" lvl="1" indent="0" algn="just" latinLnBrk="0">
              <a:buNone/>
            </a:pPr>
            <a:r>
              <a:rPr lang="en-US" altLang="ko-KR" dirty="0"/>
              <a:t>   </a:t>
            </a:r>
            <a:r>
              <a:rPr lang="ko-KR" altLang="en-US" sz="1400" dirty="0">
                <a:solidFill>
                  <a:srgbClr val="0000CC"/>
                </a:solidFill>
              </a:rPr>
              <a:t>→</a:t>
            </a:r>
            <a:r>
              <a:rPr lang="en-US" altLang="ko-KR" sz="1400" dirty="0">
                <a:solidFill>
                  <a:srgbClr val="0000CC"/>
                </a:solidFill>
              </a:rPr>
              <a:t> </a:t>
            </a:r>
            <a:r>
              <a:rPr lang="ko-KR" altLang="en-US" sz="1400" dirty="0">
                <a:solidFill>
                  <a:srgbClr val="0000CC"/>
                </a:solidFill>
              </a:rPr>
              <a:t>개인정보</a:t>
            </a:r>
            <a:r>
              <a:rPr lang="en-US" altLang="ko-KR" sz="1400" dirty="0">
                <a:solidFill>
                  <a:srgbClr val="0000CC"/>
                </a:solidFill>
              </a:rPr>
              <a:t>(</a:t>
            </a:r>
            <a:r>
              <a:rPr lang="ko-KR" altLang="en-US" sz="1400" dirty="0">
                <a:solidFill>
                  <a:srgbClr val="0000CC"/>
                </a:solidFill>
              </a:rPr>
              <a:t>주민번호</a:t>
            </a:r>
            <a:r>
              <a:rPr lang="en-US" altLang="ko-KR" sz="1400" dirty="0">
                <a:solidFill>
                  <a:srgbClr val="0000CC"/>
                </a:solidFill>
              </a:rPr>
              <a:t>)</a:t>
            </a:r>
            <a:r>
              <a:rPr lang="ko-KR" altLang="en-US" sz="1400" dirty="0">
                <a:solidFill>
                  <a:srgbClr val="0000CC"/>
                </a:solidFill>
              </a:rPr>
              <a:t>나 급여</a:t>
            </a:r>
            <a:r>
              <a:rPr lang="en-US" altLang="ko-KR" sz="1400" dirty="0">
                <a:solidFill>
                  <a:srgbClr val="0000CC"/>
                </a:solidFill>
              </a:rPr>
              <a:t>, </a:t>
            </a:r>
            <a:r>
              <a:rPr lang="ko-KR" altLang="en-US" sz="1400" dirty="0">
                <a:solidFill>
                  <a:srgbClr val="0000CC"/>
                </a:solidFill>
              </a:rPr>
              <a:t>건강 같은 민감한 정보를 제외한 테이블을 만들어 사용 </a:t>
            </a:r>
            <a:endParaRPr lang="en-US" altLang="ko-KR" sz="1400" dirty="0" smtClean="0">
              <a:solidFill>
                <a:srgbClr val="0000CC"/>
              </a:solidFill>
            </a:endParaRPr>
          </a:p>
          <a:p>
            <a:pPr lvl="1" latinLnBrk="0"/>
            <a:r>
              <a:rPr lang="ko-KR" altLang="en-US" dirty="0" smtClean="0"/>
              <a:t>독립성 </a:t>
            </a:r>
            <a:r>
              <a:rPr lang="en-US" altLang="ko-KR" dirty="0"/>
              <a:t>: </a:t>
            </a:r>
            <a:r>
              <a:rPr lang="ko-KR" altLang="en-US" dirty="0"/>
              <a:t>원본 테이블의 구조가 변해도 응용에 영향을 주지 않도록 </a:t>
            </a:r>
            <a:r>
              <a:rPr lang="ko-KR" altLang="en-US" dirty="0" smtClean="0"/>
              <a:t>함 </a:t>
            </a:r>
            <a:endParaRPr lang="en-US" altLang="ko-KR" dirty="0" smtClean="0"/>
          </a:p>
          <a:p>
            <a:pPr marL="266700" lvl="1" indent="0" latinLnBrk="0">
              <a:buNone/>
            </a:pPr>
            <a:r>
              <a:rPr lang="ko-KR" altLang="en-US" sz="1400" dirty="0" smtClean="0">
                <a:solidFill>
                  <a:srgbClr val="0000CC"/>
                </a:solidFill>
              </a:rPr>
              <a:t>   →</a:t>
            </a:r>
            <a:r>
              <a:rPr lang="en-US" altLang="ko-KR" sz="1400" dirty="0" smtClean="0">
                <a:solidFill>
                  <a:srgbClr val="0000CC"/>
                </a:solidFill>
              </a:rPr>
              <a:t> </a:t>
            </a:r>
            <a:r>
              <a:rPr lang="ko-KR" altLang="en-US" sz="1400" dirty="0" smtClean="0">
                <a:solidFill>
                  <a:srgbClr val="0000CC"/>
                </a:solidFill>
              </a:rPr>
              <a:t>논리적 데이터 독립성 제공 방법</a:t>
            </a:r>
            <a:endParaRPr lang="en-US" altLang="ko-KR" sz="1400" dirty="0" smtClean="0">
              <a:solidFill>
                <a:srgbClr val="0000CC"/>
              </a:solidFill>
            </a:endParaRPr>
          </a:p>
          <a:p>
            <a:pPr marL="266700" lvl="1" indent="0" latinLnBrk="0">
              <a:buNone/>
            </a:pPr>
            <a:endParaRPr lang="en-US" altLang="ko-KR" sz="1400" dirty="0"/>
          </a:p>
          <a:p>
            <a:pPr latinLnBrk="0"/>
            <a:r>
              <a:rPr lang="ko-KR" altLang="en-US" dirty="0" err="1" smtClean="0"/>
              <a:t>뷰의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lvl="1" algn="just" latinLnBrk="0"/>
            <a:r>
              <a:rPr lang="ko-KR" altLang="en-US" sz="1400" dirty="0"/>
              <a:t>원본 데이터 값에 따라 같이 변함</a:t>
            </a:r>
            <a:endParaRPr lang="en-US" altLang="ko-KR" sz="1400" dirty="0"/>
          </a:p>
          <a:p>
            <a:pPr lvl="1" algn="just" latinLnBrk="0"/>
            <a:r>
              <a:rPr lang="ko-KR" altLang="en-US" sz="1400" dirty="0"/>
              <a:t>독립적인 인덱스 생성이 어려움</a:t>
            </a:r>
            <a:endParaRPr lang="en-US" altLang="ko-KR" sz="1400" dirty="0"/>
          </a:p>
          <a:p>
            <a:pPr lvl="1" algn="just" latinLnBrk="0"/>
            <a:r>
              <a:rPr lang="ko-KR" altLang="en-US" sz="1400" dirty="0"/>
              <a:t>삽입</a:t>
            </a:r>
            <a:r>
              <a:rPr lang="en-US" altLang="ko-KR" sz="1400" dirty="0"/>
              <a:t>, </a:t>
            </a:r>
            <a:r>
              <a:rPr lang="ko-KR" altLang="en-US" sz="1400" dirty="0"/>
              <a:t>삭제</a:t>
            </a:r>
            <a:r>
              <a:rPr lang="en-US" altLang="ko-KR" sz="1400" dirty="0"/>
              <a:t>, </a:t>
            </a:r>
            <a:r>
              <a:rPr lang="ko-KR" altLang="en-US" sz="1400" dirty="0"/>
              <a:t>갱신 연산에 많은 제약이 </a:t>
            </a:r>
            <a:r>
              <a:rPr lang="ko-KR" altLang="en-US" sz="1400" dirty="0" smtClean="0"/>
              <a:t>따름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753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뷰의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 smtClean="0"/>
              <a:t>뷰</a:t>
            </a:r>
            <a:endParaRPr lang="en-US" altLang="ko-KR" dirty="0" smtClean="0"/>
          </a:p>
          <a:p>
            <a:pPr lvl="1" latinLnBrk="0"/>
            <a:r>
              <a:rPr lang="ko-KR" altLang="en-US" b="0" dirty="0" smtClean="0"/>
              <a:t>실제 </a:t>
            </a:r>
            <a:r>
              <a:rPr lang="en-US" altLang="ko-KR" b="0" dirty="0"/>
              <a:t>SQL </a:t>
            </a:r>
            <a:r>
              <a:rPr lang="ko-KR" altLang="en-US" b="0" dirty="0"/>
              <a:t>문에서 테이블과 동일하게 사용할 수 있는 데이터베이스 </a:t>
            </a:r>
            <a:r>
              <a:rPr lang="ko-KR" altLang="en-US" b="0" dirty="0" smtClean="0"/>
              <a:t>개체</a:t>
            </a:r>
            <a:endParaRPr lang="en-US" altLang="ko-KR" b="0" dirty="0" smtClean="0"/>
          </a:p>
          <a:p>
            <a:pPr lvl="1" latinLnBrk="0"/>
            <a:r>
              <a:rPr lang="ko-KR" altLang="en-US" dirty="0"/>
              <a:t>뷰의 정의를 뷰의 생성이라고도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뷰를 </a:t>
            </a:r>
            <a:r>
              <a:rPr lang="ko-KR" altLang="en-US" dirty="0"/>
              <a:t>생성하는 </a:t>
            </a:r>
            <a:r>
              <a:rPr lang="ko-KR" altLang="en-US" dirty="0" smtClean="0"/>
              <a:t>문법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marL="266700" lvl="1" indent="0" latinLnBrk="0">
              <a:buNone/>
            </a:pPr>
            <a:endParaRPr lang="en-US" altLang="ko-KR" dirty="0"/>
          </a:p>
          <a:p>
            <a:pPr marL="266700" lvl="1" indent="0" latinLnBrk="0">
              <a:buNone/>
            </a:pPr>
            <a:endParaRPr lang="en-US" altLang="ko-KR" sz="500" dirty="0"/>
          </a:p>
          <a:p>
            <a:pPr lvl="1" latinLnBrk="0"/>
            <a:r>
              <a:rPr lang="en-US" altLang="ko-KR" dirty="0"/>
              <a:t>Book </a:t>
            </a:r>
            <a:r>
              <a:rPr lang="ko-KR" altLang="en-US" dirty="0"/>
              <a:t>테이블에서 ‘축구’라는 문구가 포함된 자료만 보여주는 뷰를 </a:t>
            </a:r>
            <a:r>
              <a:rPr lang="ko-KR" altLang="en-US" dirty="0" smtClean="0"/>
              <a:t>만들어보기</a:t>
            </a:r>
            <a:endParaRPr lang="en-US" altLang="ko-KR" dirty="0" smtClean="0"/>
          </a:p>
          <a:p>
            <a:pPr lvl="2" latinLnBrk="0"/>
            <a:r>
              <a:rPr lang="ko-KR" altLang="en-US" dirty="0" smtClean="0"/>
              <a:t>뷰에 사용할 </a:t>
            </a:r>
            <a:r>
              <a:rPr lang="en-US" altLang="ko-KR" dirty="0"/>
              <a:t>SELECT </a:t>
            </a:r>
            <a:r>
              <a:rPr lang="ko-KR" altLang="en-US" dirty="0" smtClean="0"/>
              <a:t>문</a:t>
            </a:r>
            <a:endParaRPr lang="en-US" altLang="ko-KR" dirty="0" smtClean="0"/>
          </a:p>
          <a:p>
            <a:pPr lvl="2" latinLnBrk="0"/>
            <a:endParaRPr lang="en-US" altLang="ko-KR" dirty="0"/>
          </a:p>
          <a:p>
            <a:pPr lvl="2" latinLnBrk="0"/>
            <a:endParaRPr lang="en-US" altLang="ko-KR" dirty="0" smtClean="0"/>
          </a:p>
          <a:p>
            <a:pPr lvl="2" latinLnBrk="0"/>
            <a:endParaRPr lang="en-US" altLang="ko-KR" dirty="0"/>
          </a:p>
          <a:p>
            <a:pPr lvl="2" latinLnBrk="0"/>
            <a:endParaRPr lang="en-US" altLang="ko-KR" dirty="0" smtClean="0"/>
          </a:p>
          <a:p>
            <a:pPr lvl="2" latinLnBrk="0"/>
            <a:endParaRPr lang="en-US" altLang="ko-KR" sz="500" dirty="0" smtClean="0"/>
          </a:p>
          <a:p>
            <a:pPr lvl="2" latinLnBrk="0"/>
            <a:r>
              <a:rPr lang="ko-KR" altLang="en-US" dirty="0" smtClean="0"/>
              <a:t>위 </a:t>
            </a:r>
            <a:r>
              <a:rPr lang="en-US" altLang="ko-KR" dirty="0"/>
              <a:t>SELECT </a:t>
            </a:r>
            <a:r>
              <a:rPr lang="ko-KR" altLang="en-US" dirty="0"/>
              <a:t>문을 이용해 뷰 정의문을 작성하면 다음과 </a:t>
            </a:r>
            <a:r>
              <a:rPr lang="ko-KR" altLang="en-US" dirty="0" smtClean="0"/>
              <a:t>같</a:t>
            </a:r>
            <a:r>
              <a:rPr lang="ko-KR" altLang="en-US" dirty="0"/>
              <a:t>음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622426"/>
            <a:ext cx="71532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01008"/>
            <a:ext cx="71342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532" y="4941168"/>
            <a:ext cx="71723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4753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뷰의 생성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71600" y="3910965"/>
            <a:ext cx="30963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solidFill>
                  <a:srgbClr val="0000CC"/>
                </a:solidFill>
                <a:latin typeface="+mn-ea"/>
                <a:ea typeface="+mn-ea"/>
              </a:rPr>
              <a:t>뷰를</a:t>
            </a:r>
            <a:r>
              <a:rPr lang="ko-KR" altLang="en-US" sz="1400" dirty="0" smtClean="0">
                <a:solidFill>
                  <a:srgbClr val="0000CC"/>
                </a:solidFill>
                <a:latin typeface="+mn-ea"/>
                <a:ea typeface="+mn-ea"/>
              </a:rPr>
              <a:t> 사용한 </a:t>
            </a:r>
            <a:r>
              <a:rPr lang="en-US" altLang="ko-KR" sz="1400" dirty="0" smtClean="0">
                <a:solidFill>
                  <a:srgbClr val="0000CC"/>
                </a:solidFill>
                <a:latin typeface="+mn-ea"/>
                <a:ea typeface="+mn-ea"/>
              </a:rPr>
              <a:t>SELECT </a:t>
            </a:r>
            <a:r>
              <a:rPr lang="ko-KR" altLang="en-US" sz="1400" dirty="0">
                <a:solidFill>
                  <a:srgbClr val="0000CC"/>
                </a:solidFill>
                <a:latin typeface="+mn-ea"/>
                <a:ea typeface="+mn-ea"/>
              </a:rPr>
              <a:t>문</a:t>
            </a:r>
            <a:endParaRPr lang="en-US" altLang="ko-KR" sz="1400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124744"/>
            <a:ext cx="71532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24894"/>
            <a:ext cx="37528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4218742"/>
            <a:ext cx="60579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1700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뷰의 생성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24744"/>
            <a:ext cx="71628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24894"/>
            <a:ext cx="60864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971600" y="4319583"/>
            <a:ext cx="30963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solidFill>
                  <a:srgbClr val="0000CC"/>
                </a:solidFill>
                <a:latin typeface="+mn-ea"/>
                <a:ea typeface="+mn-ea"/>
              </a:rPr>
              <a:t>뷰를</a:t>
            </a:r>
            <a:r>
              <a:rPr lang="ko-KR" altLang="en-US" sz="1400" dirty="0" smtClean="0">
                <a:solidFill>
                  <a:srgbClr val="0000CC"/>
                </a:solidFill>
                <a:latin typeface="+mn-ea"/>
                <a:ea typeface="+mn-ea"/>
              </a:rPr>
              <a:t> 사용한 </a:t>
            </a:r>
            <a:r>
              <a:rPr lang="en-US" altLang="ko-KR" sz="1400" dirty="0" smtClean="0">
                <a:solidFill>
                  <a:srgbClr val="0000CC"/>
                </a:solidFill>
                <a:latin typeface="+mn-ea"/>
                <a:ea typeface="+mn-ea"/>
              </a:rPr>
              <a:t>SELECT </a:t>
            </a:r>
            <a:r>
              <a:rPr lang="ko-KR" altLang="en-US" sz="1400" dirty="0">
                <a:solidFill>
                  <a:srgbClr val="0000CC"/>
                </a:solidFill>
                <a:latin typeface="+mn-ea"/>
                <a:ea typeface="+mn-ea"/>
              </a:rPr>
              <a:t>문</a:t>
            </a:r>
            <a:endParaRPr lang="en-US" altLang="ko-KR" sz="1400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27360"/>
            <a:ext cx="66008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06006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뷰의 수정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뷰를 수정하는 </a:t>
            </a:r>
            <a:r>
              <a:rPr lang="ko-KR" altLang="en-US" dirty="0" smtClean="0"/>
              <a:t>문장</a:t>
            </a:r>
            <a:endParaRPr lang="en-US" altLang="ko-KR" dirty="0" smtClean="0"/>
          </a:p>
          <a:p>
            <a:pPr lvl="1"/>
            <a:r>
              <a:rPr lang="en-US" altLang="ko-KR" b="0" dirty="0" smtClean="0"/>
              <a:t>CREATE </a:t>
            </a:r>
            <a:r>
              <a:rPr lang="en-US" altLang="ko-KR" b="0" dirty="0"/>
              <a:t>VIEW </a:t>
            </a:r>
            <a:r>
              <a:rPr lang="ko-KR" altLang="en-US" b="0" dirty="0"/>
              <a:t>문에 </a:t>
            </a:r>
            <a:r>
              <a:rPr lang="en-US" altLang="ko-KR" b="0" dirty="0"/>
              <a:t>OR REPLACE </a:t>
            </a:r>
            <a:r>
              <a:rPr lang="ko-KR" altLang="en-US" b="0" dirty="0"/>
              <a:t>명령을 더하여 </a:t>
            </a:r>
            <a:r>
              <a:rPr lang="ko-KR" altLang="en-US" b="0" dirty="0" smtClean="0"/>
              <a:t>작성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916832"/>
            <a:ext cx="71437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833688"/>
            <a:ext cx="71532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77" y="4024313"/>
            <a:ext cx="60864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971600" y="5301208"/>
            <a:ext cx="30963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solidFill>
                  <a:srgbClr val="0000CC"/>
                </a:solidFill>
                <a:latin typeface="+mn-ea"/>
                <a:ea typeface="+mn-ea"/>
              </a:rPr>
              <a:t>뷰를</a:t>
            </a:r>
            <a:r>
              <a:rPr lang="ko-KR" altLang="en-US" sz="1400" dirty="0" smtClean="0">
                <a:solidFill>
                  <a:srgbClr val="0000CC"/>
                </a:solidFill>
                <a:latin typeface="+mn-ea"/>
                <a:ea typeface="+mn-ea"/>
              </a:rPr>
              <a:t> 사용한 </a:t>
            </a:r>
            <a:r>
              <a:rPr lang="en-US" altLang="ko-KR" sz="1400" dirty="0" smtClean="0">
                <a:solidFill>
                  <a:srgbClr val="0000CC"/>
                </a:solidFill>
                <a:latin typeface="+mn-ea"/>
                <a:ea typeface="+mn-ea"/>
              </a:rPr>
              <a:t>SELECT </a:t>
            </a:r>
            <a:r>
              <a:rPr lang="ko-KR" altLang="en-US" sz="1400" dirty="0">
                <a:solidFill>
                  <a:srgbClr val="0000CC"/>
                </a:solidFill>
                <a:latin typeface="+mn-ea"/>
                <a:ea typeface="+mn-ea"/>
              </a:rPr>
              <a:t>문</a:t>
            </a:r>
            <a:endParaRPr lang="en-US" altLang="ko-KR" sz="1400" dirty="0">
              <a:solidFill>
                <a:srgbClr val="0000CC"/>
              </a:solidFill>
              <a:latin typeface="+mn-ea"/>
              <a:ea typeface="+mn-ea"/>
            </a:endParaRP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5608985"/>
            <a:ext cx="501015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359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SQL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 smtClean="0"/>
              <a:t>함수의 원리</a:t>
            </a:r>
            <a:endParaRPr lang="en-US" altLang="ko-KR" dirty="0" smtClean="0"/>
          </a:p>
          <a:p>
            <a:pPr lvl="1"/>
            <a:r>
              <a:rPr lang="ko-KR" altLang="en-US" dirty="0"/>
              <a:t>함수 </a:t>
            </a:r>
            <a:r>
              <a:rPr lang="en-US" altLang="ko-KR" dirty="0"/>
              <a:t>y=f(x)</a:t>
            </a:r>
            <a:r>
              <a:rPr lang="ko-KR" altLang="en-US" dirty="0"/>
              <a:t>는 값 </a:t>
            </a:r>
            <a:r>
              <a:rPr lang="en-US" altLang="ko-KR" dirty="0"/>
              <a:t>x</a:t>
            </a:r>
            <a:r>
              <a:rPr lang="ko-KR" altLang="en-US" dirty="0"/>
              <a:t>를 함수 </a:t>
            </a:r>
            <a:r>
              <a:rPr lang="en-US" altLang="ko-KR" dirty="0"/>
              <a:t>f</a:t>
            </a:r>
            <a:r>
              <a:rPr lang="ko-KR" altLang="en-US" dirty="0"/>
              <a:t>에 넣으면 </a:t>
            </a:r>
            <a:r>
              <a:rPr lang="en-US" altLang="ko-KR" dirty="0"/>
              <a:t>y </a:t>
            </a:r>
            <a:r>
              <a:rPr lang="ko-KR" altLang="en-US" dirty="0"/>
              <a:t>값을 결과로 반환한다는 </a:t>
            </a:r>
            <a:r>
              <a:rPr lang="ko-KR" altLang="en-US" dirty="0" smtClean="0"/>
              <a:t>의미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SQL</a:t>
            </a:r>
            <a:r>
              <a:rPr lang="ko-KR" altLang="en-US" dirty="0" smtClean="0"/>
              <a:t> 함수의 분류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내장 함수 </a:t>
            </a:r>
            <a:r>
              <a:rPr lang="en-US" altLang="ko-KR" dirty="0" smtClean="0"/>
              <a:t>: </a:t>
            </a:r>
            <a:r>
              <a:rPr lang="en-US" altLang="ko-KR" dirty="0"/>
              <a:t>DBMS</a:t>
            </a:r>
            <a:r>
              <a:rPr lang="ko-KR" altLang="en-US" dirty="0"/>
              <a:t>가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 </a:t>
            </a:r>
            <a:r>
              <a:rPr lang="ko-KR" altLang="en-US" dirty="0"/>
              <a:t>정의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/>
              <a:t>사용자가 필요에 따라 직접 </a:t>
            </a:r>
            <a:r>
              <a:rPr lang="ko-KR" altLang="en-US" dirty="0" smtClean="0"/>
              <a:t>만듦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645024"/>
            <a:ext cx="18383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4831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뷰의 삭제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dirty="0" err="1" smtClean="0"/>
              <a:t>뷰가</a:t>
            </a:r>
            <a:r>
              <a:rPr lang="ko-KR" altLang="en-US" dirty="0" smtClean="0"/>
              <a:t> </a:t>
            </a:r>
            <a:r>
              <a:rPr lang="ko-KR" altLang="en-US" dirty="0"/>
              <a:t>필요 없어졌다면 </a:t>
            </a:r>
            <a:r>
              <a:rPr lang="en-US" altLang="ko-KR" dirty="0"/>
              <a:t>DROP </a:t>
            </a:r>
            <a:r>
              <a:rPr lang="ko-KR" altLang="en-US" dirty="0"/>
              <a:t>문을 사용하여 </a:t>
            </a:r>
            <a:r>
              <a:rPr lang="ko-KR" altLang="en-US" dirty="0" err="1"/>
              <a:t>뷰를</a:t>
            </a:r>
            <a:r>
              <a:rPr lang="ko-KR" altLang="en-US" dirty="0"/>
              <a:t> </a:t>
            </a:r>
            <a:r>
              <a:rPr lang="ko-KR" altLang="en-US" dirty="0" smtClean="0"/>
              <a:t>삭제함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412776"/>
            <a:ext cx="71723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128838"/>
            <a:ext cx="717232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48" y="2995613"/>
            <a:ext cx="34385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48" y="3497188"/>
            <a:ext cx="343852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48" y="4221088"/>
            <a:ext cx="50387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492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611560" y="1871768"/>
            <a:ext cx="2154757" cy="59811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eaLnBrk="1" latinLnBrk="1" hangingPunct="1">
              <a:lnSpc>
                <a:spcPct val="110000"/>
              </a:lnSpc>
              <a:spcAft>
                <a:spcPts val="300"/>
              </a:spcAft>
            </a:pPr>
            <a:r>
              <a:rPr lang="en-US" altLang="ko-KR" sz="3400" b="1" spc="-150" dirty="0" smtClean="0">
                <a:solidFill>
                  <a:srgbClr val="E64B38"/>
                </a:solidFill>
                <a:latin typeface="HY견고딕" pitchFamily="18" charset="-127"/>
                <a:ea typeface="HY견고딕" pitchFamily="18" charset="-127"/>
                <a:cs typeface="+mj-cs"/>
              </a:rPr>
              <a:t>04</a:t>
            </a:r>
            <a:r>
              <a:rPr lang="en-US" altLang="ko-KR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  </a:t>
            </a:r>
            <a:r>
              <a:rPr lang="ko-KR" altLang="en-US" sz="3400" b="1" spc="-150" dirty="0" smtClean="0">
                <a:latin typeface="HY견고딕" pitchFamily="18" charset="-127"/>
                <a:ea typeface="HY견고딕" pitchFamily="18" charset="-127"/>
                <a:cs typeface="+mj-cs"/>
              </a:rPr>
              <a:t>인덱스</a:t>
            </a:r>
            <a:endParaRPr lang="ko-KR" altLang="en-US" sz="3400" b="1" spc="-150" dirty="0">
              <a:latin typeface="HY견고딕" pitchFamily="18" charset="-127"/>
              <a:ea typeface="HY견고딕" pitchFamily="18" charset="-127"/>
              <a:cs typeface="+mj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475656" y="2780927"/>
            <a:ext cx="6840760" cy="255952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데이터베이</a:t>
            </a:r>
            <a:r>
              <a:rPr kumimoji="0"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</a:t>
            </a: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물리적 저장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인덱스와 </a:t>
            </a:r>
            <a:r>
              <a:rPr kumimoji="0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B-tree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MySQL </a:t>
            </a: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인덱스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인덱스의 생성</a:t>
            </a:r>
            <a:endParaRPr kumimoji="0" lang="en-US" altLang="ko-KR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인덱스의 재구성과 삭제</a:t>
            </a:r>
            <a:endParaRPr kumimoji="0"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20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우리가 테이블을 생성하고 테이블에 데이터를 </a:t>
            </a:r>
            <a:r>
              <a:rPr lang="ko-KR" altLang="en-US" dirty="0" smtClean="0"/>
              <a:t>저장할 </a:t>
            </a:r>
            <a:r>
              <a:rPr lang="ko-KR" altLang="en-US" dirty="0"/>
              <a:t>때 </a:t>
            </a:r>
            <a:r>
              <a:rPr lang="en-US" altLang="ko-KR" dirty="0"/>
              <a:t>DBMS</a:t>
            </a:r>
            <a:r>
              <a:rPr lang="ko-KR" altLang="en-US" dirty="0"/>
              <a:t>는 데이터를 어디에 </a:t>
            </a:r>
            <a:r>
              <a:rPr lang="ko-KR" altLang="en-US" dirty="0" smtClean="0"/>
              <a:t>어떻게 저장할까</a:t>
            </a:r>
            <a:r>
              <a:rPr lang="en-US" altLang="ko-KR" dirty="0" smtClean="0"/>
              <a:t>?</a:t>
            </a:r>
          </a:p>
          <a:p>
            <a:pPr lvl="1" latinLnBrk="0"/>
            <a:r>
              <a:rPr lang="en-US" altLang="ko-KR" dirty="0"/>
              <a:t>DBMS </a:t>
            </a:r>
            <a:r>
              <a:rPr lang="ko-KR" altLang="en-US" dirty="0"/>
              <a:t>역시 데이터를 </a:t>
            </a:r>
            <a:r>
              <a:rPr lang="en-US" altLang="ko-KR" dirty="0"/>
              <a:t>DBMS</a:t>
            </a:r>
            <a:r>
              <a:rPr lang="ko-KR" altLang="en-US" dirty="0"/>
              <a:t>만의 고유한 방식으로 저장하여 </a:t>
            </a:r>
            <a:r>
              <a:rPr lang="ko-KR" altLang="en-US" dirty="0" smtClean="0"/>
              <a:t>관리함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1436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0440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실제 데이터가 저장되는 곳이 </a:t>
            </a:r>
            <a:r>
              <a:rPr lang="ko-KR" altLang="en-US" dirty="0" smtClean="0"/>
              <a:t>보조기억장치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보조기억장치로는 일반적으로 하드디스크</a:t>
            </a:r>
            <a:r>
              <a:rPr lang="en-US" altLang="ko-KR" dirty="0"/>
              <a:t>, SSD, USB </a:t>
            </a:r>
            <a:r>
              <a:rPr lang="ko-KR" altLang="en-US" dirty="0"/>
              <a:t>메모리 등이 있는데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err="1" smtClean="0"/>
              <a:t>그중</a:t>
            </a:r>
            <a:r>
              <a:rPr lang="ko-KR" altLang="en-US" dirty="0" smtClean="0"/>
              <a:t> 하드</a:t>
            </a:r>
            <a:r>
              <a:rPr lang="ko-KR" altLang="en-US" dirty="0"/>
              <a:t>디스크를 가장 많이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7"/>
            <a:ext cx="56578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D7F8EB-D85F-4BE0-B04B-0BE9052D4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69" y="2060848"/>
            <a:ext cx="2536328" cy="1882901"/>
          </a:xfrm>
          <a:prstGeom prst="rect">
            <a:avLst/>
          </a:prstGeom>
        </p:spPr>
      </p:pic>
      <p:pic>
        <p:nvPicPr>
          <p:cNvPr id="7" name="Picture 2" descr="https://t1.daumcdn.net/cfile/tistory/217E6B4551C1BCAD2F">
            <a:extLst>
              <a:ext uri="{FF2B5EF4-FFF2-40B4-BE49-F238E27FC236}">
                <a16:creationId xmlns:a16="http://schemas.microsoft.com/office/drawing/2014/main" id="{AD7D6F38-C8E7-407E-A278-5F982C76E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309" y="4022457"/>
            <a:ext cx="2785107" cy="168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5451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 smtClean="0"/>
              <a:t>액세스 시간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디스크의 입출력 </a:t>
            </a:r>
            <a:r>
              <a:rPr lang="ko-KR" altLang="en-US" dirty="0" smtClean="0"/>
              <a:t>시간</a:t>
            </a:r>
            <a:endParaRPr lang="en-US" altLang="ko-KR" dirty="0" smtClean="0"/>
          </a:p>
          <a:p>
            <a:pPr lvl="1" latinLnBrk="0"/>
            <a:r>
              <a:rPr lang="ko-KR" altLang="en-US" dirty="0" smtClean="0"/>
              <a:t>액세스 시간은 데이터의 </a:t>
            </a:r>
            <a:r>
              <a:rPr lang="ko-KR" altLang="en-US" dirty="0"/>
              <a:t>저장 및 읽기에 많은 영향을 </a:t>
            </a:r>
            <a:r>
              <a:rPr lang="ko-KR" altLang="en-US" dirty="0" smtClean="0"/>
              <a:t>끼침</a:t>
            </a:r>
            <a:endParaRPr lang="en-US" altLang="ko-KR" dirty="0" smtClean="0"/>
          </a:p>
          <a:p>
            <a:pPr lvl="1" latinLnBrk="0"/>
            <a:endParaRPr lang="en-US" altLang="ko-KR" sz="1000" dirty="0" smtClean="0"/>
          </a:p>
          <a:p>
            <a:pPr lvl="1" latinLnBrk="0"/>
            <a:r>
              <a:rPr lang="ko-KR" altLang="en-US" dirty="0" smtClean="0"/>
              <a:t>액세스 </a:t>
            </a:r>
            <a:r>
              <a:rPr lang="ko-KR" altLang="en-US" dirty="0"/>
              <a:t>시간은 다음과 같은 식으로 표현할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액세스 </a:t>
            </a:r>
            <a:r>
              <a:rPr lang="ko-KR" altLang="en-US" dirty="0"/>
              <a:t>시간 </a:t>
            </a:r>
            <a:r>
              <a:rPr lang="en-US" altLang="ko-KR" dirty="0"/>
              <a:t>= </a:t>
            </a:r>
            <a:r>
              <a:rPr lang="ko-KR" altLang="en-US" dirty="0" smtClean="0"/>
              <a:t>탐색시간</a:t>
            </a:r>
            <a:r>
              <a:rPr lang="en-US" altLang="ko-KR" dirty="0" smtClean="0"/>
              <a:t>(</a:t>
            </a:r>
            <a:r>
              <a:rPr lang="ko-KR" altLang="en-US" dirty="0" smtClean="0"/>
              <a:t>액세스 </a:t>
            </a:r>
            <a:r>
              <a:rPr lang="ko-KR" altLang="en-US" dirty="0"/>
              <a:t>헤드를 트랙에 이동시키는 시간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		+</a:t>
            </a:r>
            <a:r>
              <a:rPr lang="ko-KR" altLang="en-US" dirty="0" smtClean="0"/>
              <a:t>회전 지연시간</a:t>
            </a:r>
            <a:r>
              <a:rPr lang="en-US" altLang="ko-KR" dirty="0" smtClean="0"/>
              <a:t>(</a:t>
            </a:r>
            <a:r>
              <a:rPr lang="ko-KR" altLang="en-US" dirty="0"/>
              <a:t>섹터가 액세스 헤드에 접근하는 시간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		+</a:t>
            </a:r>
            <a:r>
              <a:rPr lang="ko-KR" altLang="en-US" dirty="0" smtClean="0"/>
              <a:t>데이터 전송시간</a:t>
            </a:r>
            <a:r>
              <a:rPr lang="en-US" altLang="ko-KR" dirty="0" smtClean="0"/>
              <a:t>(</a:t>
            </a:r>
            <a:r>
              <a:rPr lang="ko-KR" altLang="en-US" dirty="0"/>
              <a:t>데이터를 주기억장치로 읽어오는 시간</a:t>
            </a:r>
            <a:r>
              <a:rPr lang="en-US" altLang="ko-KR" dirty="0" smtClean="0"/>
              <a:t>)</a:t>
            </a:r>
          </a:p>
          <a:p>
            <a:pPr lvl="1" latinLnBrk="0"/>
            <a:endParaRPr lang="en-US" altLang="ko-KR" sz="1000" dirty="0"/>
          </a:p>
          <a:p>
            <a:pPr lvl="1" latinLnBrk="0"/>
            <a:r>
              <a:rPr lang="en-US" altLang="ko-KR" dirty="0"/>
              <a:t>DBMS</a:t>
            </a:r>
            <a:r>
              <a:rPr lang="ko-KR" altLang="en-US" dirty="0"/>
              <a:t>가 하드디스크에 데이터를 저장하고 읽어올 때</a:t>
            </a:r>
            <a:r>
              <a:rPr lang="en-US" altLang="ko-KR" dirty="0"/>
              <a:t>, </a:t>
            </a:r>
            <a:r>
              <a:rPr lang="ko-KR" altLang="en-US" dirty="0"/>
              <a:t>속도 문제가 </a:t>
            </a:r>
            <a:r>
              <a:rPr lang="ko-KR" altLang="en-US" dirty="0" smtClean="0"/>
              <a:t>발생함</a:t>
            </a:r>
            <a:endParaRPr lang="en-US" altLang="ko-KR" dirty="0" smtClean="0"/>
          </a:p>
          <a:p>
            <a:pPr lvl="2" latinLnBrk="0"/>
            <a:r>
              <a:rPr lang="ko-KR" altLang="en-US" dirty="0" smtClean="0"/>
              <a:t>컴퓨터 </a:t>
            </a:r>
            <a:r>
              <a:rPr lang="ko-KR" altLang="en-US" dirty="0"/>
              <a:t>시스템에서 처리되는 연산 속도는 빠르지만</a:t>
            </a:r>
            <a:r>
              <a:rPr lang="en-US" altLang="ko-KR" dirty="0"/>
              <a:t>, </a:t>
            </a:r>
            <a:r>
              <a:rPr lang="ko-KR" altLang="en-US" dirty="0"/>
              <a:t>디스크의 액세스 속도는 상대적으로 </a:t>
            </a:r>
            <a:r>
              <a:rPr lang="ko-KR" altLang="en-US" dirty="0" smtClean="0"/>
              <a:t>느리기 때문</a:t>
            </a:r>
            <a:endParaRPr lang="en-US" altLang="ko-KR" dirty="0" smtClean="0"/>
          </a:p>
          <a:p>
            <a:pPr lvl="2" latinLnBrk="0"/>
            <a:r>
              <a:rPr lang="ko-KR" altLang="en-US" dirty="0"/>
              <a:t>이러한 속도 문제를 줄이기 위해 </a:t>
            </a:r>
            <a:r>
              <a:rPr lang="en-US" altLang="ko-KR" dirty="0"/>
              <a:t>DBMS</a:t>
            </a:r>
            <a:r>
              <a:rPr lang="ko-KR" altLang="en-US" dirty="0"/>
              <a:t>는 주기억장치에 사용하는 공간 중 일부를 </a:t>
            </a:r>
            <a:r>
              <a:rPr lang="ko-KR" altLang="en-US" dirty="0" smtClean="0"/>
              <a:t>버퍼 풀로 만들어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5451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dirty="0"/>
              <a:t>데이터 검색 시 </a:t>
            </a:r>
            <a:r>
              <a:rPr lang="en-US" altLang="ko-KR" dirty="0"/>
              <a:t>DBMS</a:t>
            </a:r>
            <a:r>
              <a:rPr lang="ko-KR" altLang="en-US" dirty="0"/>
              <a:t>는 버퍼 풀에 저장된 데이터를 우선 읽어들인 후 작업을 </a:t>
            </a:r>
            <a:r>
              <a:rPr lang="ko-KR" altLang="en-US" dirty="0" smtClean="0"/>
              <a:t>진행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55</a:t>
            </a:fld>
            <a:endParaRPr lang="ko-KR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561975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5451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데이터베이스의 물리적 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en-US" altLang="ko-KR" dirty="0"/>
              <a:t>DBMS</a:t>
            </a:r>
            <a:r>
              <a:rPr lang="ko-KR" altLang="en-US" dirty="0"/>
              <a:t>는 </a:t>
            </a:r>
            <a:r>
              <a:rPr lang="ko-KR" altLang="en-US" dirty="0" smtClean="0"/>
              <a:t>데이터베</a:t>
            </a:r>
            <a:r>
              <a:rPr lang="ko-KR" altLang="en-US" dirty="0"/>
              <a:t>이스별로 하나 이상의 데이터 파일을 </a:t>
            </a:r>
            <a:r>
              <a:rPr lang="ko-KR" altLang="en-US" dirty="0" smtClean="0"/>
              <a:t>생성함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테이블은 생성 시 정의된 내용에 따라 </a:t>
            </a:r>
            <a:r>
              <a:rPr lang="ko-KR" altLang="en-US" dirty="0" smtClean="0"/>
              <a:t>논리적</a:t>
            </a:r>
            <a:r>
              <a:rPr lang="ko-KR" altLang="en-US" dirty="0"/>
              <a:t>으로 구분 지어져 각각의 데이터 파일에 </a:t>
            </a:r>
            <a:r>
              <a:rPr lang="ko-KR" altLang="en-US" dirty="0" smtClean="0"/>
              <a:t>저장됨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MySQL</a:t>
            </a:r>
            <a:r>
              <a:rPr lang="ko-KR" altLang="en-US" dirty="0"/>
              <a:t>의 저장장치 엔진 </a:t>
            </a:r>
            <a:r>
              <a:rPr lang="en-US" altLang="ko-KR" dirty="0"/>
              <a:t>Engines</a:t>
            </a:r>
            <a:r>
              <a:rPr lang="ko-KR" altLang="en-US" dirty="0"/>
              <a:t>은 플러그인 방식으로 선택할 수 </a:t>
            </a:r>
            <a:r>
              <a:rPr lang="ko-KR" altLang="en-US" dirty="0" smtClean="0"/>
              <a:t>있으며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InnoDB</a:t>
            </a:r>
            <a:r>
              <a:rPr lang="en-US" altLang="ko-KR" dirty="0" smtClean="0"/>
              <a:t> </a:t>
            </a:r>
            <a:r>
              <a:rPr lang="ko-KR" altLang="en-US" dirty="0"/>
              <a:t>엔진이 </a:t>
            </a:r>
            <a:r>
              <a:rPr lang="ko-KR" altLang="en-US" dirty="0" smtClean="0"/>
              <a:t>기본으로 설치되어 있음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56</a:t>
            </a:fld>
            <a:endParaRPr lang="ko-KR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71342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545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 smtClean="0"/>
              <a:t>인덱스</a:t>
            </a:r>
            <a:r>
              <a:rPr lang="en-US" altLang="ko-KR" dirty="0" smtClean="0"/>
              <a:t>(</a:t>
            </a:r>
            <a:r>
              <a:rPr lang="ko-KR" altLang="en-US" dirty="0"/>
              <a:t>색인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b="0" dirty="0" smtClean="0"/>
              <a:t>데이터를 </a:t>
            </a:r>
            <a:r>
              <a:rPr lang="ko-KR" altLang="en-US" b="0" dirty="0"/>
              <a:t>쉽고 빠르게 찾을 수 있도록 만든 데이터 </a:t>
            </a:r>
            <a:r>
              <a:rPr lang="ko-KR" altLang="en-US" b="0" dirty="0" smtClean="0"/>
              <a:t>구조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일반적인 </a:t>
            </a:r>
            <a:r>
              <a:rPr lang="en-US" altLang="ko-KR" dirty="0"/>
              <a:t>RDBMS</a:t>
            </a:r>
            <a:r>
              <a:rPr lang="ko-KR" altLang="en-US" dirty="0"/>
              <a:t>의 인덱스는 대부분 </a:t>
            </a:r>
            <a:r>
              <a:rPr lang="en-US" altLang="ko-KR" dirty="0"/>
              <a:t>B-tree </a:t>
            </a:r>
            <a:r>
              <a:rPr lang="ko-KR" altLang="en-US" dirty="0"/>
              <a:t>구조로 되어 </a:t>
            </a:r>
            <a:r>
              <a:rPr lang="ko-KR" altLang="en-US" dirty="0" smtClean="0"/>
              <a:t>있음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57</a:t>
            </a:fld>
            <a:endParaRPr lang="ko-KR" altLang="en-US" dirty="0"/>
          </a:p>
        </p:txBody>
      </p: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5974773" cy="447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0105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en-US" altLang="ko-KR" dirty="0"/>
              <a:t>B-tree</a:t>
            </a:r>
          </a:p>
          <a:p>
            <a:pPr lvl="1" latinLnBrk="0"/>
            <a:r>
              <a:rPr lang="ko-KR" altLang="en-US" dirty="0"/>
              <a:t>데이터의 검색 시간을 단축하기 위한 </a:t>
            </a:r>
            <a:r>
              <a:rPr lang="ko-KR" altLang="en-US" dirty="0" smtClean="0"/>
              <a:t>자료구조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B-tree</a:t>
            </a:r>
            <a:r>
              <a:rPr lang="ko-KR" altLang="en-US" dirty="0"/>
              <a:t>의 각 노드는 키 값과 포인터를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lvl="1" latinLnBrk="0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4-11]</a:t>
            </a:r>
            <a:r>
              <a:rPr lang="ko-KR" altLang="en-US" dirty="0"/>
              <a:t>과 같이 최대 세 개의 자식을 가지는 </a:t>
            </a:r>
            <a:r>
              <a:rPr lang="en-US" altLang="ko-KR" dirty="0"/>
              <a:t>B-tree</a:t>
            </a:r>
            <a:r>
              <a:rPr lang="ko-KR" altLang="en-US" dirty="0"/>
              <a:t>에서 </a:t>
            </a:r>
            <a:r>
              <a:rPr lang="en-US" altLang="ko-KR" dirty="0"/>
              <a:t>3</a:t>
            </a:r>
            <a:r>
              <a:rPr lang="ko-KR" altLang="en-US" dirty="0"/>
              <a:t>이라는 값을 찾는다고 </a:t>
            </a:r>
            <a:r>
              <a:rPr lang="ko-KR" altLang="en-US" dirty="0" smtClean="0"/>
              <a:t>가정</a:t>
            </a:r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lvl="1" latinLnBrk="0"/>
            <a:endParaRPr lang="en-US" altLang="ko-KR" dirty="0"/>
          </a:p>
          <a:p>
            <a:pPr lvl="1" latinLnBrk="0"/>
            <a:endParaRPr lang="en-US" altLang="ko-KR" dirty="0" smtClean="0"/>
          </a:p>
          <a:p>
            <a:pPr marL="266700" lvl="1" indent="0" latinLnBrk="0">
              <a:buNone/>
            </a:pPr>
            <a:endParaRPr lang="en-US" altLang="ko-KR" dirty="0" smtClean="0"/>
          </a:p>
          <a:p>
            <a:pPr marL="266700" lvl="1" indent="0" latinLnBrk="0">
              <a:buNone/>
            </a:pPr>
            <a:endParaRPr lang="en-US" altLang="ko-KR" sz="500" dirty="0" smtClean="0"/>
          </a:p>
          <a:p>
            <a:pPr lvl="2" latinLnBrk="0"/>
            <a:r>
              <a:rPr lang="en-US" altLang="ko-KR" dirty="0"/>
              <a:t>B-tree</a:t>
            </a:r>
            <a:r>
              <a:rPr lang="ko-KR" altLang="en-US" dirty="0"/>
              <a:t>에서 검색은 루트 노드에서부터 값을 비교하여 중간 단계인 내부 노드에서 해당 </a:t>
            </a:r>
            <a:r>
              <a:rPr lang="ko-KR" altLang="en-US" dirty="0" smtClean="0"/>
              <a:t>노드를 찾고</a:t>
            </a:r>
            <a:r>
              <a:rPr lang="en-US" altLang="ko-KR" dirty="0" smtClean="0"/>
              <a:t>, </a:t>
            </a:r>
            <a:r>
              <a:rPr lang="ko-KR" altLang="en-US" dirty="0"/>
              <a:t>이런 단계를 거쳐 최종적으로 마지막 레벨인 리프 노드에 </a:t>
            </a:r>
            <a:r>
              <a:rPr lang="ko-KR" altLang="en-US" dirty="0" smtClean="0"/>
              <a:t>도달함</a:t>
            </a:r>
            <a:endParaRPr lang="en-US" altLang="ko-KR" dirty="0" smtClean="0"/>
          </a:p>
          <a:p>
            <a:pPr lvl="2" latinLnBrk="0"/>
            <a:r>
              <a:rPr lang="en-US" altLang="ko-KR" dirty="0"/>
              <a:t>B-tree</a:t>
            </a:r>
            <a:r>
              <a:rPr lang="ko-KR" altLang="en-US" dirty="0"/>
              <a:t>는 데이터를 검색할 때 특유의 트리 구조를 이용하기 때문에 한 번 검색할 때마다 </a:t>
            </a:r>
            <a:r>
              <a:rPr lang="ko-KR" altLang="en-US" dirty="0" smtClean="0"/>
              <a:t>검</a:t>
            </a:r>
            <a:r>
              <a:rPr lang="ko-KR" altLang="en-US" dirty="0"/>
              <a:t>색 대상이 </a:t>
            </a:r>
            <a:r>
              <a:rPr lang="en-US" altLang="ko-KR" dirty="0" smtClean="0"/>
              <a:t>1/m(m</a:t>
            </a:r>
            <a:r>
              <a:rPr lang="ko-KR" altLang="en-US" dirty="0"/>
              <a:t>은 자식의 개수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줄어 접근 </a:t>
            </a:r>
            <a:r>
              <a:rPr lang="ko-KR" altLang="en-US" dirty="0"/>
              <a:t>시간이 적게 </a:t>
            </a:r>
            <a:r>
              <a:rPr lang="ko-KR" altLang="en-US" dirty="0" smtClean="0"/>
              <a:t>걸림</a:t>
            </a:r>
            <a:endParaRPr lang="en-US" altLang="ko-KR" dirty="0" smtClean="0"/>
          </a:p>
          <a:p>
            <a:pPr lvl="2" latinLnBrk="0"/>
            <a:r>
              <a:rPr lang="en-US" altLang="ko-KR" dirty="0"/>
              <a:t>100</a:t>
            </a:r>
            <a:r>
              <a:rPr lang="ko-KR" altLang="en-US" dirty="0"/>
              <a:t>만 개의 투플을 가진 데이터도 디스크 </a:t>
            </a:r>
            <a:r>
              <a:rPr lang="ko-KR" altLang="en-US" dirty="0" smtClean="0"/>
              <a:t>블록을 </a:t>
            </a:r>
            <a:r>
              <a:rPr lang="ko-KR" altLang="en-US" dirty="0"/>
              <a:t>서너 번 읽으면 찾을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58</a:t>
            </a:fld>
            <a:endParaRPr lang="ko-KR" alt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852936"/>
            <a:ext cx="5314950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5499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인덱스와 </a:t>
            </a:r>
            <a:r>
              <a:rPr lang="en-US" altLang="ko-KR" dirty="0" smtClean="0"/>
              <a:t>B-tree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인덱스의 </a:t>
            </a:r>
            <a:r>
              <a:rPr lang="ko-KR" altLang="en-US" dirty="0" smtClean="0"/>
              <a:t>특징</a:t>
            </a:r>
            <a:endParaRPr lang="en-US" altLang="ko-KR" dirty="0" smtClean="0"/>
          </a:p>
          <a:p>
            <a:pPr lvl="1"/>
            <a:r>
              <a:rPr lang="ko-KR" altLang="en-US" dirty="0"/>
              <a:t>인덱스는 테이블에서 한 개 이상의 속성을 이용하여 </a:t>
            </a:r>
            <a:r>
              <a:rPr lang="ko-KR" altLang="en-US" dirty="0" smtClean="0"/>
              <a:t>생성함</a:t>
            </a:r>
            <a:endParaRPr lang="en-US" altLang="ko-KR" dirty="0" smtClean="0"/>
          </a:p>
          <a:p>
            <a:pPr lvl="1"/>
            <a:r>
              <a:rPr lang="ko-KR" altLang="en-US" dirty="0"/>
              <a:t>빠른 검색과 함께 효율적인 레코드 접근이 </a:t>
            </a:r>
            <a:r>
              <a:rPr lang="ko-KR" altLang="en-US" dirty="0" smtClean="0"/>
              <a:t>가능함</a:t>
            </a:r>
            <a:endParaRPr lang="en-US" altLang="ko-KR" dirty="0" smtClean="0"/>
          </a:p>
          <a:p>
            <a:pPr lvl="1"/>
            <a:r>
              <a:rPr lang="ko-KR" altLang="en-US" dirty="0"/>
              <a:t>순서대로 정렬된 속성과 데이터의 위치만 보유하므로 테이블보다 작은 공간을 </a:t>
            </a:r>
            <a:r>
              <a:rPr lang="ko-KR" altLang="en-US" dirty="0" smtClean="0"/>
              <a:t>차지함</a:t>
            </a:r>
            <a:endParaRPr lang="en-US" altLang="ko-KR" dirty="0" smtClean="0"/>
          </a:p>
          <a:p>
            <a:pPr lvl="1"/>
            <a:r>
              <a:rPr lang="ko-KR" altLang="en-US" dirty="0"/>
              <a:t>저장된 값들은 테이블의 </a:t>
            </a:r>
            <a:r>
              <a:rPr lang="ko-KR" altLang="en-US" dirty="0" smtClean="0"/>
              <a:t>부분집합이 됨</a:t>
            </a:r>
            <a:endParaRPr lang="en-US" altLang="ko-KR" dirty="0" smtClean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B-tree </a:t>
            </a:r>
            <a:r>
              <a:rPr lang="ko-KR" altLang="en-US" dirty="0"/>
              <a:t>형태의 구조를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lvl="1"/>
            <a:r>
              <a:rPr lang="ko-KR" altLang="en-US" dirty="0"/>
              <a:t>데이터에서 수정</a:t>
            </a:r>
            <a:r>
              <a:rPr lang="en-US" altLang="ko-KR" dirty="0"/>
              <a:t>, </a:t>
            </a:r>
            <a:r>
              <a:rPr lang="ko-KR" altLang="en-US" dirty="0"/>
              <a:t>삭제 등의 변경이 발생하면 인덱스를 재구성해야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54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662282"/>
            <a:ext cx="719137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SQL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SQL </a:t>
            </a:r>
            <a:r>
              <a:rPr lang="ko-KR" altLang="en-US" dirty="0"/>
              <a:t>내장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b="0" dirty="0" smtClean="0"/>
              <a:t>상수나 </a:t>
            </a:r>
            <a:r>
              <a:rPr lang="ko-KR" altLang="en-US" b="0" dirty="0"/>
              <a:t>속성 이름을 입력값으로 받아 단일 값을 결과로 </a:t>
            </a:r>
            <a:r>
              <a:rPr lang="ko-KR" altLang="en-US" b="0" dirty="0" smtClean="0"/>
              <a:t>반환함</a:t>
            </a:r>
            <a:endParaRPr lang="en-US" altLang="ko-KR" b="0" dirty="0" smtClean="0"/>
          </a:p>
          <a:p>
            <a:pPr lvl="1"/>
            <a:r>
              <a:rPr lang="ko-KR" altLang="en-US" dirty="0" smtClean="0"/>
              <a:t>모든 내</a:t>
            </a:r>
            <a:r>
              <a:rPr lang="ko-KR" altLang="en-US" dirty="0"/>
              <a:t>장 함수는 사용될 때 유효한 입력값을 받아야 함</a:t>
            </a:r>
            <a:endParaRPr lang="en-US" altLang="ko-KR" b="0" dirty="0" smtClean="0"/>
          </a:p>
          <a:p>
            <a:pPr lvl="1"/>
            <a:r>
              <a:rPr lang="en-US" altLang="ko-KR" dirty="0"/>
              <a:t>SELECT </a:t>
            </a:r>
            <a:r>
              <a:rPr lang="ko-KR" altLang="en-US" dirty="0"/>
              <a:t>절과 </a:t>
            </a:r>
            <a:r>
              <a:rPr lang="en-US" altLang="ko-KR" dirty="0"/>
              <a:t>WHERE </a:t>
            </a:r>
            <a:r>
              <a:rPr lang="ko-KR" altLang="en-US" dirty="0"/>
              <a:t>절</a:t>
            </a:r>
            <a:r>
              <a:rPr lang="en-US" altLang="ko-KR" dirty="0"/>
              <a:t>, UPDATE </a:t>
            </a:r>
            <a:r>
              <a:rPr lang="ko-KR" altLang="en-US" dirty="0"/>
              <a:t>절 등에서 </a:t>
            </a:r>
            <a:r>
              <a:rPr lang="ko-KR" altLang="en-US" dirty="0" smtClean="0"/>
              <a:t>모두 사용 가능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03396" y="2823795"/>
            <a:ext cx="496396" cy="288032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727824" y="3352476"/>
            <a:ext cx="496396" cy="288032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43222" y="4182984"/>
            <a:ext cx="496396" cy="288032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740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67" y="1628800"/>
            <a:ext cx="6477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MySQL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en-US" altLang="ko-KR" b="0" dirty="0"/>
              <a:t>MySQL</a:t>
            </a:r>
            <a:r>
              <a:rPr lang="ko-KR" altLang="en-US" b="0" dirty="0"/>
              <a:t>의 인덱스는 클러스터 </a:t>
            </a:r>
            <a:r>
              <a:rPr lang="ko-KR" altLang="en-US" b="0" dirty="0" smtClean="0"/>
              <a:t>인덱스와 </a:t>
            </a:r>
            <a:r>
              <a:rPr lang="ko-KR" altLang="en-US" b="0" dirty="0"/>
              <a:t>보조 </a:t>
            </a:r>
            <a:r>
              <a:rPr lang="ko-KR" altLang="en-US" b="0" dirty="0" smtClean="0"/>
              <a:t>인덱스로 나뉨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클러스터 </a:t>
            </a:r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Book </a:t>
            </a:r>
            <a:r>
              <a:rPr lang="ko-KR" altLang="en-US" dirty="0"/>
              <a:t>테이블에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클러스터 </a:t>
            </a:r>
            <a:r>
              <a:rPr lang="ko-KR" altLang="en-US" dirty="0"/>
              <a:t>인덱스를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생성한 </a:t>
            </a:r>
            <a:r>
              <a:rPr lang="ko-KR" altLang="en-US" dirty="0"/>
              <a:t>경우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5499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MySQL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보조 인덱스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61</a:t>
            </a:fld>
            <a:endParaRPr lang="ko-KR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752475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3366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MySQL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MySQL </a:t>
            </a:r>
            <a:r>
              <a:rPr lang="ko-KR" altLang="en-US" dirty="0" smtClean="0"/>
              <a:t>인덱스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/>
              <a:t>Book </a:t>
            </a:r>
            <a:r>
              <a:rPr lang="ko-KR" altLang="en-US" dirty="0"/>
              <a:t>테이블에서 </a:t>
            </a:r>
            <a:r>
              <a:rPr lang="en-US" altLang="ko-KR" dirty="0" smtClean="0"/>
              <a:t>bookid</a:t>
            </a:r>
            <a:r>
              <a:rPr lang="ko-KR" altLang="en-US" dirty="0" smtClean="0"/>
              <a:t>를 </a:t>
            </a:r>
            <a:r>
              <a:rPr lang="ko-KR" altLang="en-US" dirty="0"/>
              <a:t>클러스터 인덱스로</a:t>
            </a:r>
            <a:r>
              <a:rPr lang="en-US" altLang="ko-KR" dirty="0"/>
              <a:t>, bookname</a:t>
            </a:r>
            <a:r>
              <a:rPr lang="ko-KR" altLang="en-US" dirty="0"/>
              <a:t>을 보조 인덱스로 사용하여 </a:t>
            </a:r>
            <a:r>
              <a:rPr lang="en-US" altLang="ko-KR" dirty="0"/>
              <a:t>bookid</a:t>
            </a:r>
            <a:r>
              <a:rPr lang="ko-KR" altLang="en-US" dirty="0"/>
              <a:t>와 </a:t>
            </a:r>
            <a:r>
              <a:rPr lang="en-US" altLang="ko-KR" dirty="0"/>
              <a:t>bookname </a:t>
            </a:r>
            <a:r>
              <a:rPr lang="ko-KR" altLang="en-US" dirty="0" smtClean="0"/>
              <a:t>모두 </a:t>
            </a:r>
            <a:r>
              <a:rPr lang="ko-KR" altLang="en-US" dirty="0"/>
              <a:t>빠른 검색을 필요로 하는 </a:t>
            </a:r>
            <a:r>
              <a:rPr lang="ko-KR" altLang="en-US" dirty="0" smtClean="0"/>
              <a:t>경우</a:t>
            </a:r>
            <a:endParaRPr lang="en-US" altLang="ko-KR" dirty="0" smtClean="0"/>
          </a:p>
          <a:p>
            <a:pPr lvl="2"/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4-14]</a:t>
            </a:r>
            <a:r>
              <a:rPr lang="ko-KR" altLang="en-US" dirty="0"/>
              <a:t>는 </a:t>
            </a:r>
            <a:r>
              <a:rPr lang="en-US" altLang="ko-KR" dirty="0"/>
              <a:t>bookname</a:t>
            </a:r>
            <a:r>
              <a:rPr lang="ko-KR" altLang="en-US" dirty="0"/>
              <a:t>으로 ‘야구를 부탁해’ 책을 찾는 과정을 </a:t>
            </a:r>
            <a:r>
              <a:rPr lang="ko-KR" altLang="en-US" dirty="0" smtClean="0"/>
              <a:t>나타냄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62</a:t>
            </a:fld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92896"/>
            <a:ext cx="6901295" cy="415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3366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MySQL </a:t>
            </a:r>
            <a:r>
              <a:rPr lang="ko-KR" altLang="en-US" dirty="0" smtClean="0"/>
              <a:t>인덱스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MySQL</a:t>
            </a:r>
            <a:r>
              <a:rPr lang="ko-KR" altLang="en-US" dirty="0"/>
              <a:t>의 인덱스를 </a:t>
            </a:r>
            <a:r>
              <a:rPr lang="ko-KR" altLang="en-US" dirty="0" smtClean="0"/>
              <a:t>정리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63</a:t>
            </a:fld>
            <a:endParaRPr lang="ko-KR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72816"/>
            <a:ext cx="7162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336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ko-KR" altLang="en-US" dirty="0"/>
              <a:t>인덱스를 생성하기 </a:t>
            </a:r>
            <a:r>
              <a:rPr lang="ko-KR" altLang="en-US" dirty="0" smtClean="0"/>
              <a:t>전 고려사항</a:t>
            </a:r>
            <a:endParaRPr lang="en-US" altLang="ko-KR" dirty="0" smtClean="0"/>
          </a:p>
          <a:p>
            <a:pPr lvl="1"/>
            <a:r>
              <a:rPr lang="ko-KR" altLang="en-US" dirty="0"/>
              <a:t>인덱스는 </a:t>
            </a:r>
            <a:r>
              <a:rPr lang="en-US" altLang="ko-KR" dirty="0"/>
              <a:t>WHERE </a:t>
            </a:r>
            <a:r>
              <a:rPr lang="ko-KR" altLang="en-US" dirty="0"/>
              <a:t>절에 자주 사용되는 속성이어야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/>
              <a:t>인덱스는 조인에 자주 사용되는 속성이어야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/>
              <a:t>단일 테이블에 인덱스가 많으면 속도가 느려질 수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(</a:t>
            </a:r>
            <a:r>
              <a:rPr lang="ko-KR" altLang="en-US" dirty="0"/>
              <a:t>테이블당 </a:t>
            </a:r>
            <a:r>
              <a:rPr lang="en-US" altLang="ko-KR" dirty="0"/>
              <a:t>4~5</a:t>
            </a:r>
            <a:r>
              <a:rPr lang="ko-KR" altLang="en-US" dirty="0"/>
              <a:t>개 정도 권장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속성이 가공되는 경우에는 사용하지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1"/>
            <a:r>
              <a:rPr lang="ko-KR" altLang="en-US" dirty="0"/>
              <a:t>속성의 </a:t>
            </a:r>
            <a:r>
              <a:rPr lang="ko-KR" altLang="en-US" dirty="0" smtClean="0"/>
              <a:t>선택도가 </a:t>
            </a:r>
            <a:r>
              <a:rPr lang="ko-KR" altLang="en-US" dirty="0"/>
              <a:t>낮을 때 </a:t>
            </a:r>
            <a:r>
              <a:rPr lang="ko-KR" altLang="en-US" dirty="0" smtClean="0"/>
              <a:t>유리함</a:t>
            </a:r>
            <a:r>
              <a:rPr lang="en-US" altLang="ko-KR" dirty="0" smtClean="0"/>
              <a:t>(</a:t>
            </a:r>
            <a:r>
              <a:rPr lang="ko-KR" altLang="en-US" dirty="0"/>
              <a:t>속성의 모든 값이 다른 경우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인덱스를 생성할 때는 </a:t>
            </a:r>
            <a:r>
              <a:rPr lang="en-US" altLang="ko-KR" dirty="0"/>
              <a:t>CREATE INDEX </a:t>
            </a:r>
            <a:r>
              <a:rPr lang="ko-KR" altLang="en-US" dirty="0"/>
              <a:t>문을 </a:t>
            </a:r>
            <a:r>
              <a:rPr lang="ko-KR" altLang="en-US" dirty="0" smtClean="0"/>
              <a:t>이용하며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문법은 다음과 같음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en-US" altLang="ko-KR" dirty="0"/>
              <a:t>UNIQUE]</a:t>
            </a:r>
            <a:r>
              <a:rPr lang="ko-KR" altLang="en-US" dirty="0"/>
              <a:t>는 테이블의 속성값에 대하여 중복이 없는 유일한 인덱스를 </a:t>
            </a:r>
            <a:r>
              <a:rPr lang="ko-KR" altLang="en-US" dirty="0" smtClean="0"/>
              <a:t>생성하는 것을 말함</a:t>
            </a:r>
            <a:endParaRPr lang="en-US" altLang="ko-KR" dirty="0" smtClean="0"/>
          </a:p>
          <a:p>
            <a:pPr lvl="2"/>
            <a:r>
              <a:rPr lang="en-US" altLang="ko-KR" dirty="0"/>
              <a:t>[ASC | DESC]</a:t>
            </a:r>
            <a:r>
              <a:rPr lang="ko-KR" altLang="en-US" dirty="0"/>
              <a:t>는 컬럼 값의 정렬 방식을 </a:t>
            </a:r>
            <a:r>
              <a:rPr lang="ko-KR" altLang="en-US" dirty="0" smtClean="0"/>
              <a:t>의미함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64</a:t>
            </a:fld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005064"/>
            <a:ext cx="7181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1547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65</a:t>
            </a:fld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052736"/>
            <a:ext cx="71913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2060848"/>
            <a:ext cx="54292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3446909"/>
            <a:ext cx="71723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4437112"/>
            <a:ext cx="53816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7080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dirty="0"/>
              <a:t>생성된 인덱스는 </a:t>
            </a:r>
            <a:r>
              <a:rPr lang="en-US" altLang="ko-KR" dirty="0"/>
              <a:t>SHOW INDEX </a:t>
            </a:r>
            <a:r>
              <a:rPr lang="ko-KR" altLang="en-US" dirty="0"/>
              <a:t>명령어로 </a:t>
            </a:r>
            <a:r>
              <a:rPr lang="ko-KR" altLang="en-US" dirty="0" smtClean="0"/>
              <a:t>확인 가능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66</a:t>
            </a:fld>
            <a:endParaRPr lang="ko-KR" altLang="en-US" dirty="0"/>
          </a:p>
        </p:txBody>
      </p:sp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484784"/>
            <a:ext cx="721042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7080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인덱스의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en-US" altLang="ko-KR" dirty="0" smtClean="0"/>
              <a:t>MySQL</a:t>
            </a:r>
            <a:r>
              <a:rPr lang="ko-KR" altLang="en-US" dirty="0"/>
              <a:t>이 생성된 인덱스를 활용하여 </a:t>
            </a:r>
            <a:r>
              <a:rPr lang="en-US" altLang="ko-KR" dirty="0"/>
              <a:t>SQL </a:t>
            </a:r>
            <a:r>
              <a:rPr lang="ko-KR" altLang="en-US" dirty="0"/>
              <a:t>문을 처리하는지 확인하려면 </a:t>
            </a:r>
            <a:r>
              <a:rPr lang="en-US" altLang="ko-KR" dirty="0"/>
              <a:t>MySQL </a:t>
            </a:r>
            <a:r>
              <a:rPr lang="en-US" altLang="ko-KR" dirty="0" smtClean="0"/>
              <a:t>Workbench</a:t>
            </a:r>
            <a:r>
              <a:rPr lang="ko-KR" altLang="en-US" dirty="0"/>
              <a:t>에서 </a:t>
            </a:r>
            <a:r>
              <a:rPr lang="en-US" altLang="ko-KR" dirty="0"/>
              <a:t>[Query] - [Explain Current Statement]</a:t>
            </a:r>
            <a:r>
              <a:rPr lang="ko-KR" altLang="en-US" dirty="0"/>
              <a:t>를 누르면 </a:t>
            </a:r>
            <a:r>
              <a:rPr lang="ko-KR" altLang="en-US" dirty="0" smtClean="0"/>
              <a:t>됨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67</a:t>
            </a:fld>
            <a:endParaRPr lang="ko-KR" altLang="en-US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53" y="1700808"/>
            <a:ext cx="71342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52" y="2780928"/>
            <a:ext cx="698182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86433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인덱스의 재구성과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 latinLnBrk="0"/>
            <a:r>
              <a:rPr lang="ko-KR" altLang="en-US" dirty="0"/>
              <a:t>인덱스의 재구성은 </a:t>
            </a:r>
            <a:r>
              <a:rPr lang="en-US" altLang="ko-KR" dirty="0"/>
              <a:t>ANALYZE TABLE </a:t>
            </a:r>
            <a:r>
              <a:rPr lang="ko-KR" altLang="en-US" dirty="0"/>
              <a:t>명령을 사용하여 </a:t>
            </a:r>
            <a:r>
              <a:rPr lang="ko-KR" altLang="en-US" dirty="0" smtClean="0"/>
              <a:t>수행함</a:t>
            </a:r>
            <a:endParaRPr lang="en-US" altLang="ko-KR" dirty="0" smtClean="0"/>
          </a:p>
          <a:p>
            <a:pPr lvl="1" latinLnBrk="0"/>
            <a:r>
              <a:rPr lang="en-US" altLang="ko-KR" dirty="0"/>
              <a:t>B-tree </a:t>
            </a:r>
            <a:r>
              <a:rPr lang="ko-KR" altLang="en-US" dirty="0"/>
              <a:t>인덱스는 </a:t>
            </a:r>
            <a:r>
              <a:rPr lang="ko-KR" altLang="en-US" dirty="0" smtClean="0"/>
              <a:t>데이터</a:t>
            </a:r>
            <a:r>
              <a:rPr lang="ko-KR" altLang="en-US" dirty="0"/>
              <a:t>의 수정</a:t>
            </a:r>
            <a:r>
              <a:rPr lang="en-US" altLang="ko-KR" dirty="0"/>
              <a:t>·</a:t>
            </a:r>
            <a:r>
              <a:rPr lang="ko-KR" altLang="en-US" dirty="0"/>
              <a:t>삭제</a:t>
            </a:r>
            <a:r>
              <a:rPr lang="en-US" altLang="ko-KR" dirty="0"/>
              <a:t>·</a:t>
            </a:r>
            <a:r>
              <a:rPr lang="ko-KR" altLang="en-US" dirty="0"/>
              <a:t>삽입이 잦으면 노드의 갱신이 주기적으로 일어나 </a:t>
            </a:r>
            <a:r>
              <a:rPr lang="ko-KR" altLang="en-US" dirty="0" smtClean="0"/>
              <a:t>단편화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현상이 나타남</a:t>
            </a:r>
            <a:endParaRPr lang="en-US" altLang="ko-KR" dirty="0" smtClean="0"/>
          </a:p>
          <a:p>
            <a:pPr lvl="1" latinLnBrk="0"/>
            <a:r>
              <a:rPr lang="ko-KR" altLang="en-US" dirty="0"/>
              <a:t>이럴 경우 </a:t>
            </a:r>
            <a:r>
              <a:rPr lang="en-US" altLang="ko-KR" dirty="0"/>
              <a:t>ANALYZE </a:t>
            </a:r>
            <a:r>
              <a:rPr lang="ko-KR" altLang="en-US" dirty="0"/>
              <a:t>문법을 통해 인덱스를 다시 </a:t>
            </a:r>
            <a:r>
              <a:rPr lang="ko-KR" altLang="en-US" dirty="0" smtClean="0"/>
              <a:t>생성해줌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68</a:t>
            </a:fld>
            <a:endParaRPr lang="ko-KR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48880"/>
            <a:ext cx="7162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3200772"/>
            <a:ext cx="72104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83" y="4149080"/>
            <a:ext cx="60483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7080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인덱스의 재구성과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vl="1"/>
            <a:r>
              <a:rPr lang="ko-KR" altLang="en-US" dirty="0"/>
              <a:t>하나의 테이블에 인덱스가 많으면 데이터베이스 성능에 좋지 않은 영향을 </a:t>
            </a:r>
            <a:r>
              <a:rPr lang="ko-KR" altLang="en-US" dirty="0" smtClean="0"/>
              <a:t>미침</a:t>
            </a:r>
            <a:endParaRPr lang="en-US" altLang="ko-KR" dirty="0" smtClean="0"/>
          </a:p>
          <a:p>
            <a:pPr lvl="1"/>
            <a:r>
              <a:rPr lang="ko-KR" altLang="en-US" dirty="0"/>
              <a:t>사용하지 않는 인덱스는 삭제해야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인덱스의 </a:t>
            </a:r>
            <a:r>
              <a:rPr lang="ko-KR" altLang="en-US" dirty="0"/>
              <a:t>삭제는 </a:t>
            </a:r>
            <a:r>
              <a:rPr lang="en-US" altLang="ko-KR" dirty="0"/>
              <a:t>DROP INDEX </a:t>
            </a:r>
            <a:r>
              <a:rPr lang="ko-KR" altLang="en-US" dirty="0"/>
              <a:t>명령을 </a:t>
            </a:r>
            <a:r>
              <a:rPr lang="ko-KR" altLang="en-US" dirty="0" smtClean="0"/>
              <a:t>사용하여 수행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69</a:t>
            </a:fld>
            <a:endParaRPr lang="ko-KR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276872"/>
            <a:ext cx="7172325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3284984"/>
            <a:ext cx="53911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27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SQL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en-US" altLang="ko-KR" dirty="0"/>
              <a:t>MySQL</a:t>
            </a:r>
            <a:r>
              <a:rPr lang="ko-KR" altLang="en-US" dirty="0"/>
              <a:t>에서 제공하는 주요 내장 </a:t>
            </a:r>
            <a:r>
              <a:rPr lang="ko-KR" altLang="en-US" dirty="0" smtClean="0"/>
              <a:t>함수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" y="1637878"/>
            <a:ext cx="71342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740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요약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395536" y="764704"/>
            <a:ext cx="3816424" cy="3214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200000"/>
              </a:lnSpc>
              <a:buFont typeface="+mj-lt"/>
              <a:buAutoNum type="arabicPeriod"/>
            </a:pPr>
            <a:r>
              <a:rPr kumimoji="0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 </a:t>
            </a:r>
            <a:r>
              <a:rPr kumimoji="0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endParaRPr kumimoji="0"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200000"/>
              </a:lnSpc>
              <a:buFont typeface="+mj-lt"/>
              <a:buAutoNum type="arabicPeriod"/>
            </a:pPr>
            <a:r>
              <a:rPr kumimoji="0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부속질의</a:t>
            </a:r>
            <a:endParaRPr kumimoji="0" lang="en-US" altLang="ko-KR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200000"/>
              </a:lnSpc>
              <a:buFont typeface="+mj-lt"/>
              <a:buAutoNum type="arabicPeriod"/>
            </a:pPr>
            <a:r>
              <a:rPr kumimoji="0" lang="ko-KR" altLang="en-US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뷰</a:t>
            </a:r>
            <a:endParaRPr kumimoji="0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200000"/>
              </a:lnSpc>
              <a:buFont typeface="+mj-lt"/>
              <a:buAutoNum type="arabicPeriod"/>
            </a:pPr>
            <a:r>
              <a:rPr kumimoji="0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인덱스</a:t>
            </a:r>
            <a:endParaRPr kumimoji="0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atinLnBrk="0">
              <a:lnSpc>
                <a:spcPct val="200000"/>
              </a:lnSpc>
              <a:buFont typeface="+mj-lt"/>
              <a:buAutoNum type="arabicPeriod"/>
            </a:pP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B-tree</a:t>
            </a:r>
          </a:p>
          <a:p>
            <a:pPr latinLnBrk="0">
              <a:lnSpc>
                <a:spcPct val="200000"/>
              </a:lnSpc>
              <a:buFont typeface="+mj-lt"/>
              <a:buAutoNum type="arabicPeriod"/>
            </a:pPr>
            <a:r>
              <a:rPr kumimoji="0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MySQL</a:t>
            </a:r>
            <a:r>
              <a:rPr kumimoji="0"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인덱스의 </a:t>
            </a:r>
            <a:r>
              <a:rPr kumimoji="0"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종류</a:t>
            </a:r>
            <a:endParaRPr kumimoji="0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SQL </a:t>
            </a:r>
            <a:r>
              <a:rPr lang="ko-KR" altLang="en-US" dirty="0" smtClean="0"/>
              <a:t>내장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pPr latinLnBrk="0"/>
            <a:r>
              <a:rPr lang="ko-KR" altLang="en-US" dirty="0" smtClean="0"/>
              <a:t>숫자 함수</a:t>
            </a:r>
            <a:endParaRPr lang="en-US" altLang="ko-KR" dirty="0" smtClean="0"/>
          </a:p>
          <a:p>
            <a:pPr lvl="1" latinLnBrk="0"/>
            <a:r>
              <a:rPr lang="en-US" altLang="ko-KR" dirty="0"/>
              <a:t>SQL </a:t>
            </a:r>
            <a:r>
              <a:rPr lang="ko-KR" altLang="en-US" dirty="0"/>
              <a:t>문에서는 수학의 기본적인 사칙 연산자</a:t>
            </a:r>
            <a:r>
              <a:rPr lang="en-US" altLang="ko-KR" dirty="0"/>
              <a:t>(+, -, * , /)</a:t>
            </a:r>
            <a:r>
              <a:rPr lang="ko-KR" altLang="en-US" dirty="0"/>
              <a:t>와 나머지</a:t>
            </a:r>
            <a:r>
              <a:rPr lang="en-US" altLang="ko-KR" dirty="0"/>
              <a:t>(%) </a:t>
            </a:r>
            <a:r>
              <a:rPr lang="ko-KR" altLang="en-US" dirty="0"/>
              <a:t>연산자 기호를 </a:t>
            </a:r>
            <a:r>
              <a:rPr lang="ko-KR" altLang="en-US" dirty="0" smtClean="0"/>
              <a:t>그대로 사용</a:t>
            </a:r>
            <a:endParaRPr lang="en-US" altLang="ko-KR" dirty="0" smtClean="0"/>
          </a:p>
          <a:p>
            <a:pPr lvl="1" latinLnBrk="0"/>
            <a:r>
              <a:rPr lang="en-US" altLang="ko-KR" dirty="0"/>
              <a:t>MySQL</a:t>
            </a:r>
            <a:r>
              <a:rPr lang="ko-KR" altLang="en-US" dirty="0"/>
              <a:t>은 </a:t>
            </a:r>
            <a:r>
              <a:rPr lang="ko-KR" altLang="en-US" dirty="0" smtClean="0"/>
              <a:t>이러</a:t>
            </a:r>
            <a:r>
              <a:rPr lang="ko-KR" altLang="en-US" dirty="0"/>
              <a:t>한 연산자 중 사용 빈도가 높은 것을 내장 함수 형태로 </a:t>
            </a:r>
            <a:r>
              <a:rPr lang="ko-KR" altLang="en-US" dirty="0" smtClean="0"/>
              <a:t>제공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76872"/>
            <a:ext cx="637222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74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SQL </a:t>
            </a:r>
            <a:r>
              <a:rPr lang="ko-KR" altLang="en-US" dirty="0" smtClean="0"/>
              <a:t>내장 함수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3551742"/>
          </a:xfrm>
        </p:spPr>
        <p:txBody>
          <a:bodyPr>
            <a:spAutoFit/>
          </a:bodyPr>
          <a:lstStyle/>
          <a:p>
            <a:r>
              <a:rPr lang="en-US" altLang="ko-KR" dirty="0"/>
              <a:t>ABS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/>
              <a:t>절댓값을 구하는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다음 </a:t>
            </a:r>
            <a:r>
              <a:rPr lang="ko-KR" altLang="en-US" dirty="0"/>
              <a:t>질의는 </a:t>
            </a:r>
            <a:r>
              <a:rPr lang="en-US" altLang="ko-KR" dirty="0"/>
              <a:t>SELECT </a:t>
            </a:r>
            <a:r>
              <a:rPr lang="ko-KR" altLang="en-US" dirty="0"/>
              <a:t>문에서 상수 값을 대상으로 </a:t>
            </a:r>
            <a:r>
              <a:rPr lang="en-US" altLang="ko-KR" dirty="0"/>
              <a:t>ABS</a:t>
            </a:r>
            <a:r>
              <a:rPr lang="ko-KR" altLang="en-US" dirty="0" smtClean="0"/>
              <a:t>함수를 수행한 결과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marL="266700" lvl="1" indent="0">
              <a:buNone/>
            </a:pPr>
            <a:endParaRPr lang="en-US" altLang="ko-KR" dirty="0" smtClean="0"/>
          </a:p>
          <a:p>
            <a:pPr marL="266700" lvl="1" indent="0">
              <a:buNone/>
            </a:pPr>
            <a:endParaRPr lang="en-US" altLang="ko-KR" sz="1000" dirty="0" smtClean="0"/>
          </a:p>
          <a:p>
            <a:pPr marL="266700" lvl="1" indent="0">
              <a:buNone/>
            </a:pPr>
            <a:endParaRPr lang="en-US" altLang="ko-KR" sz="1000" dirty="0"/>
          </a:p>
          <a:p>
            <a:pPr marL="266700" lvl="1" indent="0">
              <a:buNone/>
            </a:pPr>
            <a:endParaRPr lang="en-US" altLang="ko-KR" sz="1000" dirty="0" smtClean="0"/>
          </a:p>
          <a:p>
            <a:r>
              <a:rPr lang="en-US" altLang="ko-KR" dirty="0"/>
              <a:t>ROUND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/>
              <a:t>반올림한 값을 구하는 </a:t>
            </a:r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ko-KR" altLang="en-US" dirty="0"/>
              <a:t>다음 질의는 </a:t>
            </a:r>
            <a:r>
              <a:rPr lang="en-US" altLang="ko-KR" dirty="0"/>
              <a:t>SELECT </a:t>
            </a:r>
            <a:r>
              <a:rPr lang="ko-KR" altLang="en-US" dirty="0"/>
              <a:t>문에서 상수 값을 </a:t>
            </a:r>
            <a:r>
              <a:rPr lang="ko-KR" altLang="en-US" dirty="0" smtClean="0"/>
              <a:t>대상으</a:t>
            </a:r>
            <a:r>
              <a:rPr lang="ko-KR" altLang="en-US" dirty="0"/>
              <a:t>로 </a:t>
            </a:r>
            <a:r>
              <a:rPr lang="en-US" altLang="ko-KR" dirty="0"/>
              <a:t>ROUND </a:t>
            </a:r>
            <a:r>
              <a:rPr lang="ko-KR" altLang="en-US" dirty="0"/>
              <a:t>함수를 수행한 </a:t>
            </a:r>
            <a:r>
              <a:rPr lang="ko-KR" altLang="en-US" dirty="0" smtClean="0"/>
              <a:t>결과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4294967295"/>
          </p:nvPr>
        </p:nvSpPr>
        <p:spPr>
          <a:xfrm>
            <a:off x="7010400" y="6515100"/>
            <a:ext cx="2133600" cy="254000"/>
          </a:xfrm>
        </p:spPr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25" y="1844824"/>
            <a:ext cx="71532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25" y="2702074"/>
            <a:ext cx="6553200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725144"/>
            <a:ext cx="71628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42" y="5601444"/>
            <a:ext cx="48672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740552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7593</TotalTime>
  <Words>2419</Words>
  <Application>Microsoft Office PowerPoint</Application>
  <PresentationFormat>화면 슬라이드 쇼(4:3)</PresentationFormat>
  <Paragraphs>418</Paragraphs>
  <Slides>70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5" baseType="lpstr">
      <vt:lpstr>HY견고딕</vt:lpstr>
      <vt:lpstr>맑은 고딕</vt:lpstr>
      <vt:lpstr>Arial</vt:lpstr>
      <vt:lpstr>Wingdings</vt:lpstr>
      <vt:lpstr>바인드소프트</vt:lpstr>
      <vt:lpstr>데이터 베이스</vt:lpstr>
      <vt:lpstr>목차</vt:lpstr>
      <vt:lpstr>학습목표</vt:lpstr>
      <vt:lpstr>PowerPoint 프레젠테이션</vt:lpstr>
      <vt:lpstr>1. SQL 내장 함수</vt:lpstr>
      <vt:lpstr>1. SQL 내장 함수</vt:lpstr>
      <vt:lpstr>1. SQL 내장 함수</vt:lpstr>
      <vt:lpstr>1. SQL 내장 함수</vt:lpstr>
      <vt:lpstr>1. SQL 내장 함수 - 숫자 함수</vt:lpstr>
      <vt:lpstr>1. SQL 내장 함수 - 숫자 함수</vt:lpstr>
      <vt:lpstr>1. SQL 내장 함수</vt:lpstr>
      <vt:lpstr>1. SQL 내장 함수</vt:lpstr>
      <vt:lpstr>1. SQL 내장 함수 - 문자 함수</vt:lpstr>
      <vt:lpstr>1. SQL 내장 함수 - 문자 함수</vt:lpstr>
      <vt:lpstr>1. SQL 내장 함수 - 문자 함수</vt:lpstr>
      <vt:lpstr>1. SQL 내장 함수</vt:lpstr>
      <vt:lpstr>1. SQL 내장 함수 - 날짜 ∙ 시간 함수</vt:lpstr>
      <vt:lpstr>1. SQL 내장 함수 - 날짜 ∙ 시간 함수</vt:lpstr>
      <vt:lpstr>1. SQL 내장 함수 - 날짜 ∙ 시간 함수</vt:lpstr>
      <vt:lpstr>1. SQL 내장 함수 - 날짜 ∙ 시간 함수</vt:lpstr>
      <vt:lpstr>1. SQL 내장 함수 - 날짜 ∙ 시간 함수</vt:lpstr>
      <vt:lpstr>2. NULL 값 처리</vt:lpstr>
      <vt:lpstr>2. NULL 값 처리</vt:lpstr>
      <vt:lpstr>2. NULL 값 처리</vt:lpstr>
      <vt:lpstr>2. NULL 값 처리</vt:lpstr>
      <vt:lpstr>3. 행번호 출력</vt:lpstr>
      <vt:lpstr>PowerPoint 프레젠테이션</vt:lpstr>
      <vt:lpstr>부속질의</vt:lpstr>
      <vt:lpstr>부속질의</vt:lpstr>
      <vt:lpstr>1. 중첩질의 - WHERE 부속질의</vt:lpstr>
      <vt:lpstr>1. 중첩질의 - WHERE 부속질의</vt:lpstr>
      <vt:lpstr>1. 중첩질의 - WHERE 부속질의</vt:lpstr>
      <vt:lpstr>1. 중첩질의 - WHERE 부속질의</vt:lpstr>
      <vt:lpstr>1. 중첩질의 - WHERE 부속질의</vt:lpstr>
      <vt:lpstr>1. 중첩질의 - WHERE 부속질의</vt:lpstr>
      <vt:lpstr>2. 스칼라 부속질의 - SELECT 부속질의</vt:lpstr>
      <vt:lpstr>2. 스칼라 부속질의 - SELECT 부속질의</vt:lpstr>
      <vt:lpstr>2. 스칼라 부속질의 - SELECT 부속질의</vt:lpstr>
      <vt:lpstr>2. 스칼라 부속질의 - SELECT 부속질의</vt:lpstr>
      <vt:lpstr>2. 스칼라 부속질의 - SELECT 부속질의</vt:lpstr>
      <vt:lpstr>3. 인라인 뷰 - FROM 부속질의</vt:lpstr>
      <vt:lpstr>PowerPoint 프레젠테이션</vt:lpstr>
      <vt:lpstr>1. 뷰의 생성</vt:lpstr>
      <vt:lpstr>1. 뷰의 생성</vt:lpstr>
      <vt:lpstr>1. 뷰의 생성</vt:lpstr>
      <vt:lpstr>1. 뷰의 생성</vt:lpstr>
      <vt:lpstr>1. 뷰의 생성</vt:lpstr>
      <vt:lpstr>1. 뷰의 생성</vt:lpstr>
      <vt:lpstr>2. 뷰의 수정</vt:lpstr>
      <vt:lpstr>3. 뷰의 삭제</vt:lpstr>
      <vt:lpstr>PowerPoint 프레젠테이션</vt:lpstr>
      <vt:lpstr>1. 데이터베이스의 물리적 저장</vt:lpstr>
      <vt:lpstr>1. 데이터베이스의 물리적 저장</vt:lpstr>
      <vt:lpstr>1. 데이터베이스의 물리적 저장</vt:lpstr>
      <vt:lpstr>1. 데이터베이스의 물리적 저장</vt:lpstr>
      <vt:lpstr>1. 데이터베이스의 물리적 저장</vt:lpstr>
      <vt:lpstr>2. 인덱스와 B-tree</vt:lpstr>
      <vt:lpstr>2. 인덱스와 B-tree</vt:lpstr>
      <vt:lpstr>2. 인덱스와 B-tree</vt:lpstr>
      <vt:lpstr>3. MySQL 인덱스</vt:lpstr>
      <vt:lpstr>3. MySQL 인덱스</vt:lpstr>
      <vt:lpstr>3. MySQL 인덱스</vt:lpstr>
      <vt:lpstr>3. MySQL 인덱스</vt:lpstr>
      <vt:lpstr>4. 인덱스의 생성</vt:lpstr>
      <vt:lpstr>4. 인덱스의 생성</vt:lpstr>
      <vt:lpstr>4. 인덱스의 생성</vt:lpstr>
      <vt:lpstr>4. 인덱스의 생성</vt:lpstr>
      <vt:lpstr>5. 인덱스의 재구성과 삭제</vt:lpstr>
      <vt:lpstr>5. 인덱스의 재구성과 삭제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Sugil</cp:lastModifiedBy>
  <cp:revision>920</cp:revision>
  <dcterms:created xsi:type="dcterms:W3CDTF">2012-07-11T10:23:22Z</dcterms:created>
  <dcterms:modified xsi:type="dcterms:W3CDTF">2024-03-05T00:57:43Z</dcterms:modified>
</cp:coreProperties>
</file>