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55"/>
  </p:notesMasterIdLst>
  <p:sldIdLst>
    <p:sldId id="442" r:id="rId2"/>
    <p:sldId id="266" r:id="rId3"/>
    <p:sldId id="383" r:id="rId4"/>
    <p:sldId id="443" r:id="rId5"/>
    <p:sldId id="449" r:id="rId6"/>
    <p:sldId id="450" r:id="rId7"/>
    <p:sldId id="451" r:id="rId8"/>
    <p:sldId id="452" r:id="rId9"/>
    <p:sldId id="446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94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47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48" r:id="rId42"/>
    <p:sldId id="482" r:id="rId43"/>
    <p:sldId id="483" r:id="rId44"/>
    <p:sldId id="484" r:id="rId45"/>
    <p:sldId id="491" r:id="rId46"/>
    <p:sldId id="485" r:id="rId47"/>
    <p:sldId id="486" r:id="rId48"/>
    <p:sldId id="487" r:id="rId49"/>
    <p:sldId id="488" r:id="rId50"/>
    <p:sldId id="492" r:id="rId51"/>
    <p:sldId id="489" r:id="rId52"/>
    <p:sldId id="493" r:id="rId53"/>
    <p:sldId id="392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EC6D323-930E-466A-9DEA-66BAAE2FE4C6}">
          <p14:sldIdLst>
            <p14:sldId id="442"/>
            <p14:sldId id="266"/>
            <p14:sldId id="383"/>
          </p14:sldIdLst>
        </p14:section>
        <p14:section name="01_데이터베이스 프로그래밍의 개념" id="{558BFFF9-7201-4D73-A2AB-8F40D8C6F555}">
          <p14:sldIdLst>
            <p14:sldId id="443"/>
            <p14:sldId id="449"/>
            <p14:sldId id="450"/>
            <p14:sldId id="451"/>
            <p14:sldId id="452"/>
          </p14:sldIdLst>
        </p14:section>
        <p14:section name="02_저장 프로그램" id="{564B21DE-6770-4B35-ADA0-28E01EF13005}">
          <p14:sldIdLst>
            <p14:sldId id="446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94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03_데이터베이스 연동 파이썬 프로그래밍" id="{DE62D44E-9BC6-4821-A050-9C53E9F781B5}">
          <p14:sldIdLst>
            <p14:sldId id="447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04_데이터베이스 연동 웹 프로그래밍" id="{F590FA8E-F4BF-4162-A6FA-190F71AE2C1B}">
          <p14:sldIdLst>
            <p14:sldId id="448"/>
            <p14:sldId id="482"/>
            <p14:sldId id="483"/>
            <p14:sldId id="484"/>
            <p14:sldId id="491"/>
            <p14:sldId id="485"/>
            <p14:sldId id="486"/>
            <p14:sldId id="487"/>
            <p14:sldId id="488"/>
            <p14:sldId id="492"/>
            <p14:sldId id="489"/>
            <p14:sldId id="493"/>
          </p14:sldIdLst>
        </p14:section>
        <p14:section name="요약" id="{8693B596-6B4E-4DA7-A6C4-6649AEA31F25}">
          <p14:sldIdLst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  <p15:guide id="3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93939"/>
    <a:srgbClr val="1F497D"/>
    <a:srgbClr val="CC0000"/>
    <a:srgbClr val="FFFFFF"/>
    <a:srgbClr val="3399FF"/>
    <a:srgbClr val="99CCFF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927" autoAdjust="0"/>
  </p:normalViewPr>
  <p:slideViewPr>
    <p:cSldViewPr>
      <p:cViewPr varScale="1">
        <p:scale>
          <a:sx n="100" d="100"/>
          <a:sy n="100" d="100"/>
        </p:scale>
        <p:origin x="1552" y="68"/>
      </p:cViewPr>
      <p:guideLst>
        <p:guide orient="horz" pos="119"/>
        <p:guide pos="158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00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7379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441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76521" y="5975822"/>
            <a:ext cx="3791423" cy="586615"/>
            <a:chOff x="130805" y="5990292"/>
            <a:chExt cx="3791423" cy="586615"/>
          </a:xfrm>
        </p:grpSpPr>
        <p:sp>
          <p:nvSpPr>
            <p:cNvPr id="11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1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032"/>
            <a:ext cx="6305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67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 userDrawn="1"/>
        </p:nvSpPr>
        <p:spPr bwMode="invGray">
          <a:xfrm>
            <a:off x="0" y="-27384"/>
            <a:ext cx="9144000" cy="617311"/>
          </a:xfrm>
          <a:prstGeom prst="rect">
            <a:avLst/>
          </a:prstGeom>
          <a:solidFill>
            <a:srgbClr val="F4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27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그룹 7"/>
          <p:cNvGrpSpPr>
            <a:grpSpLocks/>
          </p:cNvGrpSpPr>
          <p:nvPr userDrawn="1"/>
        </p:nvGrpSpPr>
        <p:grpSpPr bwMode="auto">
          <a:xfrm>
            <a:off x="3707904" y="93663"/>
            <a:ext cx="5580176" cy="523220"/>
            <a:chOff x="6752029" y="188640"/>
            <a:chExt cx="5582416" cy="521913"/>
          </a:xfrm>
        </p:grpSpPr>
        <p:sp>
          <p:nvSpPr>
            <p:cNvPr id="10" name="직사각형 9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</a:t>
              </a: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프로그래밍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>
              <a:spLocks noChangeArrowheads="1"/>
            </p:cNvSpPr>
            <p:nvPr/>
          </p:nvSpPr>
          <p:spPr bwMode="auto">
            <a:xfrm>
              <a:off x="6752029" y="188640"/>
              <a:ext cx="1649318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05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64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14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E64B3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ED827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F09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F2A69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E64B38"/>
              </a:buClr>
              <a:buFont typeface="Wingdings" pitchFamily="2" charset="2"/>
              <a:buChar char="v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rgbClr val="E64B38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000"/>
            </a:lvl4pPr>
            <a:lvl5pPr marL="990600" indent="-180975">
              <a:buClr>
                <a:srgbClr val="EB7363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 smtClean="0"/>
              <a:t>셋째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 smtClean="0"/>
              <a:t>넷째 </a:t>
            </a:r>
            <a:r>
              <a:rPr lang="ko-KR" altLang="en-US" dirty="0"/>
              <a:t>수준</a:t>
            </a:r>
          </a:p>
        </p:txBody>
      </p:sp>
    </p:spTree>
    <p:extLst>
      <p:ext uri="{BB962C8B-B14F-4D97-AF65-F5344CB8AC3E}">
        <p14:creationId xmlns:p14="http://schemas.microsoft.com/office/powerpoint/2010/main" val="22456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 smtClean="0"/>
              <a:t>데이터 베이스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344F6B"/>
                </a:solidFill>
              </a:rPr>
              <a:t>Chapter </a:t>
            </a:r>
            <a:r>
              <a:rPr lang="en-US" altLang="ko-KR" sz="2000" dirty="0" smtClean="0">
                <a:solidFill>
                  <a:srgbClr val="344F6B"/>
                </a:solidFill>
              </a:rPr>
              <a:t>05</a:t>
            </a:r>
            <a:r>
              <a:rPr lang="en-US" altLang="ko-KR" sz="2000" dirty="0" smtClean="0">
                <a:solidFill>
                  <a:srgbClr val="215968"/>
                </a:solidFill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프로그래밍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5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저장 프로그램은 프로그램 로직을 </a:t>
            </a:r>
            <a:r>
              <a:rPr lang="ko-KR" altLang="en-US" dirty="0" smtClean="0"/>
              <a:t>프로시저로 </a:t>
            </a:r>
            <a:r>
              <a:rPr lang="ko-KR" altLang="en-US" dirty="0"/>
              <a:t>구현하여 객체 형태로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프로시저가 정의된 다음 </a:t>
            </a:r>
            <a:r>
              <a:rPr lang="en-US" altLang="ko-KR" dirty="0"/>
              <a:t>MySQL(DBMS)</a:t>
            </a:r>
            <a:r>
              <a:rPr lang="ko-KR" altLang="en-US" dirty="0"/>
              <a:t>에 </a:t>
            </a:r>
            <a:r>
              <a:rPr lang="ko-KR" altLang="en-US" dirty="0" smtClean="0"/>
              <a:t>저장되므로 </a:t>
            </a:r>
            <a:r>
              <a:rPr lang="ko-KR" altLang="en-US" dirty="0"/>
              <a:t>저장 프로그램이라고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저장 프로그램을 정의하는 과정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485659" cy="465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3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프로시저를 정의하려면 </a:t>
            </a:r>
            <a:r>
              <a:rPr lang="en-US" altLang="ko-KR" dirty="0"/>
              <a:t>CREATE PROCEDURE </a:t>
            </a:r>
            <a:r>
              <a:rPr lang="ko-KR" altLang="en-US" dirty="0"/>
              <a:t>문을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프로시저는 선언부와 실행부</a:t>
            </a:r>
            <a:r>
              <a:rPr lang="en-US" altLang="ko-KR" dirty="0"/>
              <a:t>(BEGIN-END)</a:t>
            </a:r>
            <a:r>
              <a:rPr lang="ko-KR" altLang="en-US" dirty="0"/>
              <a:t>로 </a:t>
            </a:r>
            <a:r>
              <a:rPr lang="ko-KR" altLang="en-US" dirty="0" smtClean="0"/>
              <a:t>구성됨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선언부에서는 </a:t>
            </a:r>
            <a:r>
              <a:rPr lang="ko-KR" altLang="en-US" dirty="0"/>
              <a:t>변수와 </a:t>
            </a:r>
            <a:r>
              <a:rPr lang="ko-KR" altLang="en-US" dirty="0" smtClean="0"/>
              <a:t>매개변수</a:t>
            </a:r>
            <a:r>
              <a:rPr lang="ko-KR" altLang="en-US" dirty="0"/>
              <a:t>를 선언하고 실행부에서는 프로그램 로직을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매개변수는 </a:t>
            </a:r>
            <a:r>
              <a:rPr lang="ko-KR" altLang="en-US" dirty="0"/>
              <a:t>저장 프로시저가 호출될 때 그 프로시저에 전달되는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변수는 </a:t>
            </a:r>
            <a:r>
              <a:rPr lang="ko-KR" altLang="en-US" dirty="0"/>
              <a:t>저장 프로시저나 트리거 내에서 사용되는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소스코드에 대한 설명문은 </a:t>
            </a:r>
            <a:r>
              <a:rPr lang="en-US" altLang="ko-KR" dirty="0"/>
              <a:t>/*</a:t>
            </a:r>
            <a:r>
              <a:rPr lang="ko-KR" altLang="en-US" dirty="0"/>
              <a:t>와 *</a:t>
            </a:r>
            <a:r>
              <a:rPr lang="en-US" altLang="ko-KR" dirty="0"/>
              <a:t>/ </a:t>
            </a:r>
            <a:r>
              <a:rPr lang="ko-KR" altLang="en-US" dirty="0"/>
              <a:t>사이에 기술한다</a:t>
            </a:r>
            <a:r>
              <a:rPr lang="en-US" altLang="ko-KR" dirty="0"/>
              <a:t>. </a:t>
            </a:r>
            <a:r>
              <a:rPr lang="ko-KR" altLang="en-US" dirty="0"/>
              <a:t>만약 설명문이 한 줄이면 이중 </a:t>
            </a:r>
            <a:r>
              <a:rPr lang="ko-KR" altLang="en-US" dirty="0" smtClean="0"/>
              <a:t>대시</a:t>
            </a:r>
            <a:r>
              <a:rPr lang="en-US" altLang="ko-KR" dirty="0"/>
              <a:t>(--) </a:t>
            </a:r>
            <a:r>
              <a:rPr lang="ko-KR" altLang="en-US" dirty="0"/>
              <a:t>기호 다음에 기술해도 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18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 smtClean="0"/>
              <a:t>MySQL </a:t>
            </a:r>
            <a:r>
              <a:rPr lang="ko-KR" altLang="en-US" dirty="0" smtClean="0"/>
              <a:t>명령라인에서 </a:t>
            </a:r>
            <a:r>
              <a:rPr lang="ko-KR" altLang="en-US" dirty="0"/>
              <a:t>데이터베이스를 이용하지 않는 프로시저 </a:t>
            </a:r>
            <a:r>
              <a:rPr lang="en-US" altLang="ko-KR" dirty="0"/>
              <a:t>dorepeat</a:t>
            </a:r>
            <a:r>
              <a:rPr lang="ko-KR" altLang="en-US" dirty="0"/>
              <a:t>를 </a:t>
            </a:r>
            <a:r>
              <a:rPr lang="ko-KR" altLang="en-US" dirty="0" smtClean="0"/>
              <a:t>정의</a:t>
            </a:r>
            <a:r>
              <a:rPr lang="ko-KR" altLang="en-US" dirty="0"/>
              <a:t>하고 실행해 본 </a:t>
            </a:r>
            <a:r>
              <a:rPr lang="ko-KR" altLang="en-US" dirty="0" smtClean="0"/>
              <a:t>것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520295" cy="47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85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 작업을 하는 </a:t>
            </a:r>
            <a:r>
              <a:rPr lang="ko-KR" altLang="en-US" dirty="0" smtClean="0"/>
              <a:t>프로시저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628800"/>
            <a:ext cx="71723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98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</a:t>
            </a:r>
            <a:r>
              <a:rPr lang="ko-KR" altLang="en-US" dirty="0"/>
              <a:t>행의 </a:t>
            </a:r>
            <a:r>
              <a:rPr lang="ko-KR" altLang="en-US"/>
              <a:t>실행 </a:t>
            </a:r>
            <a:r>
              <a:rPr lang="ko-KR" altLang="en-US" smtClean="0"/>
              <a:t>결과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5-5]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45339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49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제어문을 사용하는 </a:t>
            </a:r>
            <a:r>
              <a:rPr lang="ko-KR" altLang="en-US" dirty="0" smtClean="0"/>
              <a:t>프로시저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09650" y="1556792"/>
            <a:ext cx="6487590" cy="5256584"/>
            <a:chOff x="1009650" y="1647825"/>
            <a:chExt cx="7124700" cy="577280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50" y="1647825"/>
              <a:ext cx="7124700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83" y="3401079"/>
              <a:ext cx="708660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524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147763"/>
            <a:ext cx="71247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756869"/>
            <a:ext cx="7272808" cy="2880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dirty="0"/>
              <a:t>delimiter </a:t>
            </a:r>
            <a:r>
              <a:rPr lang="ko-KR" altLang="en-US" dirty="0"/>
              <a:t>부분은 넣지 않고 </a:t>
            </a:r>
            <a:r>
              <a:rPr lang="en-US" altLang="ko-KR" dirty="0" err="1"/>
              <a:t>creat</a:t>
            </a:r>
            <a:r>
              <a:rPr lang="en-US" altLang="ko-KR" dirty="0"/>
              <a:t>-end </a:t>
            </a:r>
            <a:r>
              <a:rPr lang="ko-KR" altLang="en-US" dirty="0"/>
              <a:t>까지만 넣고 진행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52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47763"/>
            <a:ext cx="71151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39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166813"/>
            <a:ext cx="71151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15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84775"/>
          </a:xfrm>
        </p:spPr>
        <p:txBody>
          <a:bodyPr>
            <a:spAutoFit/>
          </a:bodyPr>
          <a:lstStyle/>
          <a:p>
            <a:r>
              <a:rPr lang="ko-KR" altLang="en-US" dirty="0"/>
              <a:t>결과를 반환하는 </a:t>
            </a:r>
            <a:r>
              <a:rPr lang="ko-KR" altLang="en-US" dirty="0" smtClean="0"/>
              <a:t>프로시저 </a:t>
            </a:r>
            <a:r>
              <a:rPr lang="en-US" altLang="ko-KR" dirty="0" smtClean="0"/>
              <a:t>- delimiter </a:t>
            </a:r>
            <a:r>
              <a:rPr lang="ko-KR" altLang="en-US" dirty="0" smtClean="0"/>
              <a:t>부분은 넣지 않고 </a:t>
            </a:r>
            <a:r>
              <a:rPr lang="en-US" altLang="ko-KR" dirty="0" smtClean="0"/>
              <a:t>create-end </a:t>
            </a:r>
            <a:r>
              <a:rPr lang="ko-KR" altLang="en-US" dirty="0" smtClean="0"/>
              <a:t>까지만 넣고 진행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700808"/>
            <a:ext cx="71532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63083"/>
            <a:ext cx="71628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5805264"/>
            <a:ext cx="45624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2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75308" y="3277347"/>
            <a:ext cx="6953076" cy="720000"/>
            <a:chOff x="643260" y="3173386"/>
            <a:chExt cx="6953076" cy="720000"/>
          </a:xfrm>
        </p:grpSpPr>
        <p:sp>
          <p:nvSpPr>
            <p:cNvPr id="2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 연동 파이썬 프로그래밍</a:t>
              </a:r>
              <a:endParaRPr lang="ko-KR" altLang="en-US" sz="2000" b="1" spc="-100" dirty="0">
                <a:solidFill>
                  <a:srgbClr val="393939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75308" y="1098041"/>
            <a:ext cx="6953076" cy="720000"/>
            <a:chOff x="643260" y="980728"/>
            <a:chExt cx="6953076" cy="720000"/>
          </a:xfrm>
        </p:grpSpPr>
        <p:sp>
          <p:nvSpPr>
            <p:cNvPr id="30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 프로그래밍의 개념</a:t>
              </a:r>
              <a:endParaRPr lang="en-US" altLang="ko-KR" sz="2000" b="1" spc="-100" dirty="0">
                <a:solidFill>
                  <a:srgbClr val="393939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75308" y="2187694"/>
            <a:ext cx="6953076" cy="720000"/>
            <a:chOff x="643260" y="2077057"/>
            <a:chExt cx="6953076" cy="720000"/>
          </a:xfrm>
        </p:grpSpPr>
        <p:sp>
          <p:nvSpPr>
            <p:cNvPr id="35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저장 프로그램</a:t>
              </a:r>
              <a:endParaRPr lang="en-US" altLang="ko-KR" sz="2000" b="1" spc="-100" dirty="0">
                <a:solidFill>
                  <a:srgbClr val="393939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75308" y="4367000"/>
            <a:ext cx="6953076" cy="720000"/>
            <a:chOff x="643260" y="3173386"/>
            <a:chExt cx="6953076" cy="720000"/>
          </a:xfrm>
        </p:grpSpPr>
        <p:sp>
          <p:nvSpPr>
            <p:cNvPr id="40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 연동 웹 프로그래밍</a:t>
              </a:r>
              <a:endParaRPr lang="ko-KR" altLang="en-US" sz="2000" b="1" spc="-100" dirty="0">
                <a:solidFill>
                  <a:srgbClr val="393939"/>
                </a:solidFill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프로시저의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및 삭제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workbench </a:t>
            </a:r>
            <a:r>
              <a:rPr lang="ko-KR" altLang="en-US" dirty="0" smtClean="0"/>
              <a:t>내에서 메뉴로 확인 및 변경 삭제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문을 사용할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등록된 프로시저의 상태를 확인 할 때는 아래와 같이 확인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show procedure state;</a:t>
            </a:r>
          </a:p>
          <a:p>
            <a:pPr lvl="2"/>
            <a:r>
              <a:rPr lang="en-US" altLang="ko-KR" dirty="0"/>
              <a:t>show procedure status where </a:t>
            </a:r>
            <a:r>
              <a:rPr lang="en-US" altLang="ko-KR" dirty="0" smtClean="0"/>
              <a:t>Name=‘</a:t>
            </a:r>
            <a:r>
              <a:rPr lang="en-US" altLang="ko-KR" dirty="0" err="1" smtClean="0"/>
              <a:t>Averageprice</a:t>
            </a:r>
            <a:r>
              <a:rPr lang="en-US" altLang="ko-KR" dirty="0" smtClean="0"/>
              <a:t>’;</a:t>
            </a:r>
          </a:p>
          <a:p>
            <a:pPr lvl="2"/>
            <a:r>
              <a:rPr lang="en-US" altLang="ko-KR" dirty="0" smtClean="0"/>
              <a:t>show procedure status where Db=‘</a:t>
            </a:r>
            <a:r>
              <a:rPr lang="en-US" altLang="ko-KR" dirty="0" err="1" smtClean="0"/>
              <a:t>madangdb</a:t>
            </a:r>
            <a:r>
              <a:rPr lang="en-US" altLang="ko-KR" dirty="0" smtClean="0"/>
              <a:t>’;</a:t>
            </a:r>
          </a:p>
          <a:p>
            <a:pPr lvl="1"/>
            <a:r>
              <a:rPr lang="ko-KR" altLang="en-US" dirty="0" smtClean="0"/>
              <a:t>등록된 프로시저의 내용을 확인 할 때는 </a:t>
            </a:r>
            <a:endParaRPr lang="en-US" altLang="ko-KR" dirty="0" smtClean="0"/>
          </a:p>
          <a:p>
            <a:pPr lvl="2"/>
            <a:r>
              <a:rPr lang="en-US" altLang="ko-KR" dirty="0"/>
              <a:t>show create procedure </a:t>
            </a:r>
            <a:r>
              <a:rPr lang="en-US" altLang="ko-KR" dirty="0" err="1"/>
              <a:t>Averageprice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/>
              <a:t>select t1.routine_definition, t1.routine_schema from </a:t>
            </a:r>
            <a:r>
              <a:rPr lang="en-US" altLang="ko-KR" dirty="0" err="1"/>
              <a:t>information_schema.routines</a:t>
            </a:r>
            <a:r>
              <a:rPr lang="en-US" altLang="ko-KR" dirty="0"/>
              <a:t> </a:t>
            </a:r>
            <a:r>
              <a:rPr lang="en-US" altLang="ko-KR" dirty="0" smtClean="0"/>
              <a:t>t1</a:t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t1.routine_schema =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madangdb</a:t>
            </a:r>
            <a:r>
              <a:rPr lang="en-US" altLang="ko-KR" dirty="0" smtClean="0"/>
              <a:t>‘</a:t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dirty="0"/>
              <a:t>t1.routine_name = '</a:t>
            </a:r>
            <a:r>
              <a:rPr lang="en-US" altLang="ko-KR" dirty="0" err="1"/>
              <a:t>Averageprice</a:t>
            </a:r>
            <a:r>
              <a:rPr lang="en-US" altLang="ko-KR" dirty="0" smtClean="0"/>
              <a:t>';</a:t>
            </a:r>
          </a:p>
          <a:p>
            <a:pPr lvl="1"/>
            <a:r>
              <a:rPr lang="ko-KR" altLang="en-US" dirty="0" smtClean="0"/>
              <a:t>프로시저를 수정 </a:t>
            </a:r>
            <a:r>
              <a:rPr lang="ko-KR" altLang="en-US" dirty="0" err="1" smtClean="0"/>
              <a:t>할고</a:t>
            </a:r>
            <a:r>
              <a:rPr lang="ko-KR" altLang="en-US" dirty="0" smtClean="0"/>
              <a:t> 싶을 때는 먼저 프로시저를 삭제하고 재등록 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drop procedure </a:t>
            </a:r>
            <a:r>
              <a:rPr lang="en-US" altLang="ko-KR" dirty="0" err="1" smtClean="0"/>
              <a:t>Averageprice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229200"/>
            <a:ext cx="8159606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백틱</a:t>
            </a:r>
            <a:r>
              <a:rPr lang="en-US" altLang="ko-KR" dirty="0" smtClean="0"/>
              <a:t>( ` )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싱글쿼트</a:t>
            </a:r>
            <a:r>
              <a:rPr lang="en-US" altLang="ko-KR" dirty="0" smtClean="0"/>
              <a:t>( ‘ ) </a:t>
            </a:r>
            <a:r>
              <a:rPr lang="ko-KR" altLang="en-US" dirty="0" smtClean="0"/>
              <a:t>의 쓰임을 확인하자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백틱은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표시하기 위해</a:t>
            </a:r>
            <a:endParaRPr lang="en-US" altLang="ko-KR" dirty="0" smtClean="0"/>
          </a:p>
          <a:p>
            <a:r>
              <a:rPr lang="ko-KR" altLang="en-US" dirty="0" err="1" smtClean="0"/>
              <a:t>싱글쿼트는</a:t>
            </a:r>
            <a:r>
              <a:rPr lang="ko-KR" altLang="en-US" dirty="0" smtClean="0"/>
              <a:t> 스트링을 쓰기 위해 사용한다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10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커서를 사용하는 </a:t>
            </a:r>
            <a:r>
              <a:rPr lang="ko-KR" altLang="en-US" dirty="0"/>
              <a:t>프로시저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45815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6563591" cy="282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60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저장 프로그램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528955" cy="479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879968"/>
            <a:ext cx="4537364" cy="80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67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데이터의 변경</a:t>
            </a:r>
            <a:r>
              <a:rPr lang="en-US" altLang="ko-KR" dirty="0"/>
              <a:t>(INSERT, DELETE, UPDATE)</a:t>
            </a:r>
            <a:r>
              <a:rPr lang="ko-KR" altLang="en-US" dirty="0"/>
              <a:t>문이 실행될 때 자동으로 </a:t>
            </a:r>
            <a:r>
              <a:rPr lang="ko-KR" altLang="en-US" dirty="0" smtClean="0"/>
              <a:t>같이 </a:t>
            </a:r>
            <a:r>
              <a:rPr lang="ko-KR" altLang="en-US" dirty="0"/>
              <a:t>실행되는 </a:t>
            </a:r>
            <a:r>
              <a:rPr lang="ko-KR" altLang="en-US" dirty="0" smtClean="0"/>
              <a:t>프로시저를 말함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보통 트리거는 데이터의 변경문이 처리되는 세 가지 </a:t>
            </a:r>
            <a:r>
              <a:rPr lang="ko-KR" altLang="en-US" dirty="0" smtClean="0"/>
              <a:t>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실행 </a:t>
            </a:r>
            <a:r>
              <a:rPr lang="ko-KR" altLang="en-US" dirty="0"/>
              <a:t>전</a:t>
            </a:r>
            <a:r>
              <a:rPr lang="en-US" altLang="ko-KR" dirty="0"/>
              <a:t>(BEFORE), </a:t>
            </a:r>
            <a:r>
              <a:rPr lang="ko-KR" altLang="en-US" dirty="0"/>
              <a:t>대신하여</a:t>
            </a:r>
            <a:r>
              <a:rPr lang="en-US" altLang="ko-KR" dirty="0"/>
              <a:t>(INSTEAD OF), </a:t>
            </a:r>
            <a:r>
              <a:rPr lang="ko-KR" altLang="en-US" dirty="0"/>
              <a:t>실행 후</a:t>
            </a:r>
            <a:r>
              <a:rPr lang="en-US" altLang="ko-KR" dirty="0"/>
              <a:t>(AFTER)</a:t>
            </a:r>
            <a:r>
              <a:rPr lang="ko-KR" altLang="en-US" dirty="0"/>
              <a:t>에 </a:t>
            </a:r>
            <a:r>
              <a:rPr lang="ko-KR" altLang="en-US" dirty="0" smtClean="0"/>
              <a:t>동작함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/>
              <a:t>트리거는 데이터의 변경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/>
              <a:t>이 일어날 때 부수적으로 필요한 작업인 </a:t>
            </a:r>
            <a:r>
              <a:rPr lang="ko-KR" altLang="en-US" dirty="0" smtClean="0"/>
              <a:t>데이터의 기본값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데이터 제약 준수</a:t>
            </a:r>
            <a:r>
              <a:rPr lang="en-US" altLang="ko-KR" dirty="0"/>
              <a:t>, SQL </a:t>
            </a:r>
            <a:r>
              <a:rPr lang="ko-KR" altLang="en-US" dirty="0"/>
              <a:t>뷰의 수정</a:t>
            </a:r>
            <a:r>
              <a:rPr lang="en-US" altLang="ko-KR" dirty="0"/>
              <a:t>, </a:t>
            </a:r>
            <a:r>
              <a:rPr lang="ko-KR" altLang="en-US" dirty="0"/>
              <a:t>참조무결성 작업 등을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Book </a:t>
            </a:r>
            <a:r>
              <a:rPr lang="ko-KR" altLang="en-US" dirty="0"/>
              <a:t>테이블에 새로운 도서를 삽입할 때 </a:t>
            </a:r>
            <a:r>
              <a:rPr lang="en-US" altLang="ko-KR" dirty="0"/>
              <a:t>Book_log </a:t>
            </a:r>
            <a:r>
              <a:rPr lang="ko-KR" altLang="en-US" dirty="0"/>
              <a:t>테이블에도 삽입된 </a:t>
            </a:r>
            <a:r>
              <a:rPr lang="ko-KR" altLang="en-US" dirty="0" smtClean="0"/>
              <a:t>내용을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기록하여 백업한다고 가정</a:t>
            </a:r>
            <a:endParaRPr lang="en-US" altLang="ko-KR" dirty="0" smtClean="0"/>
          </a:p>
          <a:p>
            <a:pPr lvl="2" latinLnBrk="0"/>
            <a:r>
              <a:rPr lang="en-US" altLang="ko-KR" dirty="0"/>
              <a:t>Book </a:t>
            </a:r>
            <a:r>
              <a:rPr lang="ko-KR" altLang="en-US" dirty="0"/>
              <a:t>테이블에 </a:t>
            </a:r>
            <a:r>
              <a:rPr lang="en-US" altLang="ko-KR" dirty="0"/>
              <a:t>INSERT </a:t>
            </a:r>
            <a:r>
              <a:rPr lang="ko-KR" altLang="en-US" dirty="0"/>
              <a:t>문을 수행하면서 백업을 같이 실행할 수도 </a:t>
            </a:r>
            <a:r>
              <a:rPr lang="ko-KR" altLang="en-US" dirty="0" smtClean="0"/>
              <a:t>있지만 </a:t>
            </a:r>
            <a:r>
              <a:rPr lang="ko-KR" altLang="en-US" dirty="0"/>
              <a:t>사용자 입장에서는 번거롭기도 하고 보안상 백업을 감추어야 할 </a:t>
            </a:r>
            <a:r>
              <a:rPr lang="ko-KR" altLang="en-US" dirty="0" smtClean="0"/>
              <a:t>경우도 있음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이때 </a:t>
            </a:r>
            <a:r>
              <a:rPr lang="ko-KR" altLang="en-US" dirty="0" smtClean="0"/>
              <a:t>트리거를 사용하면 편함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80642"/>
            <a:ext cx="46482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75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/>
              <a:t>AfterInsertBook </a:t>
            </a:r>
            <a:r>
              <a:rPr lang="ko-KR" altLang="en-US" dirty="0"/>
              <a:t>트리거를 </a:t>
            </a:r>
            <a:r>
              <a:rPr lang="ko-KR" altLang="en-US" dirty="0" smtClean="0"/>
              <a:t>작성해보기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먼저 </a:t>
            </a:r>
            <a:r>
              <a:rPr lang="en-US" altLang="ko-KR" dirty="0"/>
              <a:t>root </a:t>
            </a:r>
            <a:r>
              <a:rPr lang="ko-KR" altLang="en-US" dirty="0"/>
              <a:t>계정에서 트리거 작동에 필요한 다음 문장을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/>
              <a:t>다음으로 </a:t>
            </a:r>
            <a:r>
              <a:rPr lang="en-US" altLang="ko-KR" dirty="0"/>
              <a:t>madang </a:t>
            </a:r>
            <a:r>
              <a:rPr lang="ko-KR" altLang="en-US" dirty="0"/>
              <a:t>계정에서 실습을 위한 </a:t>
            </a:r>
            <a:r>
              <a:rPr lang="en-US" altLang="ko-KR" dirty="0"/>
              <a:t>Book_log </a:t>
            </a:r>
            <a:r>
              <a:rPr lang="ko-KR" altLang="en-US" dirty="0"/>
              <a:t>테이블을 </a:t>
            </a:r>
            <a:r>
              <a:rPr lang="ko-KR" altLang="en-US" dirty="0" smtClean="0"/>
              <a:t>생성해줌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726484"/>
            <a:ext cx="7153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284984"/>
            <a:ext cx="7181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67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트리거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66825"/>
            <a:ext cx="71628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48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트리거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A~D</a:t>
            </a:r>
            <a:r>
              <a:rPr lang="ko-KR" altLang="en-US" dirty="0"/>
              <a:t>행에서는 </a:t>
            </a:r>
            <a:r>
              <a:rPr lang="en-US" altLang="ko-KR" dirty="0"/>
              <a:t>AfterInsertBook </a:t>
            </a:r>
            <a:r>
              <a:rPr lang="ko-KR" altLang="en-US" dirty="0"/>
              <a:t>트리거를 </a:t>
            </a:r>
            <a:r>
              <a:rPr lang="ko-KR" altLang="en-US" dirty="0" smtClean="0"/>
              <a:t>테스트함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B</a:t>
            </a:r>
            <a:r>
              <a:rPr lang="ko-KR" altLang="en-US" dirty="0"/>
              <a:t>행은 새로운 투플을 </a:t>
            </a:r>
            <a:r>
              <a:rPr lang="en-US" altLang="ko-KR" dirty="0"/>
              <a:t>Book</a:t>
            </a:r>
            <a:r>
              <a:rPr lang="ko-KR" altLang="en-US" dirty="0"/>
              <a:t>에 </a:t>
            </a:r>
            <a:r>
              <a:rPr lang="ko-KR" altLang="en-US" dirty="0" smtClean="0"/>
              <a:t>삽입</a:t>
            </a:r>
            <a:r>
              <a:rPr lang="ko-KR" altLang="en-US" dirty="0"/>
              <a:t>하는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C</a:t>
            </a:r>
            <a:r>
              <a:rPr lang="ko-KR" altLang="en-US" dirty="0"/>
              <a:t>행은 </a:t>
            </a:r>
            <a:r>
              <a:rPr lang="en-US" altLang="ko-KR" dirty="0"/>
              <a:t>Book </a:t>
            </a:r>
            <a:r>
              <a:rPr lang="ko-KR" altLang="en-US" dirty="0"/>
              <a:t>테이블에 삽입된 내용을 확인하고</a:t>
            </a:r>
            <a:r>
              <a:rPr lang="en-US" altLang="ko-KR" dirty="0"/>
              <a:t>, D</a:t>
            </a:r>
            <a:r>
              <a:rPr lang="ko-KR" altLang="en-US" dirty="0"/>
              <a:t>행은 </a:t>
            </a:r>
            <a:r>
              <a:rPr lang="en-US" altLang="ko-KR" dirty="0"/>
              <a:t>Book_log </a:t>
            </a:r>
            <a:r>
              <a:rPr lang="ko-KR" altLang="en-US" dirty="0" smtClean="0"/>
              <a:t>테이블에 </a:t>
            </a:r>
            <a:r>
              <a:rPr lang="ko-KR" altLang="en-US" dirty="0"/>
              <a:t>삽입된 내용을 </a:t>
            </a:r>
            <a:r>
              <a:rPr lang="ko-KR" altLang="en-US" dirty="0" smtClean="0"/>
              <a:t>확인함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48880"/>
            <a:ext cx="7162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77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MySQL</a:t>
            </a:r>
            <a:r>
              <a:rPr lang="ko-KR" altLang="en-US" dirty="0"/>
              <a:t>에서 작성할 수 있는 사용자 정의 함수는 단일 값을 돌려주는 스칼라 함수가 </a:t>
            </a:r>
            <a:r>
              <a:rPr lang="ko-KR" altLang="en-US" dirty="0" smtClean="0"/>
              <a:t>일반적임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판매된 도서의 이익을 계산하기 위해</a:t>
            </a:r>
            <a:r>
              <a:rPr lang="en-US" altLang="ko-KR" dirty="0"/>
              <a:t>, </a:t>
            </a:r>
            <a:r>
              <a:rPr lang="ko-KR" altLang="en-US" dirty="0"/>
              <a:t>각 주문 </a:t>
            </a:r>
            <a:r>
              <a:rPr lang="ko-KR" altLang="en-US" dirty="0" smtClean="0"/>
              <a:t>건</a:t>
            </a:r>
            <a:r>
              <a:rPr lang="ko-KR" altLang="en-US" dirty="0"/>
              <a:t>별로 실제 판매가격인 </a:t>
            </a:r>
            <a:r>
              <a:rPr lang="en-US" altLang="ko-KR" dirty="0"/>
              <a:t>salesprice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smtClean="0"/>
              <a:t>가격에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맞는 </a:t>
            </a:r>
            <a:r>
              <a:rPr lang="ko-KR" altLang="en-US" dirty="0"/>
              <a:t>이익</a:t>
            </a:r>
            <a:r>
              <a:rPr lang="en-US" altLang="ko-KR" dirty="0"/>
              <a:t>(30,000</a:t>
            </a:r>
            <a:r>
              <a:rPr lang="ko-KR" altLang="en-US" dirty="0"/>
              <a:t>원 이상이면 </a:t>
            </a:r>
            <a:r>
              <a:rPr lang="en-US" altLang="ko-KR" dirty="0"/>
              <a:t>10</a:t>
            </a:r>
            <a:r>
              <a:rPr lang="en-US" altLang="ko-KR" dirty="0" smtClean="0"/>
              <a:t>%, </a:t>
            </a:r>
            <a:r>
              <a:rPr lang="en-US" altLang="ko-KR" dirty="0"/>
              <a:t>30,000</a:t>
            </a:r>
            <a:r>
              <a:rPr lang="ko-KR" altLang="en-US" dirty="0"/>
              <a:t>원 미만이면 </a:t>
            </a:r>
            <a:r>
              <a:rPr lang="en-US" altLang="ko-KR" dirty="0"/>
              <a:t>5%)</a:t>
            </a:r>
            <a:r>
              <a:rPr lang="ko-KR" altLang="en-US" dirty="0"/>
              <a:t>을 계산하여 반환하는 함수를 </a:t>
            </a:r>
            <a:r>
              <a:rPr lang="ko-KR" altLang="en-US" dirty="0" smtClean="0"/>
              <a:t>작성해보기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86" y="2258388"/>
            <a:ext cx="6537614" cy="43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98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67514"/>
          </a:xfrm>
        </p:spPr>
        <p:txBody>
          <a:bodyPr wrap="square">
            <a:spAutoFit/>
          </a:bodyPr>
          <a:lstStyle/>
          <a:p>
            <a:pPr lvl="1" latinLnBrk="0"/>
            <a:r>
              <a:rPr lang="en-US" altLang="ko-KR" dirty="0" smtClean="0"/>
              <a:t>B-C</a:t>
            </a:r>
            <a:r>
              <a:rPr lang="ko-KR" altLang="en-US" dirty="0"/>
              <a:t>행에서는 </a:t>
            </a:r>
            <a:r>
              <a:rPr lang="en-US" altLang="ko-KR" dirty="0"/>
              <a:t>fnc_Interest </a:t>
            </a:r>
            <a:r>
              <a:rPr lang="ko-KR" altLang="en-US" dirty="0"/>
              <a:t>함수를 </a:t>
            </a:r>
            <a:r>
              <a:rPr lang="ko-KR" altLang="en-US" dirty="0" smtClean="0"/>
              <a:t>테스트함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스칼라 </a:t>
            </a:r>
            <a:r>
              <a:rPr lang="ko-KR" altLang="en-US" dirty="0"/>
              <a:t>함수는 단일 값을 </a:t>
            </a:r>
            <a:r>
              <a:rPr lang="ko-KR" altLang="en-US" dirty="0" smtClean="0"/>
              <a:t>되돌려주므로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ko-KR" altLang="en-US" dirty="0"/>
              <a:t>문에 속성 이름과 같은 위치에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SELECT </a:t>
            </a:r>
            <a:r>
              <a:rPr lang="ko-KR" altLang="en-US" dirty="0"/>
              <a:t>문은 </a:t>
            </a:r>
            <a:r>
              <a:rPr lang="en-US" altLang="ko-KR" dirty="0"/>
              <a:t>Orders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saleprice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속성을 </a:t>
            </a:r>
            <a:r>
              <a:rPr lang="ko-KR" altLang="en-US" dirty="0"/>
              <a:t>함수의 </a:t>
            </a:r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ko-KR" altLang="en-US" dirty="0" smtClean="0"/>
              <a:t>결과를 출력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/>
          </a:p>
          <a:p>
            <a:pPr marL="266700" lvl="1" indent="0" latinLnBrk="0">
              <a:buNone/>
            </a:pPr>
            <a:endParaRPr lang="en-US" altLang="ko-KR" dirty="0"/>
          </a:p>
          <a:p>
            <a:pPr lvl="1" latinLnBrk="0"/>
            <a:r>
              <a:rPr lang="ko-KR" altLang="en-US" dirty="0"/>
              <a:t>이때 다음과 같이 </a:t>
            </a:r>
            <a:r>
              <a:rPr lang="en-US" altLang="ko-KR" dirty="0"/>
              <a:t>ERROR 1418</a:t>
            </a:r>
            <a:r>
              <a:rPr lang="ko-KR" altLang="en-US" dirty="0"/>
              <a:t>이 발생할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 smtClean="0"/>
              <a:t>아래 </a:t>
            </a:r>
            <a:r>
              <a:rPr lang="ko-KR" altLang="en-US" dirty="0"/>
              <a:t>문장이 필요함</a:t>
            </a:r>
            <a:r>
              <a:rPr lang="en-US" altLang="ko-KR" dirty="0"/>
              <a:t>(root </a:t>
            </a:r>
            <a:r>
              <a:rPr lang="ko-KR" altLang="en-US" dirty="0"/>
              <a:t>계정</a:t>
            </a:r>
            <a:r>
              <a:rPr lang="en-US" altLang="ko-KR" dirty="0"/>
              <a:t>)</a:t>
            </a:r>
          </a:p>
          <a:p>
            <a:pPr lvl="1" latinLnBrk="0"/>
            <a:r>
              <a:rPr lang="en-US" altLang="ko-KR" b="1" dirty="0" smtClean="0">
                <a:solidFill>
                  <a:srgbClr val="3333FF"/>
                </a:solidFill>
              </a:rPr>
              <a:t>SET </a:t>
            </a:r>
            <a:r>
              <a:rPr lang="en-US" altLang="ko-KR" b="1" dirty="0">
                <a:solidFill>
                  <a:srgbClr val="3333FF"/>
                </a:solidFill>
              </a:rPr>
              <a:t>global </a:t>
            </a:r>
            <a:r>
              <a:rPr lang="en-US" altLang="ko-KR" b="1" dirty="0" err="1">
                <a:solidFill>
                  <a:srgbClr val="3333FF"/>
                </a:solidFill>
              </a:rPr>
              <a:t>log_bin_trust_function_creators</a:t>
            </a:r>
            <a:r>
              <a:rPr lang="en-US" altLang="ko-KR" b="1" dirty="0">
                <a:solidFill>
                  <a:srgbClr val="3333FF"/>
                </a:solidFill>
              </a:rPr>
              <a:t>=ON</a:t>
            </a:r>
            <a:r>
              <a:rPr lang="en-US" altLang="ko-KR" b="1" dirty="0" smtClean="0">
                <a:solidFill>
                  <a:srgbClr val="3333FF"/>
                </a:solidFill>
              </a:rPr>
              <a:t>;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43" y="1041698"/>
            <a:ext cx="2818141" cy="283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988611"/>
            <a:ext cx="71532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28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196752"/>
            <a:ext cx="71818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1085503"/>
            <a:ext cx="8064896" cy="2474524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 smtClean="0">
                <a:solidFill>
                  <a:srgbClr val="393939"/>
                </a:solidFill>
                <a:latin typeface="+mn-ea"/>
              </a:rPr>
              <a:t>데이터베이스 프로그래밍의 개념을 이해한다</a:t>
            </a:r>
            <a:r>
              <a:rPr kumimoji="0" lang="en-US" altLang="ko-KR" sz="1800" b="1" dirty="0" smtClean="0">
                <a:solidFill>
                  <a:srgbClr val="393939"/>
                </a:solidFill>
                <a:latin typeface="+mn-ea"/>
              </a:rPr>
              <a:t>. </a:t>
            </a:r>
            <a:endParaRPr kumimoji="0" lang="en-US" altLang="ko-KR" sz="1800" b="1" dirty="0">
              <a:solidFill>
                <a:srgbClr val="393939"/>
              </a:solidFill>
              <a:latin typeface="+mn-ea"/>
            </a:endParaRP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 smtClean="0">
                <a:solidFill>
                  <a:srgbClr val="393939"/>
                </a:solidFill>
                <a:latin typeface="+mn-ea"/>
              </a:rPr>
              <a:t>저장 프로그램의 문법과 사용 방법을 알아본다</a:t>
            </a:r>
            <a:r>
              <a:rPr kumimoji="0" lang="en-US" altLang="ko-KR" sz="1800" b="1" dirty="0" smtClean="0">
                <a:solidFill>
                  <a:srgbClr val="393939"/>
                </a:solidFill>
                <a:latin typeface="+mn-ea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 smtClean="0">
                <a:solidFill>
                  <a:srgbClr val="393939"/>
                </a:solidFill>
                <a:latin typeface="+mn-ea"/>
              </a:rPr>
              <a:t>파이썬 프로그램과 데이터베이스를 연동하는 방법을 알아본다</a:t>
            </a:r>
            <a:r>
              <a:rPr kumimoji="0" lang="en-US" altLang="ko-KR" sz="1800" b="1" dirty="0" smtClean="0">
                <a:solidFill>
                  <a:srgbClr val="393939"/>
                </a:solidFill>
                <a:latin typeface="+mn-ea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 smtClean="0">
                <a:solidFill>
                  <a:srgbClr val="393939"/>
                </a:solidFill>
                <a:latin typeface="+mn-ea"/>
              </a:rPr>
              <a:t>파이썬 웹 프레임워크와 데이터베이스를 연동하는 방법을 알아본다</a:t>
            </a:r>
            <a:r>
              <a:rPr kumimoji="0" lang="en-US" altLang="ko-KR" sz="1800" b="1" dirty="0" smtClean="0">
                <a:solidFill>
                  <a:srgbClr val="393939"/>
                </a:solidFill>
                <a:latin typeface="+mn-ea"/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저장 프로그램의 문법 요약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4" y="1178512"/>
            <a:ext cx="4173682" cy="445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83512"/>
            <a:ext cx="4104409" cy="254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62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7839005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03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데이터베이스 연동 파이썬 프로그래밍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7"/>
            <a:ext cx="684076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소스코드 설명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실습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38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데이터베이스 연동 파이썬 프로그래밍 실습 환경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56292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317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다음의 </a:t>
            </a:r>
            <a:r>
              <a:rPr lang="en-US" altLang="ko-KR" dirty="0"/>
              <a:t>booklist.py</a:t>
            </a:r>
            <a:r>
              <a:rPr lang="ko-KR" altLang="en-US" dirty="0"/>
              <a:t>는 </a:t>
            </a:r>
            <a:r>
              <a:rPr lang="en-US" altLang="ko-KR" dirty="0"/>
              <a:t>Book </a:t>
            </a:r>
            <a:r>
              <a:rPr lang="ko-KR" altLang="en-US" dirty="0"/>
              <a:t>테이블에 저장된 도서를 읽어와 출력하는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55543" y="1412776"/>
            <a:ext cx="6494318" cy="5340449"/>
            <a:chOff x="1000125" y="1412776"/>
            <a:chExt cx="7143750" cy="5874493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5" y="1412776"/>
              <a:ext cx="71437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82"/>
            <a:stretch/>
          </p:blipFill>
          <p:spPr bwMode="auto">
            <a:xfrm>
              <a:off x="1019175" y="3404617"/>
              <a:ext cx="7124700" cy="388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1485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" y="1196752"/>
            <a:ext cx="6477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23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앞에 제시한 </a:t>
            </a:r>
            <a:r>
              <a:rPr lang="ko-KR" altLang="en-US" dirty="0" smtClean="0"/>
              <a:t>소스코</a:t>
            </a:r>
            <a:r>
              <a:rPr lang="ko-KR" altLang="en-US" dirty="0"/>
              <a:t>드에 대한 설명으로</a:t>
            </a:r>
            <a:r>
              <a:rPr lang="en-US" altLang="ko-KR" dirty="0"/>
              <a:t>, </a:t>
            </a:r>
            <a:r>
              <a:rPr lang="ko-KR" altLang="en-US" dirty="0"/>
              <a:t>파이썬이 </a:t>
            </a:r>
            <a:r>
              <a:rPr lang="en-US" altLang="ko-KR" dirty="0"/>
              <a:t>PyMySQL</a:t>
            </a:r>
            <a:r>
              <a:rPr lang="ko-KR" altLang="en-US" dirty="0"/>
              <a:t>을 사용하여 데이터베이스에 접속한 후 데이터를 </a:t>
            </a:r>
            <a:r>
              <a:rPr lang="ko-KR" altLang="en-US" dirty="0" smtClean="0"/>
              <a:t>조</a:t>
            </a:r>
            <a:r>
              <a:rPr lang="ko-KR" altLang="en-US" dirty="0"/>
              <a:t>회해서 화면에 출력하는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844824"/>
            <a:ext cx="71342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98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500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단계가 실행되는 개략적인 흐름도는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5-13]</a:t>
            </a:r>
            <a:r>
              <a:rPr lang="ko-KR" altLang="en-US" dirty="0"/>
              <a:t>과 </a:t>
            </a:r>
            <a:r>
              <a:rPr lang="ko-KR" altLang="en-US" dirty="0" smtClean="0"/>
              <a:t>같</a:t>
            </a:r>
            <a:r>
              <a:rPr lang="ko-KR" altLang="en-US" dirty="0"/>
              <a:t>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04709"/>
            <a:ext cx="5935414" cy="292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98" y="4293096"/>
            <a:ext cx="5864566" cy="249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788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파이썬은 인터프리터 언어로 다양한 라이브러리를 </a:t>
            </a:r>
            <a:r>
              <a:rPr lang="ko-KR" altLang="en-US" dirty="0" smtClean="0"/>
              <a:t>지원함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Python DB </a:t>
            </a:r>
            <a:r>
              <a:rPr lang="ko-KR" altLang="en-US" dirty="0"/>
              <a:t>모듈에는 여러 종류가 있는데 여기서는 </a:t>
            </a:r>
            <a:r>
              <a:rPr lang="en-US" altLang="ko-KR" dirty="0"/>
              <a:t>PyMySQL</a:t>
            </a:r>
            <a:r>
              <a:rPr lang="ko-KR" altLang="en-US" dirty="0"/>
              <a:t>이라는 </a:t>
            </a:r>
            <a:r>
              <a:rPr lang="ko-KR" altLang="en-US" dirty="0" smtClean="0"/>
              <a:t>모듈을 사용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45" y="1844824"/>
            <a:ext cx="45815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45" y="3861048"/>
            <a:ext cx="64674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397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프로그램 실습 단계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en-US" altLang="ko-KR" b="1" dirty="0" smtClean="0"/>
              <a:t>[</a:t>
            </a:r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] DBMS </a:t>
            </a:r>
            <a:r>
              <a:rPr lang="ko-KR" altLang="en-US" b="1" dirty="0"/>
              <a:t>설치 및 </a:t>
            </a:r>
            <a:r>
              <a:rPr lang="ko-KR" altLang="en-US" b="1" dirty="0" smtClean="0"/>
              <a:t>환경설정</a:t>
            </a:r>
            <a:endParaRPr lang="en-US" altLang="ko-KR" b="1" dirty="0" smtClean="0"/>
          </a:p>
          <a:p>
            <a:pPr marL="266700" lvl="1" indent="0" latinLnBrk="0">
              <a:buNone/>
            </a:pPr>
            <a:r>
              <a:rPr lang="en-US" altLang="ko-KR" dirty="0">
                <a:sym typeface="Wingdings"/>
              </a:rPr>
              <a:t> </a:t>
            </a:r>
            <a:r>
              <a:rPr lang="en-US" altLang="ko-KR" dirty="0" smtClean="0">
                <a:sym typeface="Wingdings"/>
              </a:rPr>
              <a:t>  </a:t>
            </a:r>
            <a:r>
              <a:rPr lang="en-US" altLang="ko-KR" dirty="0" smtClean="0"/>
              <a:t>MySQL </a:t>
            </a:r>
            <a:r>
              <a:rPr lang="en-US" altLang="ko-KR" dirty="0"/>
              <a:t>8.x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 smtClean="0">
                <a:sym typeface="Wingdings"/>
              </a:rPr>
              <a:t>  </a:t>
            </a:r>
            <a:r>
              <a:rPr lang="ko-KR" altLang="ko-KR" dirty="0" smtClean="0">
                <a:sym typeface="Wingdings"/>
              </a:rPr>
              <a:t></a:t>
            </a:r>
            <a:r>
              <a:rPr lang="en-US" altLang="ko-KR" dirty="0" smtClean="0">
                <a:sym typeface="Wingdings"/>
              </a:rPr>
              <a:t> </a:t>
            </a:r>
            <a:r>
              <a:rPr lang="en-US" altLang="ko-KR" dirty="0"/>
              <a:t>SQL </a:t>
            </a:r>
            <a:r>
              <a:rPr lang="ko-KR" altLang="en-US" dirty="0"/>
              <a:t>접속을 위한 사용자 </a:t>
            </a:r>
            <a:r>
              <a:rPr lang="en-US" altLang="ko-KR" dirty="0"/>
              <a:t>(madang) </a:t>
            </a:r>
            <a:r>
              <a:rPr lang="ko-KR" altLang="en-US" dirty="0"/>
              <a:t>설정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628800"/>
            <a:ext cx="71532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91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b="1" dirty="0"/>
              <a:t>[2</a:t>
            </a:r>
            <a:r>
              <a:rPr lang="ko-KR" altLang="en-US" b="1" dirty="0"/>
              <a:t>단계</a:t>
            </a:r>
            <a:r>
              <a:rPr lang="en-US" altLang="ko-KR" b="1" dirty="0"/>
              <a:t>] </a:t>
            </a:r>
            <a:r>
              <a:rPr lang="ko-KR" altLang="en-US" b="1" dirty="0"/>
              <a:t>데이터베이스 </a:t>
            </a:r>
            <a:r>
              <a:rPr lang="ko-KR" altLang="en-US" b="1" dirty="0" smtClean="0"/>
              <a:t>준비</a:t>
            </a:r>
            <a:endParaRPr lang="en-US" altLang="ko-KR" b="1" dirty="0" smtClean="0"/>
          </a:p>
          <a:p>
            <a:pPr marL="266700" lvl="1" indent="0" latinLnBrk="0">
              <a:buNone/>
            </a:pPr>
            <a:r>
              <a:rPr lang="ko-KR" altLang="en-US" dirty="0" smtClean="0">
                <a:sym typeface="Wingdings"/>
              </a:rPr>
              <a:t>   </a:t>
            </a:r>
            <a:r>
              <a:rPr lang="ko-KR" altLang="en-US" dirty="0" smtClean="0"/>
              <a:t>마당서점 </a:t>
            </a:r>
            <a:r>
              <a:rPr lang="ko-KR" altLang="en-US" dirty="0"/>
              <a:t>데이터베이스 준비</a:t>
            </a:r>
            <a:r>
              <a:rPr lang="en-US" altLang="ko-KR" dirty="0"/>
              <a:t>(demo _ </a:t>
            </a:r>
            <a:r>
              <a:rPr lang="en-US" altLang="ko-KR" dirty="0" err="1"/>
              <a:t>madang.sql</a:t>
            </a:r>
            <a:r>
              <a:rPr lang="en-US" altLang="ko-KR" dirty="0" smtClean="0"/>
              <a:t>)</a:t>
            </a:r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lvl="1" latinLnBrk="0"/>
            <a:r>
              <a:rPr lang="en-US" altLang="ko-KR" b="1" dirty="0" smtClean="0"/>
              <a:t>[</a:t>
            </a:r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  <a:r>
              <a:rPr lang="en-US" altLang="ko-KR" b="1" dirty="0"/>
              <a:t>] </a:t>
            </a:r>
            <a:r>
              <a:rPr lang="ko-KR" altLang="en-US" b="1" dirty="0"/>
              <a:t>실행</a:t>
            </a:r>
            <a:r>
              <a:rPr lang="en-US" altLang="ko-KR" b="1" dirty="0"/>
              <a:t>(</a:t>
            </a:r>
            <a:r>
              <a:rPr lang="ko-KR" altLang="en-US" b="1" dirty="0"/>
              <a:t>명령 프롬프트 이용</a:t>
            </a:r>
            <a:r>
              <a:rPr lang="en-US" altLang="ko-KR" b="1" dirty="0" smtClean="0"/>
              <a:t>)</a:t>
            </a:r>
          </a:p>
          <a:p>
            <a:pPr marL="266700" lvl="1" indent="0" latinLnBrk="0">
              <a:buNone/>
            </a:pPr>
            <a:r>
              <a:rPr lang="en-US" altLang="ko-KR" dirty="0" smtClean="0">
                <a:sym typeface="Wingdings"/>
              </a:rPr>
              <a:t>   </a:t>
            </a:r>
            <a:r>
              <a:rPr lang="ko-KR" altLang="en-US" dirty="0"/>
              <a:t>파이썬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 smtClean="0">
                <a:sym typeface="Wingdings"/>
              </a:rPr>
              <a:t>   </a:t>
            </a:r>
            <a:r>
              <a:rPr lang="en-US" altLang="ko-KR" dirty="0" smtClean="0"/>
              <a:t>PyMySQL </a:t>
            </a:r>
            <a:r>
              <a:rPr lang="ko-KR" altLang="en-US" dirty="0"/>
              <a:t>라이브러리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1" y="3140199"/>
            <a:ext cx="69532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220789" y="3731493"/>
            <a:ext cx="6973094" cy="2219325"/>
            <a:chOff x="1109663" y="3717032"/>
            <a:chExt cx="6973094" cy="2219325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082" y="5641082"/>
              <a:ext cx="6924675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663" y="3717032"/>
              <a:ext cx="6953250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136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6898042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01</a:t>
            </a:r>
            <a:r>
              <a:rPr lang="en-US" altLang="ko-KR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데이터베이스 프로그래밍의 개념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5185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66700" lvl="1" indent="0">
              <a:buNone/>
            </a:pPr>
            <a:r>
              <a:rPr lang="ko-KR" altLang="en-US" dirty="0" smtClean="0">
                <a:sym typeface="Wingdings"/>
              </a:rPr>
              <a:t>   </a:t>
            </a:r>
            <a:r>
              <a:rPr lang="ko-KR" altLang="en-US" dirty="0" smtClean="0"/>
              <a:t>파이썬 </a:t>
            </a:r>
            <a:r>
              <a:rPr lang="ko-KR" altLang="en-US" dirty="0"/>
              <a:t>프로그램 </a:t>
            </a:r>
            <a:r>
              <a:rPr lang="en-US" altLang="ko-KR" dirty="0"/>
              <a:t>booklist.py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ko-KR" altLang="en-US" dirty="0" smtClean="0">
                <a:sym typeface="Wingdings"/>
              </a:rPr>
              <a:t>  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1" y="1772816"/>
            <a:ext cx="69627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18" y="2325266"/>
            <a:ext cx="6953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30" y="2906291"/>
            <a:ext cx="6338455" cy="387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952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7021474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04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데이터베이스 연동 웹 프로그래밍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7"/>
            <a:ext cx="684076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소스코드 설명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실습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93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데이터베이스 연동 웹 프로그래밍 실습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endParaRPr lang="en-US" altLang="ko-KR" b="0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b="0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b="0" dirty="0" smtClean="0"/>
          </a:p>
          <a:p>
            <a:pPr marL="266700" lvl="1" indent="0" latinLnBrk="0">
              <a:buNone/>
            </a:pPr>
            <a:endParaRPr lang="en-US" altLang="ko-KR" b="0" dirty="0" smtClean="0"/>
          </a:p>
          <a:p>
            <a:pPr lvl="1" latinLnBrk="0"/>
            <a:r>
              <a:rPr lang="ko-KR" altLang="en-US" b="0" dirty="0" smtClean="0"/>
              <a:t>본 </a:t>
            </a:r>
            <a:r>
              <a:rPr lang="ko-KR" altLang="en-US" b="0" dirty="0"/>
              <a:t>실습을 위해 </a:t>
            </a:r>
            <a:r>
              <a:rPr lang="en-US" altLang="ko-KR" b="0" dirty="0"/>
              <a:t>Flask </a:t>
            </a:r>
            <a:r>
              <a:rPr lang="ko-KR" altLang="en-US" b="0" dirty="0"/>
              <a:t>프로젝트에 필요한 폴더를 </a:t>
            </a:r>
            <a:r>
              <a:rPr lang="en-US" altLang="ko-KR" b="0" dirty="0"/>
              <a:t>c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＼</a:t>
            </a:r>
            <a:r>
              <a:rPr lang="en-US" altLang="ko-KR" b="0" dirty="0" smtClean="0"/>
              <a:t>madang </a:t>
            </a:r>
            <a:r>
              <a:rPr lang="ko-KR" altLang="en-US" b="0" dirty="0"/>
              <a:t>내에 다음과 같이 추가 </a:t>
            </a:r>
            <a:r>
              <a:rPr lang="ko-KR" altLang="en-US" b="0" dirty="0" smtClean="0"/>
              <a:t>생성함</a:t>
            </a:r>
            <a:endParaRPr lang="en-US" altLang="ko-KR" b="0" dirty="0" smtClean="0"/>
          </a:p>
          <a:p>
            <a:pPr lvl="1" latinLnBrk="0"/>
            <a:r>
              <a:rPr lang="ko-KR" altLang="en-US" dirty="0"/>
              <a:t>각 파일은 지정된 위치에 메모장이나 </a:t>
            </a:r>
            <a:r>
              <a:rPr lang="en-US" altLang="ko-KR" dirty="0"/>
              <a:t>IDLE</a:t>
            </a:r>
            <a:r>
              <a:rPr lang="ko-KR" altLang="en-US" dirty="0"/>
              <a:t>을 통해 </a:t>
            </a:r>
            <a:r>
              <a:rPr lang="ko-KR" altLang="en-US" dirty="0" smtClean="0"/>
              <a:t>작성함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981798"/>
            <a:ext cx="32289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077072"/>
            <a:ext cx="7172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976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다음의 </a:t>
            </a:r>
            <a:r>
              <a:rPr lang="en-US" altLang="ko-KR" dirty="0"/>
              <a:t>index.py</a:t>
            </a:r>
            <a:r>
              <a:rPr lang="ko-KR" altLang="en-US" dirty="0"/>
              <a:t>는 </a:t>
            </a:r>
            <a:r>
              <a:rPr lang="en-US" altLang="ko-KR" dirty="0"/>
              <a:t>Book </a:t>
            </a:r>
            <a:r>
              <a:rPr lang="ko-KR" altLang="en-US" dirty="0"/>
              <a:t>테이블에 저장된 도서를 읽어와 웹 </a:t>
            </a:r>
            <a:r>
              <a:rPr lang="ko-KR" altLang="en-US" dirty="0" smtClean="0"/>
              <a:t>브라우저에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템플릿인 </a:t>
            </a:r>
            <a:r>
              <a:rPr lang="en-US" altLang="ko-KR" dirty="0"/>
              <a:t>booklist.html, bookview.html</a:t>
            </a:r>
            <a:r>
              <a:rPr lang="ko-KR" altLang="en-US" dirty="0"/>
              <a:t>을 통해 출력하는 </a:t>
            </a:r>
            <a:r>
              <a:rPr lang="en-US" altLang="ko-KR" dirty="0"/>
              <a:t>Flask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700808"/>
            <a:ext cx="71532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613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196752"/>
            <a:ext cx="71532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481513"/>
            <a:ext cx="71247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013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52736"/>
            <a:ext cx="71437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28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28713"/>
            <a:ext cx="71437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446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소스코드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booklist.html</a:t>
            </a:r>
            <a:r>
              <a:rPr lang="ko-KR" altLang="en-US" dirty="0"/>
              <a:t>과 </a:t>
            </a:r>
            <a:r>
              <a:rPr lang="en-US" altLang="ko-KR" dirty="0"/>
              <a:t>bookview.html</a:t>
            </a:r>
            <a:r>
              <a:rPr lang="ko-KR" altLang="en-US" dirty="0"/>
              <a:t>은 파이썬 </a:t>
            </a:r>
            <a:r>
              <a:rPr lang="en-US" altLang="ko-KR" dirty="0"/>
              <a:t>Flask </a:t>
            </a:r>
            <a:r>
              <a:rPr lang="ko-KR" altLang="en-US" dirty="0"/>
              <a:t>프로그램인 </a:t>
            </a:r>
            <a:r>
              <a:rPr lang="en-US" altLang="ko-KR" dirty="0"/>
              <a:t>index.py</a:t>
            </a:r>
            <a:r>
              <a:rPr lang="ko-KR" altLang="en-US" dirty="0"/>
              <a:t>를 통해 호출되며</a:t>
            </a:r>
            <a:r>
              <a:rPr lang="en-US" altLang="ko-KR" dirty="0" smtClean="0"/>
              <a:t>, </a:t>
            </a:r>
            <a:r>
              <a:rPr lang="ko-KR" altLang="en-US" dirty="0"/>
              <a:t>이 프로그램들 간의 관계는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5-17]</a:t>
            </a:r>
            <a:r>
              <a:rPr lang="ko-KR" altLang="en-US" dirty="0"/>
              <a:t>과 </a:t>
            </a:r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58674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580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프로그램의 소스코드를 작성했다면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5-11]</a:t>
            </a:r>
            <a:r>
              <a:rPr lang="ko-KR" altLang="en-US" dirty="0"/>
              <a:t>과 같이 </a:t>
            </a:r>
            <a:r>
              <a:rPr lang="en-US" altLang="ko-KR" dirty="0"/>
              <a:t>3</a:t>
            </a:r>
            <a:r>
              <a:rPr lang="ko-KR" altLang="en-US" dirty="0"/>
              <a:t>단계로 실습할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56792"/>
            <a:ext cx="71437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718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b="1" dirty="0" smtClean="0"/>
              <a:t>[</a:t>
            </a:r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] DBMS </a:t>
            </a:r>
            <a:r>
              <a:rPr lang="ko-KR" altLang="en-US" b="1" dirty="0"/>
              <a:t>설치 및 환경설정</a:t>
            </a:r>
            <a:endParaRPr lang="en-US" altLang="ko-KR" b="1" dirty="0"/>
          </a:p>
          <a:p>
            <a:pPr marL="266700" lvl="1" indent="0" latinLnBrk="0">
              <a:buNone/>
            </a:pPr>
            <a:r>
              <a:rPr lang="en-US" altLang="ko-KR" dirty="0">
                <a:sym typeface="Wingdings"/>
              </a:rPr>
              <a:t>  </a:t>
            </a:r>
            <a:r>
              <a:rPr lang="ko-KR" altLang="ko-KR" dirty="0">
                <a:sym typeface="Wingdings"/>
              </a:rPr>
              <a:t></a:t>
            </a:r>
            <a:r>
              <a:rPr lang="en-US" altLang="ko-KR" dirty="0">
                <a:sym typeface="Wingdings"/>
              </a:rPr>
              <a:t> </a:t>
            </a:r>
            <a:r>
              <a:rPr lang="en-US" altLang="ko-KR" dirty="0"/>
              <a:t>MySQL 8.x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66700" lvl="1" indent="0" latinLnBrk="0">
              <a:buNone/>
            </a:pPr>
            <a:r>
              <a:rPr lang="en-US" altLang="ko-KR" dirty="0">
                <a:sym typeface="Wingdings"/>
              </a:rPr>
              <a:t>  </a:t>
            </a:r>
            <a:r>
              <a:rPr lang="ko-KR" altLang="ko-KR" dirty="0">
                <a:sym typeface="Wingdings"/>
              </a:rPr>
              <a:t></a:t>
            </a:r>
            <a:r>
              <a:rPr lang="en-US" altLang="ko-KR" dirty="0">
                <a:sym typeface="Wingdings"/>
              </a:rPr>
              <a:t> </a:t>
            </a:r>
            <a:r>
              <a:rPr lang="en-US" altLang="ko-KR" dirty="0"/>
              <a:t>SQL </a:t>
            </a:r>
            <a:r>
              <a:rPr lang="ko-KR" altLang="en-US" dirty="0"/>
              <a:t>접속을 위한 사용자</a:t>
            </a:r>
            <a:r>
              <a:rPr lang="en-US" altLang="ko-KR" dirty="0"/>
              <a:t>(</a:t>
            </a:r>
            <a:r>
              <a:rPr lang="en-US" altLang="ko-KR" dirty="0" err="1"/>
              <a:t>madang</a:t>
            </a:r>
            <a:r>
              <a:rPr lang="en-US" altLang="ko-KR" dirty="0"/>
              <a:t>) </a:t>
            </a:r>
            <a:r>
              <a:rPr lang="ko-KR" altLang="en-US" dirty="0" smtClean="0"/>
              <a:t>설정</a:t>
            </a:r>
            <a:endParaRPr lang="en-US" altLang="ko-KR" b="1" dirty="0" smtClean="0"/>
          </a:p>
          <a:p>
            <a:pPr lvl="1" latinLnBrk="0"/>
            <a:endParaRPr lang="en-US" altLang="ko-KR" b="1" dirty="0"/>
          </a:p>
          <a:p>
            <a:pPr lvl="1" latinLnBrk="0"/>
            <a:r>
              <a:rPr lang="en-US" altLang="ko-KR" b="1" dirty="0" smtClean="0"/>
              <a:t>[2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] </a:t>
            </a:r>
            <a:r>
              <a:rPr lang="ko-KR" altLang="en-US" b="1" dirty="0" smtClean="0"/>
              <a:t>데이터베이스 준비</a:t>
            </a:r>
            <a:endParaRPr lang="en-US" altLang="ko-KR" b="1" dirty="0" smtClean="0"/>
          </a:p>
          <a:p>
            <a:pPr marL="266700" lvl="1" indent="0" latinLnBrk="0">
              <a:buNone/>
            </a:pPr>
            <a:r>
              <a:rPr lang="en-US" altLang="ko-KR" dirty="0" smtClean="0">
                <a:sym typeface="Wingdings"/>
              </a:rPr>
              <a:t>  </a:t>
            </a:r>
            <a:r>
              <a:rPr lang="ko-KR" altLang="ko-KR" dirty="0" smtClean="0"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dirty="0" smtClean="0"/>
              <a:t>마당서점 데이터베이스 준비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demo_madang.sql</a:t>
            </a:r>
            <a:r>
              <a:rPr lang="en-US" altLang="ko-KR" dirty="0" smtClean="0"/>
              <a:t>)</a:t>
            </a:r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lvl="1" latinLnBrk="0"/>
            <a:r>
              <a:rPr lang="en-US" altLang="ko-KR" b="1" dirty="0" smtClean="0"/>
              <a:t>[3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]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  <a:p>
            <a:pPr marL="266700" lvl="1" indent="0" latinLnBrk="0">
              <a:buNone/>
            </a:pPr>
            <a:r>
              <a:rPr lang="en-US" altLang="ko-KR" dirty="0" smtClean="0">
                <a:sym typeface="Wingdings"/>
              </a:rPr>
              <a:t>  </a:t>
            </a:r>
            <a:r>
              <a:rPr lang="ko-KR" altLang="ko-KR" dirty="0" smtClean="0"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en-US" altLang="ko-KR" dirty="0" smtClean="0"/>
              <a:t>Flask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6962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8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프로그램을 </a:t>
            </a:r>
            <a:r>
              <a:rPr lang="ko-KR" altLang="en-US" dirty="0" smtClean="0"/>
              <a:t>설계</a:t>
            </a:r>
            <a:r>
              <a:rPr lang="ko-KR" altLang="en-US" dirty="0"/>
              <a:t>하고 소스코드를 작성하여 디버깅하는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/>
              <a:t>데이터베이스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DBMS</a:t>
            </a:r>
            <a:r>
              <a:rPr lang="ko-KR" altLang="en-US" dirty="0"/>
              <a:t>에 데이터를 정의하고 저장된 데이터를 읽어와 데이터를 변경하는 프로그램을 작성하는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데이터베이스 언어인 </a:t>
            </a:r>
            <a:r>
              <a:rPr lang="en-US" altLang="ko-KR" dirty="0"/>
              <a:t>SQL</a:t>
            </a:r>
            <a:r>
              <a:rPr lang="ko-KR" altLang="en-US" dirty="0"/>
              <a:t>을 포함한다는 점이 일반 프로그래밍과 </a:t>
            </a:r>
            <a:r>
              <a:rPr lang="ko-KR" altLang="en-US" dirty="0" smtClean="0"/>
              <a:t>다름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60293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197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49" y="1124744"/>
            <a:ext cx="699135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415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66700" lvl="1" indent="0" latinLnBrk="0">
              <a:buNone/>
            </a:pPr>
            <a:r>
              <a:rPr lang="ko-KR" altLang="en-US" dirty="0" smtClean="0">
                <a:sym typeface="Wingdings"/>
              </a:rPr>
              <a:t>   </a:t>
            </a:r>
            <a:r>
              <a:rPr lang="ko-KR" altLang="en-US" dirty="0" smtClean="0"/>
              <a:t>프로그램 </a:t>
            </a:r>
            <a:r>
              <a:rPr lang="ko-KR" altLang="en-US" dirty="0"/>
              <a:t>준비</a:t>
            </a:r>
            <a:r>
              <a:rPr lang="en-US" altLang="ko-KR" dirty="0"/>
              <a:t>(index.py, booklist.html, bookview.html</a:t>
            </a:r>
            <a:r>
              <a:rPr lang="en-US" altLang="ko-KR" dirty="0" smtClean="0"/>
              <a:t>)</a:t>
            </a:r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 smtClean="0">
                <a:sym typeface="Wingdings"/>
              </a:rPr>
              <a:t>  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46672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43" y="5529014"/>
            <a:ext cx="69913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929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155404"/>
            <a:ext cx="58388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81088" y="919386"/>
            <a:ext cx="6981825" cy="2162175"/>
            <a:chOff x="1081088" y="2486025"/>
            <a:chExt cx="6981825" cy="2162175"/>
          </a:xfrm>
        </p:grpSpPr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13" y="2486025"/>
              <a:ext cx="6962775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8" y="4381500"/>
              <a:ext cx="698182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0912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프로그래밍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삽입 프로그래밍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프로시저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연동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393939"/>
                </a:solidFill>
              </a:rPr>
              <a:t>PyMySQL</a:t>
            </a:r>
            <a:endParaRPr lang="en-US" altLang="ko-KR" sz="16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데이터베이스 프로그래밍 방법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SQL </a:t>
            </a:r>
            <a:r>
              <a:rPr lang="ko-KR" altLang="en-US" dirty="0"/>
              <a:t>전용 언어를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 latinLnBrk="0"/>
            <a:r>
              <a:rPr lang="en-US" altLang="ko-KR" dirty="0"/>
              <a:t>SQL </a:t>
            </a:r>
            <a:r>
              <a:rPr lang="ko-KR" altLang="en-US" dirty="0"/>
              <a:t>자체의 기능을 확장하여 변수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/>
              <a:t>입출력 등의 기능을 추가한 새로운 언어를 </a:t>
            </a:r>
            <a:r>
              <a:rPr lang="ko-KR" altLang="en-US" dirty="0" smtClean="0"/>
              <a:t>사용하는 방법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일반 </a:t>
            </a:r>
            <a:r>
              <a:rPr lang="ko-KR" altLang="en-US" dirty="0"/>
              <a:t>프로그래밍 언어에 </a:t>
            </a:r>
            <a:r>
              <a:rPr lang="en-US" altLang="ko-KR" dirty="0"/>
              <a:t>SQL</a:t>
            </a:r>
            <a:r>
              <a:rPr lang="ko-KR" altLang="en-US" dirty="0"/>
              <a:t>을 삽입하여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자바</a:t>
            </a:r>
            <a:r>
              <a:rPr lang="en-US" altLang="ko-KR" dirty="0"/>
              <a:t>, C, C++, </a:t>
            </a:r>
            <a:r>
              <a:rPr lang="ko-KR" altLang="en-US" dirty="0"/>
              <a:t>파이썬 등 일반 프로그래밍 언어에 </a:t>
            </a:r>
            <a:r>
              <a:rPr lang="en-US" altLang="ko-KR" dirty="0"/>
              <a:t>SQL</a:t>
            </a:r>
            <a:r>
              <a:rPr lang="ko-KR" altLang="en-US" dirty="0"/>
              <a:t>을 삽입하여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웹 프로그래밍 언어에 </a:t>
            </a:r>
            <a:r>
              <a:rPr lang="en-US" altLang="ko-KR" dirty="0"/>
              <a:t>SQL</a:t>
            </a:r>
            <a:r>
              <a:rPr lang="ko-KR" altLang="en-US" dirty="0"/>
              <a:t>을 삽입하여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 latinLnBrk="0"/>
            <a:r>
              <a:rPr lang="en-US" altLang="ko-KR" dirty="0"/>
              <a:t>JSP, PHP, ASP </a:t>
            </a:r>
            <a:r>
              <a:rPr lang="ko-KR" altLang="en-US" dirty="0"/>
              <a:t>등의 웹 스크립트 언어나 </a:t>
            </a:r>
            <a:r>
              <a:rPr lang="en-US" altLang="ko-KR" dirty="0"/>
              <a:t>Django, Flask </a:t>
            </a:r>
            <a:r>
              <a:rPr lang="ko-KR" altLang="en-US" dirty="0"/>
              <a:t>등의 웹 프레임워크에 </a:t>
            </a:r>
            <a:r>
              <a:rPr lang="en-US" altLang="ko-KR" dirty="0"/>
              <a:t>SQL</a:t>
            </a:r>
            <a:r>
              <a:rPr lang="ko-KR" altLang="en-US" dirty="0"/>
              <a:t>을 </a:t>
            </a:r>
            <a:r>
              <a:rPr lang="ko-KR" altLang="en-US" dirty="0" smtClean="0"/>
              <a:t>삽</a:t>
            </a:r>
            <a:r>
              <a:rPr lang="ko-KR" altLang="en-US" dirty="0"/>
              <a:t>입하여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4GL</a:t>
            </a:r>
          </a:p>
          <a:p>
            <a:pPr lvl="2" latinLnBrk="0"/>
            <a:r>
              <a:rPr lang="en-US" altLang="ko-KR" dirty="0"/>
              <a:t>4</a:t>
            </a:r>
            <a:r>
              <a:rPr lang="ko-KR" altLang="en-US" dirty="0"/>
              <a:t>세대 언어의 일종으로 데이터베이스 관리 기능과 비주얼 프로그래밍 기능을 갖춘 ‘</a:t>
            </a:r>
            <a:r>
              <a:rPr lang="en-US" altLang="ko-KR" dirty="0"/>
              <a:t>GUI </a:t>
            </a:r>
            <a:r>
              <a:rPr lang="ko-KR" altLang="en-US" dirty="0" smtClean="0"/>
              <a:t>기</a:t>
            </a:r>
            <a:r>
              <a:rPr lang="ko-KR" altLang="en-US" dirty="0"/>
              <a:t>반 소프트웨어 개발 도구’를 사용하여 프로그래밍하는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53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데이터베이스 응용 시스템을 ‘하드웨어</a:t>
            </a:r>
            <a:r>
              <a:rPr lang="en-US" altLang="ko-KR" dirty="0"/>
              <a:t>-</a:t>
            </a:r>
            <a:r>
              <a:rPr lang="ko-KR" altLang="en-US" dirty="0"/>
              <a:t>운영체제</a:t>
            </a:r>
            <a:r>
              <a:rPr lang="en-US" altLang="ko-KR" dirty="0"/>
              <a:t>-DBMS-</a:t>
            </a:r>
            <a:r>
              <a:rPr lang="ko-KR" altLang="en-US" dirty="0"/>
              <a:t>프로그램 환경’</a:t>
            </a:r>
            <a:r>
              <a:rPr lang="ko-KR" altLang="en-US" dirty="0" smtClean="0"/>
              <a:t>으</a:t>
            </a:r>
            <a:r>
              <a:rPr lang="ko-KR" altLang="en-US" dirty="0"/>
              <a:t>로 계층화하고 층간의 관계를 </a:t>
            </a:r>
            <a:r>
              <a:rPr lang="ko-KR" altLang="en-US" dirty="0" smtClean="0"/>
              <a:t>표현한 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28775"/>
            <a:ext cx="6874718" cy="504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89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052736"/>
            <a:ext cx="71247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883868"/>
            <a:ext cx="7077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3504486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02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저장 프로그램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7"/>
            <a:ext cx="6840760" cy="206415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프로그램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트리거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정의 함수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 프로그램의 문법 요약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0058519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8000</TotalTime>
  <Words>1258</Words>
  <Application>Microsoft Office PowerPoint</Application>
  <PresentationFormat>화면 슬라이드 쇼(4:3)</PresentationFormat>
  <Paragraphs>280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HY견고딕</vt:lpstr>
      <vt:lpstr>맑은 고딕</vt:lpstr>
      <vt:lpstr>Arial</vt:lpstr>
      <vt:lpstr>Wingdings</vt:lpstr>
      <vt:lpstr>바인드소프트</vt:lpstr>
      <vt:lpstr>데이터 베이스</vt:lpstr>
      <vt:lpstr>목차</vt:lpstr>
      <vt:lpstr>학습목표</vt:lpstr>
      <vt:lpstr>PowerPoint 프레젠테이션</vt:lpstr>
      <vt:lpstr>데이터베이스 프로그래밍의 개념</vt:lpstr>
      <vt:lpstr>데이터베이스 프로그래밍의 개념</vt:lpstr>
      <vt:lpstr>데이터베이스 프로그래밍의 개념</vt:lpstr>
      <vt:lpstr>데이터베이스 프로그래밍의 개념</vt:lpstr>
      <vt:lpstr>PowerPoint 프레젠테이션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1. 저장 프로그램</vt:lpstr>
      <vt:lpstr>프로시저의 확인, 변경 및 삭제</vt:lpstr>
      <vt:lpstr>1. 저장 프로그램</vt:lpstr>
      <vt:lpstr>1. 저장 프로그램</vt:lpstr>
      <vt:lpstr>2. 트리거</vt:lpstr>
      <vt:lpstr>2. 트리거</vt:lpstr>
      <vt:lpstr>2. 트리거</vt:lpstr>
      <vt:lpstr>2. 트리거</vt:lpstr>
      <vt:lpstr>3. 사용자 정의 함수</vt:lpstr>
      <vt:lpstr>3. 사용자 정의 함수</vt:lpstr>
      <vt:lpstr>3. 사용자 정의 함수</vt:lpstr>
      <vt:lpstr>4. 저장 프로그램의 문법 요약</vt:lpstr>
      <vt:lpstr>PowerPoint 프레젠테이션</vt:lpstr>
      <vt:lpstr>데이터베이스 연동 파이썬 프로그래밍 실습 환경</vt:lpstr>
      <vt:lpstr>1. 소스코드 설명</vt:lpstr>
      <vt:lpstr>1. 소스코드 설명</vt:lpstr>
      <vt:lpstr>1. 소스코드 설명</vt:lpstr>
      <vt:lpstr>1. 소스코드 설명</vt:lpstr>
      <vt:lpstr>1. 소스코드 설명</vt:lpstr>
      <vt:lpstr>2. 프로그램 실습</vt:lpstr>
      <vt:lpstr>2. 프로그램 실습</vt:lpstr>
      <vt:lpstr>2. 프로그램 실습</vt:lpstr>
      <vt:lpstr>PowerPoint 프레젠테이션</vt:lpstr>
      <vt:lpstr>데이터베이스 연동 웹 프로그래밍 실습 환경</vt:lpstr>
      <vt:lpstr>1. 소스코드 설명</vt:lpstr>
      <vt:lpstr>1. 소스코드 설명</vt:lpstr>
      <vt:lpstr>1. 소스코드 설명</vt:lpstr>
      <vt:lpstr>1. 소스코드 설명</vt:lpstr>
      <vt:lpstr>1. 소스코드 설명</vt:lpstr>
      <vt:lpstr>2. 프로그램 실습</vt:lpstr>
      <vt:lpstr>2. 프로그램 실습</vt:lpstr>
      <vt:lpstr>2. 프로그램 실습</vt:lpstr>
      <vt:lpstr>2. 프로그램 실습</vt:lpstr>
      <vt:lpstr>2. 프로그램 실습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Sugil</cp:lastModifiedBy>
  <cp:revision>761</cp:revision>
  <dcterms:created xsi:type="dcterms:W3CDTF">2012-07-11T10:23:22Z</dcterms:created>
  <dcterms:modified xsi:type="dcterms:W3CDTF">2024-03-05T00:57:35Z</dcterms:modified>
</cp:coreProperties>
</file>