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64"/>
  </p:notesMasterIdLst>
  <p:sldIdLst>
    <p:sldId id="451" r:id="rId2"/>
    <p:sldId id="266" r:id="rId3"/>
    <p:sldId id="383" r:id="rId4"/>
    <p:sldId id="382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9" r:id="rId18"/>
    <p:sldId id="480" r:id="rId19"/>
    <p:sldId id="481" r:id="rId20"/>
    <p:sldId id="482" r:id="rId21"/>
    <p:sldId id="483" r:id="rId22"/>
    <p:sldId id="484" r:id="rId23"/>
    <p:sldId id="486" r:id="rId24"/>
    <p:sldId id="462" r:id="rId25"/>
    <p:sldId id="487" r:id="rId26"/>
    <p:sldId id="488" r:id="rId27"/>
    <p:sldId id="489" r:id="rId28"/>
    <p:sldId id="490" r:id="rId29"/>
    <p:sldId id="491" r:id="rId30"/>
    <p:sldId id="492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463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464" r:id="rId59"/>
    <p:sldId id="520" r:id="rId60"/>
    <p:sldId id="521" r:id="rId61"/>
    <p:sldId id="522" r:id="rId62"/>
    <p:sldId id="392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A0F6E4-8D9D-41B5-9EA7-EDFB4DD5198D}">
          <p14:sldIdLst>
            <p14:sldId id="451"/>
            <p14:sldId id="266"/>
            <p14:sldId id="383"/>
          </p14:sldIdLst>
        </p14:section>
        <p14:section name="01_이상현상" id="{E1D31D14-F060-46E9-957F-07D8A51CC386}">
          <p14:sldIdLst>
            <p14:sldId id="382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9"/>
            <p14:sldId id="480"/>
            <p14:sldId id="481"/>
            <p14:sldId id="482"/>
            <p14:sldId id="483"/>
            <p14:sldId id="484"/>
            <p14:sldId id="486"/>
          </p14:sldIdLst>
        </p14:section>
        <p14:section name="02_함수 종속성" id="{3929F6D1-6793-46EB-9A62-4F5EB8BC8FC1}">
          <p14:sldIdLst>
            <p14:sldId id="462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03_정규화" id="{0EE1F15F-BADC-40A2-8544-D3B2AB7E6815}">
          <p14:sldIdLst>
            <p14:sldId id="463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04_정규화 연습(부동산 데이터베이스)" id="{378F4906-80E2-48DB-802A-A38EBC70B9C0}">
          <p14:sldIdLst>
            <p14:sldId id="464"/>
            <p14:sldId id="520"/>
            <p14:sldId id="521"/>
            <p14:sldId id="522"/>
          </p14:sldIdLst>
        </p14:section>
        <p14:section name="요약" id="{D17A6F8F-A338-498F-9F60-4F70A032360D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3939"/>
    <a:srgbClr val="E7E7E9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1552" y="68"/>
      </p:cViewPr>
      <p:guideLst>
        <p:guide orient="horz" pos="119"/>
        <p:guide pos="3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7553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9AE2E-C36C-4442-B791-F7AA324F9C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820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4124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14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53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7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6336640" y="93663"/>
            <a:ext cx="5580176" cy="523220"/>
            <a:chOff x="6752029" y="188640"/>
            <a:chExt cx="5582416" cy="521913"/>
          </a:xfrm>
        </p:grpSpPr>
        <p:sp>
          <p:nvSpPr>
            <p:cNvPr id="10" name="직사각형 9"/>
            <p:cNvSpPr/>
            <p:nvPr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07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E64B3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ED827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F09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F2A69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64B38"/>
              </a:buClr>
              <a:buFont typeface="Wingdings" pitchFamily="2" charset="2"/>
              <a:buChar char="v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000"/>
            </a:lvl4pPr>
            <a:lvl5pPr marL="990600" indent="-180975">
              <a:buClr>
                <a:srgbClr val="EB7363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 smtClean="0"/>
              <a:t>셋째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 smtClean="0"/>
              <a:t>넷째 </a:t>
            </a:r>
            <a:r>
              <a:rPr lang="ko-KR" altLang="en-US" dirty="0"/>
              <a:t>수준</a:t>
            </a:r>
          </a:p>
        </p:txBody>
      </p:sp>
    </p:spTree>
    <p:extLst>
      <p:ext uri="{BB962C8B-B14F-4D97-AF65-F5344CB8AC3E}">
        <p14:creationId xmlns:p14="http://schemas.microsoft.com/office/powerpoint/2010/main" val="24795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/>
              <a:t>데이터 베이스</a:t>
            </a:r>
            <a:endParaRPr lang="ko-KR" altLang="en-US" sz="4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344F6B"/>
                </a:solidFill>
              </a:rPr>
              <a:t>Chapter </a:t>
            </a:r>
            <a:r>
              <a:rPr lang="en-US" altLang="ko-KR" sz="2000" dirty="0" smtClean="0">
                <a:solidFill>
                  <a:srgbClr val="344F6B"/>
                </a:solidFill>
              </a:rPr>
              <a:t>07</a:t>
            </a:r>
            <a:r>
              <a:rPr lang="en-US" altLang="ko-KR" sz="2000" dirty="0" smtClean="0">
                <a:solidFill>
                  <a:srgbClr val="215968"/>
                </a:solidFill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정규화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8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잘못 설계된 계절학기 수강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7-4]</a:t>
            </a:r>
            <a:r>
              <a:rPr lang="ko-KR" altLang="en-US" dirty="0"/>
              <a:t>는 계절학기 수강 정보를 저장하는 </a:t>
            </a:r>
            <a:r>
              <a:rPr lang="en-US" altLang="ko-KR" dirty="0"/>
              <a:t>Summer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6860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294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/>
              <a:t>Summer </a:t>
            </a:r>
            <a:r>
              <a:rPr lang="ko-KR" altLang="en-US" dirty="0"/>
              <a:t>테이블을 생성하고 데이터를 삽입하는 </a:t>
            </a:r>
            <a:r>
              <a:rPr lang="en-US" altLang="ko-KR" dirty="0"/>
              <a:t>SQL </a:t>
            </a:r>
            <a:r>
              <a:rPr lang="ko-KR" altLang="en-US" dirty="0"/>
              <a:t>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5402986" cy="5030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13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마당대학에서는 </a:t>
            </a:r>
            <a:r>
              <a:rPr lang="en-US" altLang="ko-KR" dirty="0"/>
              <a:t>Summer </a:t>
            </a:r>
            <a:r>
              <a:rPr lang="ko-KR" altLang="en-US" dirty="0"/>
              <a:t>테이블을 이용하여 다음과 같은 질의를 </a:t>
            </a:r>
            <a:r>
              <a:rPr lang="ko-KR" altLang="en-US" dirty="0" smtClean="0"/>
              <a:t>처리함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7-1]</a:t>
            </a:r>
            <a:r>
              <a:rPr lang="ko-KR" altLang="en-US" dirty="0"/>
              <a:t>과 같은 조회 작업은 </a:t>
            </a:r>
            <a:r>
              <a:rPr lang="en-US" altLang="ko-KR" dirty="0"/>
              <a:t>SELECT </a:t>
            </a:r>
            <a:r>
              <a:rPr lang="ko-KR" altLang="en-US" dirty="0"/>
              <a:t>문을 이용해 별문제 없이 처리할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그러나 데이</a:t>
            </a:r>
            <a:r>
              <a:rPr lang="ko-KR" altLang="en-US" dirty="0"/>
              <a:t>터를 조작하는 작업의 경우 이상현상이 </a:t>
            </a:r>
            <a:r>
              <a:rPr lang="ko-KR" altLang="en-US" dirty="0" smtClean="0"/>
              <a:t>발생함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62960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13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삭제이상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56792"/>
            <a:ext cx="7172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423567"/>
            <a:ext cx="5178136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04" y="4562362"/>
            <a:ext cx="5169477" cy="1073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471317"/>
            <a:ext cx="5507182" cy="109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9" y="5636089"/>
            <a:ext cx="4113068" cy="64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96307" y="5238100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연쇄삭제로 조회 불가능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313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14" y="2433092"/>
            <a:ext cx="5966114" cy="345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삽입이상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91760" y="3616291"/>
            <a:ext cx="1824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NULL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을 삽입해야 함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56792"/>
            <a:ext cx="7172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1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수정이상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55134"/>
            <a:ext cx="4918364" cy="158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01" y="3006472"/>
            <a:ext cx="71342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1" y="3959021"/>
            <a:ext cx="5524500" cy="169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47" y="4003035"/>
            <a:ext cx="1771177" cy="12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01" y="5701505"/>
            <a:ext cx="5541818" cy="105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109" y="5737861"/>
            <a:ext cx="1134341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61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8" y="1052736"/>
            <a:ext cx="5481205" cy="297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28" y="1052736"/>
            <a:ext cx="1771177" cy="122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" y="4022804"/>
            <a:ext cx="5498523" cy="108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48" y="5105190"/>
            <a:ext cx="5463886" cy="105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465" y="4072407"/>
            <a:ext cx="1031219" cy="7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004048" y="2636912"/>
            <a:ext cx="3804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수정 시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JAVA 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수강료가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2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가지가 생길 수 있음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616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수정된 계절학기 수강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/>
              <a:t>테이블의 구조를 </a:t>
            </a:r>
            <a:r>
              <a:rPr lang="ko-KR" altLang="en-US" dirty="0" smtClean="0"/>
              <a:t>고쳐</a:t>
            </a:r>
            <a:r>
              <a:rPr lang="ko-KR" altLang="en-US" dirty="0"/>
              <a:t>서 이상현상이 발생하지 않도록 </a:t>
            </a:r>
            <a:r>
              <a:rPr lang="ko-KR" altLang="en-US" dirty="0" smtClean="0"/>
              <a:t>만들어보기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71123"/>
            <a:ext cx="46863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99592" y="3822469"/>
            <a:ext cx="2105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테이블을 분해하여 저장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996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SummerPrice </a:t>
            </a:r>
            <a:r>
              <a:rPr lang="ko-KR" altLang="en-US" dirty="0"/>
              <a:t>테이블과 </a:t>
            </a:r>
            <a:r>
              <a:rPr lang="en-US" altLang="ko-KR" dirty="0"/>
              <a:t>SummerEnroll </a:t>
            </a:r>
            <a:r>
              <a:rPr lang="ko-KR" altLang="en-US" dirty="0"/>
              <a:t>테이블을 생성하는 </a:t>
            </a:r>
            <a:r>
              <a:rPr lang="en-US" altLang="ko-KR" dirty="0"/>
              <a:t>SQL 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71600" y="1484784"/>
            <a:ext cx="6563591" cy="5278349"/>
            <a:chOff x="1060024" y="1340768"/>
            <a:chExt cx="6563591" cy="5278349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340768"/>
              <a:ext cx="6485659" cy="2658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24" y="3952117"/>
              <a:ext cx="6563591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996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83" y="1268760"/>
            <a:ext cx="6554932" cy="4805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9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78836" y="1465809"/>
            <a:ext cx="6969702" cy="3926382"/>
            <a:chOff x="1058682" y="1707680"/>
            <a:chExt cx="6969702" cy="3926382"/>
          </a:xfrm>
        </p:grpSpPr>
        <p:grpSp>
          <p:nvGrpSpPr>
            <p:cNvPr id="24" name="그룹 23"/>
            <p:cNvGrpSpPr/>
            <p:nvPr/>
          </p:nvGrpSpPr>
          <p:grpSpPr>
            <a:xfrm>
              <a:off x="1058682" y="3845268"/>
              <a:ext cx="6969702" cy="720000"/>
              <a:chOff x="626634" y="3173386"/>
              <a:chExt cx="6969702" cy="720000"/>
            </a:xfrm>
          </p:grpSpPr>
          <p:sp>
            <p:nvSpPr>
              <p:cNvPr id="25" name="직사각형 32"/>
              <p:cNvSpPr/>
              <p:nvPr/>
            </p:nvSpPr>
            <p:spPr>
              <a:xfrm>
                <a:off x="626634" y="3225332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solidFill>
                  <a:srgbClr val="F2A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4595" y="3294665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03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직사각형 32"/>
              <p:cNvSpPr/>
              <p:nvPr/>
            </p:nvSpPr>
            <p:spPr>
              <a:xfrm>
                <a:off x="1358900" y="3173386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8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정규화</a:t>
                </a:r>
                <a:endPara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075308" y="1707680"/>
              <a:ext cx="6953076" cy="720000"/>
              <a:chOff x="643260" y="980728"/>
              <a:chExt cx="6953076" cy="720000"/>
            </a:xfrm>
          </p:grpSpPr>
          <p:sp>
            <p:nvSpPr>
              <p:cNvPr id="30" name="직사각형 32"/>
              <p:cNvSpPr/>
              <p:nvPr/>
            </p:nvSpPr>
            <p:spPr>
              <a:xfrm>
                <a:off x="643260" y="1032546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754594" y="1101879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직사각형 32"/>
              <p:cNvSpPr/>
              <p:nvPr/>
            </p:nvSpPr>
            <p:spPr>
              <a:xfrm>
                <a:off x="1358900" y="980728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3" name="직사각형 23"/>
              <p:cNvSpPr>
                <a:spLocks noChangeArrowheads="1"/>
              </p:cNvSpPr>
              <p:nvPr/>
            </p:nvSpPr>
            <p:spPr bwMode="auto">
              <a:xfrm>
                <a:off x="1496616" y="113506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이상현상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1075308" y="2776474"/>
              <a:ext cx="6953076" cy="720000"/>
              <a:chOff x="643260" y="2077057"/>
              <a:chExt cx="6953076" cy="720000"/>
            </a:xfrm>
          </p:grpSpPr>
          <p:sp>
            <p:nvSpPr>
              <p:cNvPr id="35" name="직사각형 32"/>
              <p:cNvSpPr/>
              <p:nvPr/>
            </p:nvSpPr>
            <p:spPr>
              <a:xfrm>
                <a:off x="643260" y="2147989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54595" y="221732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직사각형 32"/>
              <p:cNvSpPr/>
              <p:nvPr/>
            </p:nvSpPr>
            <p:spPr>
              <a:xfrm>
                <a:off x="1358900" y="2077057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8" name="직사각형 37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함수 종속성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1058682" y="4914062"/>
              <a:ext cx="6969702" cy="720000"/>
              <a:chOff x="626634" y="3173386"/>
              <a:chExt cx="6969702" cy="720000"/>
            </a:xfrm>
          </p:grpSpPr>
          <p:sp>
            <p:nvSpPr>
              <p:cNvPr id="40" name="직사각형 32"/>
              <p:cNvSpPr/>
              <p:nvPr/>
            </p:nvSpPr>
            <p:spPr>
              <a:xfrm>
                <a:off x="626634" y="3225332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solidFill>
                  <a:srgbClr val="F2A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4595" y="3294665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04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직사각형 32"/>
              <p:cNvSpPr/>
              <p:nvPr/>
            </p:nvSpPr>
            <p:spPr>
              <a:xfrm>
                <a:off x="1358900" y="3173386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3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정규화 연습</a:t>
                </a:r>
                <a:r>
                  <a:rPr lang="en-US" altLang="ko-KR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부동산 데이터베이스</a:t>
                </a:r>
                <a:r>
                  <a:rPr lang="en-US" altLang="ko-KR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)</a:t>
                </a:r>
                <a:endPara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분해된 테이블을 이용하여 이전과 같은 질의를 </a:t>
            </a:r>
            <a:r>
              <a:rPr lang="ko-KR" altLang="en-US" dirty="0" smtClean="0"/>
              <a:t>처리해보기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81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5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삭제이상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143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7" y="3120734"/>
            <a:ext cx="4998657" cy="173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54" y="3129047"/>
            <a:ext cx="1338223" cy="96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6" y="4846847"/>
            <a:ext cx="4998657" cy="96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40" y="4846847"/>
            <a:ext cx="818677" cy="5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5" y="5815091"/>
            <a:ext cx="5006529" cy="598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118568" y="5387827"/>
            <a:ext cx="4087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연쇄삭제 현상이 발생하지 않고 데이터가 조회됨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7" y="2145060"/>
            <a:ext cx="3707665" cy="97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32" y="2145060"/>
            <a:ext cx="779318" cy="535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5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삽입이상 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28800"/>
            <a:ext cx="71532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2" y="2495575"/>
            <a:ext cx="4998657" cy="116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39" y="2495575"/>
            <a:ext cx="1320657" cy="99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333021" y="3183777"/>
            <a:ext cx="26677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NULL 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값을 삽입하지 않아도 됨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82" y="3689283"/>
            <a:ext cx="5006529" cy="75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11" y="3689283"/>
            <a:ext cx="1330351" cy="1204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38" y="4893684"/>
            <a:ext cx="5014401" cy="56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55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이상현상의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수정이상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83" y="1628800"/>
            <a:ext cx="7143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48" y="2505100"/>
            <a:ext cx="968244" cy="51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02" y="2505100"/>
            <a:ext cx="499865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45" y="4410100"/>
            <a:ext cx="4982914" cy="9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779912" y="3861048"/>
            <a:ext cx="4689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데이터 중복이 없어서 데이터 불일치가 발생하지 않음</a:t>
            </a:r>
            <a:endParaRPr lang="ko-KR" altLang="en-US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169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3095719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함수 종속성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317009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종속성의 개념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다이어그램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규칙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기본키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이상현상과 결정자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종속성 예제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914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함수 종속성의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정규화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mormalization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ko-KR" altLang="en-US" dirty="0"/>
              <a:t>이상현상이 있는 테이블을 수정하여 문제를 해결하는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정규화하려</a:t>
            </a:r>
            <a:r>
              <a:rPr lang="ko-KR" altLang="en-US" dirty="0"/>
              <a:t>면 먼저 테이블을 분석하여 기본키와 함수 종속성을 파악해야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endParaRPr lang="en-US" altLang="ko-KR" sz="500" dirty="0"/>
          </a:p>
          <a:p>
            <a:pPr lvl="1" latinLnBrk="0"/>
            <a:r>
              <a:rPr lang="ko-KR" altLang="en-US" dirty="0"/>
              <a:t>다음 그림은 마당대학의 학생 정보와 수강 정보를 저장하는 학생수강성적 </a:t>
            </a:r>
            <a:r>
              <a:rPr lang="ko-KR" altLang="en-US" dirty="0" smtClean="0"/>
              <a:t>릴레이션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sz="500" dirty="0"/>
          </a:p>
          <a:p>
            <a:pPr lvl="2" latinLnBrk="0"/>
            <a:r>
              <a:rPr lang="ko-KR" altLang="en-US" dirty="0" smtClean="0"/>
              <a:t>학생수강성적 </a:t>
            </a:r>
            <a:r>
              <a:rPr lang="ko-KR" altLang="en-US" dirty="0"/>
              <a:t>릴레이션의 각 속성 사이에는 의존성이 </a:t>
            </a:r>
            <a:r>
              <a:rPr lang="ko-KR" altLang="en-US" dirty="0" smtClean="0"/>
              <a:t>존재함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강좌이름이 </a:t>
            </a:r>
            <a:r>
              <a:rPr lang="ko-KR" altLang="en-US" dirty="0"/>
              <a:t>‘</a:t>
            </a:r>
            <a:r>
              <a:rPr lang="ko-KR" altLang="en-US" dirty="0" smtClean="0"/>
              <a:t>데이</a:t>
            </a:r>
            <a:r>
              <a:rPr lang="ko-KR" altLang="en-US" dirty="0"/>
              <a:t>터베이스’인 경우 강의실은 ‘공학관 </a:t>
            </a:r>
            <a:r>
              <a:rPr lang="en-US" altLang="ko-KR" dirty="0"/>
              <a:t>110</a:t>
            </a:r>
            <a:r>
              <a:rPr lang="ko-KR" altLang="en-US" dirty="0"/>
              <a:t>’호 한 </a:t>
            </a:r>
            <a:r>
              <a:rPr lang="ko-KR" altLang="en-US" dirty="0" smtClean="0"/>
              <a:t>곳뿐임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학생이름이 ‘박지성’인 경우 </a:t>
            </a:r>
            <a:r>
              <a:rPr lang="ko-KR" altLang="en-US" dirty="0" smtClean="0"/>
              <a:t>강</a:t>
            </a:r>
            <a:r>
              <a:rPr lang="ko-KR" altLang="en-US" dirty="0"/>
              <a:t>좌이름은 ‘데이터베이스’도 있고 ‘자료구조’도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780928"/>
            <a:ext cx="711517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7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어떤 속성 </a:t>
            </a:r>
            <a:r>
              <a:rPr lang="en-US" altLang="ko-KR" dirty="0"/>
              <a:t>A</a:t>
            </a:r>
            <a:r>
              <a:rPr lang="ko-KR" altLang="en-US" dirty="0"/>
              <a:t>의 값을 알면 다른 속성 </a:t>
            </a:r>
            <a:r>
              <a:rPr lang="en-US" altLang="ko-KR" dirty="0"/>
              <a:t>B</a:t>
            </a:r>
            <a:r>
              <a:rPr lang="ko-KR" altLang="en-US" dirty="0"/>
              <a:t>의 값이 유일하게 정해지는 의존 관계를 ‘속성 </a:t>
            </a:r>
            <a:r>
              <a:rPr lang="en-US" altLang="ko-KR" dirty="0" smtClean="0"/>
              <a:t>B</a:t>
            </a:r>
            <a:r>
              <a:rPr lang="ko-KR" altLang="en-US" dirty="0"/>
              <a:t>는 속성 </a:t>
            </a:r>
            <a:r>
              <a:rPr lang="en-US" altLang="ko-KR" dirty="0"/>
              <a:t>A</a:t>
            </a:r>
            <a:r>
              <a:rPr lang="ko-KR" altLang="en-US" dirty="0"/>
              <a:t>에 </a:t>
            </a:r>
            <a:r>
              <a:rPr lang="ko-KR" altLang="en-US" dirty="0" smtClean="0"/>
              <a:t>종속한다</a:t>
            </a:r>
            <a:r>
              <a:rPr lang="en-US" altLang="ko-KR" dirty="0" smtClean="0"/>
              <a:t>(dependent)</a:t>
            </a:r>
            <a:r>
              <a:rPr lang="ko-KR" altLang="en-US" dirty="0" smtClean="0"/>
              <a:t>’ 혹은 ‘</a:t>
            </a:r>
            <a:r>
              <a:rPr lang="ko-KR" altLang="en-US" dirty="0"/>
              <a:t>속성 </a:t>
            </a:r>
            <a:r>
              <a:rPr lang="en-US" altLang="ko-KR" dirty="0"/>
              <a:t>A</a:t>
            </a:r>
            <a:r>
              <a:rPr lang="ko-KR" altLang="en-US" dirty="0"/>
              <a:t>는 속성 </a:t>
            </a:r>
            <a:r>
              <a:rPr lang="en-US" altLang="ko-KR" dirty="0"/>
              <a:t>B</a:t>
            </a:r>
            <a:r>
              <a:rPr lang="ko-KR" altLang="en-US" dirty="0"/>
              <a:t>를 </a:t>
            </a:r>
            <a:r>
              <a:rPr lang="ko-KR" altLang="en-US" b="1" dirty="0" smtClean="0"/>
              <a:t>결정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(determine)</a:t>
            </a:r>
            <a:r>
              <a:rPr lang="ko-KR" altLang="en-US" dirty="0" smtClean="0"/>
              <a:t>’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이 </a:t>
            </a:r>
            <a:r>
              <a:rPr lang="ko-KR" altLang="en-US" dirty="0" smtClean="0"/>
              <a:t>관</a:t>
            </a:r>
            <a:r>
              <a:rPr lang="ko-KR" altLang="en-US" dirty="0"/>
              <a:t>계를 ‘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</a:t>
            </a:r>
            <a:r>
              <a:rPr lang="ko-KR" altLang="en-US" dirty="0"/>
              <a:t>’로 표기하며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b="1" dirty="0"/>
              <a:t>결정자</a:t>
            </a:r>
            <a:r>
              <a:rPr lang="ko-KR" altLang="en-US" dirty="0"/>
              <a:t>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7-7]</a:t>
            </a:r>
            <a:r>
              <a:rPr lang="ko-KR" altLang="en-US" dirty="0"/>
              <a:t>은 학생수강성적 </a:t>
            </a:r>
            <a:r>
              <a:rPr lang="ko-KR" altLang="en-US" dirty="0" smtClean="0"/>
              <a:t>릴레이션</a:t>
            </a:r>
            <a:r>
              <a:rPr lang="ko-KR" altLang="en-US" dirty="0"/>
              <a:t>의 종속관계를 </a:t>
            </a:r>
            <a:r>
              <a:rPr lang="ko-KR" altLang="en-US" dirty="0" smtClean="0"/>
              <a:t>나타냄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24944"/>
            <a:ext cx="71628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22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 종속성의 개념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7-8]</a:t>
            </a:r>
            <a:r>
              <a:rPr lang="ko-KR" altLang="en-US" dirty="0"/>
              <a:t>은 학생수강성적 릴레이션의 종속관계 여부를 일부 표시한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종속관계인 </a:t>
            </a:r>
            <a:r>
              <a:rPr lang="ko-KR" altLang="en-US" dirty="0" smtClean="0"/>
              <a:t>경</a:t>
            </a:r>
            <a:r>
              <a:rPr lang="ko-KR" altLang="en-US" dirty="0"/>
              <a:t>우 연결하는 선에 ○를</a:t>
            </a:r>
            <a:r>
              <a:rPr lang="en-US" altLang="ko-KR" dirty="0"/>
              <a:t>, </a:t>
            </a:r>
            <a:r>
              <a:rPr lang="ko-KR" altLang="en-US" dirty="0"/>
              <a:t>그렇지 않은 경우 </a:t>
            </a:r>
            <a:r>
              <a:rPr lang="en-US" altLang="ko-KR" dirty="0"/>
              <a:t>×</a:t>
            </a:r>
            <a:r>
              <a:rPr lang="ko-KR" altLang="en-US" dirty="0"/>
              <a:t>를 </a:t>
            </a:r>
            <a:r>
              <a:rPr lang="ko-KR" altLang="en-US" dirty="0" smtClean="0"/>
              <a:t>표시함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marL="447675" lvl="2" indent="0" latinLnBrk="0">
              <a:buNone/>
            </a:pPr>
            <a:endParaRPr lang="en-US" altLang="ko-KR" dirty="0"/>
          </a:p>
          <a:p>
            <a:pPr lvl="1" latinLnBrk="0"/>
            <a:r>
              <a:rPr lang="ko-KR" altLang="en-US" sz="1400" dirty="0" smtClean="0"/>
              <a:t>‘</a:t>
            </a:r>
            <a:r>
              <a:rPr lang="ko-KR" altLang="en-US" sz="1400" dirty="0"/>
              <a:t>학생번호 → 주소’와 같이 왼쪽 속성의 각 값에 대하여 오른쪽 속성의 값이 </a:t>
            </a:r>
            <a:r>
              <a:rPr lang="ko-KR" altLang="en-US" sz="1400" dirty="0" smtClean="0"/>
              <a:t>유</a:t>
            </a:r>
            <a:r>
              <a:rPr lang="ko-KR" altLang="en-US" sz="1400" dirty="0"/>
              <a:t>일하게 결정될 때 ‘함수적으로 </a:t>
            </a:r>
            <a:r>
              <a:rPr lang="ko-KR" altLang="en-US" sz="1400" dirty="0" smtClean="0"/>
              <a:t>종속한다’</a:t>
            </a:r>
            <a:r>
              <a:rPr lang="ko-KR" altLang="en-US" sz="1400" dirty="0"/>
              <a:t>라고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 smtClean="0"/>
              <a:t>릴레이션의 </a:t>
            </a:r>
            <a:r>
              <a:rPr lang="ko-KR" altLang="en-US" sz="1400" dirty="0"/>
              <a:t>속성 </a:t>
            </a:r>
            <a:r>
              <a:rPr lang="ko-KR" altLang="en-US" sz="1400" dirty="0" smtClean="0"/>
              <a:t>간에 함수적으로 </a:t>
            </a:r>
            <a:r>
              <a:rPr lang="ko-KR" altLang="en-US" sz="1400" dirty="0"/>
              <a:t>종속하는 성질을 ‘함수 </a:t>
            </a:r>
            <a:r>
              <a:rPr lang="ko-KR" altLang="en-US" sz="1400" dirty="0" smtClean="0"/>
              <a:t>종속성’ </a:t>
            </a:r>
            <a:r>
              <a:rPr lang="ko-KR" altLang="en-US" sz="1400" dirty="0"/>
              <a:t>혹은 원어 그대로 </a:t>
            </a:r>
            <a:r>
              <a:rPr lang="ko-KR" altLang="en-US" sz="1400" dirty="0" smtClean="0"/>
              <a:t>해석하</a:t>
            </a:r>
            <a:r>
              <a:rPr lang="ko-KR" altLang="en-US" sz="1400" dirty="0"/>
              <a:t>여 ‘함수적 종속성’이라고 </a:t>
            </a:r>
            <a:r>
              <a:rPr lang="ko-KR" altLang="en-US" sz="1400" dirty="0" smtClean="0"/>
              <a:t>함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3515591" cy="242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381724"/>
            <a:ext cx="71342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함수 </a:t>
            </a:r>
            <a:r>
              <a:rPr lang="ko-KR" altLang="en-US" dirty="0" smtClean="0"/>
              <a:t>종속성 다이어그램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함수 종속성 다이어그램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릴레이션의 </a:t>
            </a:r>
            <a:r>
              <a:rPr lang="ko-KR" altLang="en-US" dirty="0"/>
              <a:t>속성을 직사각형</a:t>
            </a:r>
            <a:r>
              <a:rPr lang="en-US" altLang="ko-KR" dirty="0"/>
              <a:t>, </a:t>
            </a:r>
            <a:r>
              <a:rPr lang="ko-KR" altLang="en-US" dirty="0"/>
              <a:t>속성 간의 함수 종속성을 </a:t>
            </a:r>
            <a:r>
              <a:rPr lang="ko-KR" altLang="en-US" dirty="0" smtClean="0"/>
              <a:t>화살표로 나타냄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학생수강성적 릴레이션에서 함수 종속성을 찾아 정리하면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7-9]</a:t>
            </a:r>
            <a:r>
              <a:rPr lang="ko-KR" altLang="en-US" dirty="0"/>
              <a:t>의 </a:t>
            </a:r>
            <a:r>
              <a:rPr lang="en-US" altLang="ko-KR" dirty="0"/>
              <a:t>(a)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48880"/>
            <a:ext cx="71532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5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함수 </a:t>
            </a:r>
            <a:r>
              <a:rPr lang="ko-KR" altLang="en-US" dirty="0" smtClean="0"/>
              <a:t>종속성 규칙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함수 종속성 규칙에 대한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412776"/>
            <a:ext cx="71532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2419124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데이터베이스 설계 과정에서 발생할 수 있는 이상현상의 종류와 원인을 </a:t>
            </a:r>
            <a:r>
              <a:rPr lang="ko-KR" altLang="en-US" sz="1800" b="1" dirty="0" smtClean="0">
                <a:solidFill>
                  <a:srgbClr val="393939"/>
                </a:solidFill>
              </a:rPr>
              <a:t>알아본다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함수 종속성의 개념을 이해하고 관련 규칙을 알아본다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함수 종속성을 이용한 정규화 과정을 알아본다</a:t>
            </a:r>
            <a:r>
              <a:rPr lang="en-US" altLang="ko-KR" sz="1800" b="1" dirty="0">
                <a:solidFill>
                  <a:srgbClr val="393939"/>
                </a:solidFill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함수 </a:t>
            </a:r>
            <a:r>
              <a:rPr lang="ko-KR" altLang="en-US" dirty="0" smtClean="0"/>
              <a:t>종속성 규칙</a:t>
            </a:r>
            <a:endParaRPr lang="ko-KR" altLang="en-US" dirty="0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학생수강성적 </a:t>
            </a:r>
            <a:r>
              <a:rPr lang="ko-KR" altLang="en-US" dirty="0" err="1"/>
              <a:t>릴레이션에서</a:t>
            </a:r>
            <a:r>
              <a:rPr lang="ko-KR" altLang="en-US" dirty="0"/>
              <a:t> 유도할 수 있는 종속관계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7-3]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19100"/>
              </p:ext>
            </p:extLst>
          </p:nvPr>
        </p:nvGraphicFramePr>
        <p:xfrm>
          <a:off x="529475" y="1418083"/>
          <a:ext cx="8280921" cy="5097736"/>
        </p:xfrm>
        <a:graphic>
          <a:graphicData uri="http://schemas.openxmlformats.org/drawingml/2006/table">
            <a:tbl>
              <a:tblPr/>
              <a:tblGrid>
                <a:gridCol w="194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39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 규칙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부분집합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Y ⊆ X, then X → Y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부분집합 속성이므로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학과’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증가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Y, then XZ → YZ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</a:p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강좌이름을 추가하여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 → 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If X → Y and Y → Z, then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학생번호 → 학과사무실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학과 → 학과사무실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학과사무실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결합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X → Z,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학생번호 →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결합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)‘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13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분해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YZ,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then X → Y and X → Z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학생번호 → 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학생번호 → 주소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이므로 분해하여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학생이름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 → 주소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926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유사이행 규칙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If X → Y and WY → Z, then WX → Z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4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 → 학생번호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학생이름이 같은 경우가 없다고 가정한다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</a:p>
                    <a:p>
                      <a:pPr latinLnBrk="0">
                        <a:lnSpc>
                          <a:spcPct val="14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학생번호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’이므로 유사이행 규칙을 적용하여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강좌이름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학생이름</a:t>
                      </a:r>
                      <a:r>
                        <a:rPr lang="en-US" altLang="ko-KR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) → </a:t>
                      </a:r>
                      <a:r>
                        <a:rPr lang="ko-KR" altLang="en-US" sz="1200" kern="1200" baseline="0" dirty="0">
                          <a:solidFill>
                            <a:srgbClr val="0000CC"/>
                          </a:solidFill>
                          <a:latin typeface="+mn-ea"/>
                          <a:ea typeface="+mn-ea"/>
                          <a:cs typeface="+mn-cs"/>
                        </a:rPr>
                        <a:t>성적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’ 성립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0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/>
              <a:t>함수 </a:t>
            </a:r>
            <a:r>
              <a:rPr lang="ko-KR" altLang="en-US" dirty="0" smtClean="0"/>
              <a:t>종속성과 기본키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릴레이션의 함수 종속성을 파악하기 위해서는 우선 기본키를 찾아야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이름이 같은 학생이 없다고 가정하면</a:t>
            </a:r>
            <a:r>
              <a:rPr lang="en-US" altLang="ko-KR" dirty="0" smtClean="0"/>
              <a:t>, </a:t>
            </a:r>
            <a:r>
              <a:rPr lang="ko-KR" altLang="en-US" dirty="0"/>
              <a:t>‘이름 → 학과</a:t>
            </a:r>
            <a:r>
              <a:rPr lang="en-US" altLang="ko-KR" dirty="0"/>
              <a:t>, </a:t>
            </a:r>
            <a:r>
              <a:rPr lang="ko-KR" altLang="en-US" dirty="0"/>
              <a:t>이름 → 주소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이름 </a:t>
            </a:r>
            <a:r>
              <a:rPr lang="ko-KR" altLang="en-US" dirty="0"/>
              <a:t>→ 취득학점’이므로 ‘이름 → 이름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취득학점’</a:t>
            </a:r>
            <a:r>
              <a:rPr lang="ko-KR" altLang="en-US" dirty="0" smtClean="0"/>
              <a:t>이 성립함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이름 속성이 학생 릴레이션의 전체를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412776"/>
            <a:ext cx="71342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36195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2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 smtClean="0"/>
              <a:t>학생수강성적 </a:t>
            </a:r>
            <a:r>
              <a:rPr lang="ko-KR" altLang="en-US" dirty="0"/>
              <a:t>릴레이션의 경우 학생 정보</a:t>
            </a:r>
            <a:r>
              <a:rPr lang="en-US" altLang="ko-KR" dirty="0"/>
              <a:t>(</a:t>
            </a:r>
            <a:r>
              <a:rPr lang="ko-KR" altLang="en-US" dirty="0"/>
              <a:t>학생번호</a:t>
            </a:r>
            <a:r>
              <a:rPr lang="en-US" altLang="ko-KR" dirty="0"/>
              <a:t>, </a:t>
            </a:r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학과</a:t>
            </a:r>
            <a:r>
              <a:rPr lang="en-US" altLang="ko-KR" dirty="0"/>
              <a:t>)</a:t>
            </a:r>
            <a:r>
              <a:rPr lang="ko-KR" altLang="en-US" dirty="0"/>
              <a:t>와 강좌 정보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 smtClean="0"/>
              <a:t>강의</a:t>
            </a:r>
            <a:r>
              <a:rPr lang="ko-KR" altLang="en-US" dirty="0"/>
              <a:t>실</a:t>
            </a:r>
            <a:r>
              <a:rPr lang="en-US" altLang="ko-KR" dirty="0"/>
              <a:t>)</a:t>
            </a:r>
            <a:r>
              <a:rPr lang="ko-KR" altLang="en-US" dirty="0"/>
              <a:t>가 한 릴레이션에 포함되어 있기 때문에 이상현상이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0808"/>
            <a:ext cx="72009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221088"/>
            <a:ext cx="39433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47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학생수강성적 릴레이션에서 부분 릴레이션을 </a:t>
            </a:r>
            <a:r>
              <a:rPr lang="ko-KR" altLang="en-US" dirty="0" smtClean="0"/>
              <a:t>분해해보기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66863"/>
            <a:ext cx="71723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59" y="1566863"/>
            <a:ext cx="71723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0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이상현상과 결정자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52736"/>
            <a:ext cx="716280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6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573560"/>
          </a:xfrm>
        </p:spPr>
        <p:txBody>
          <a:bodyPr>
            <a:spAutoFit/>
          </a:bodyPr>
          <a:lstStyle/>
          <a:p>
            <a:pPr lvl="1" latinLnBrk="0"/>
            <a:r>
              <a:rPr lang="ko-KR" altLang="en-US" dirty="0" smtClean="0"/>
              <a:t>속성의 </a:t>
            </a:r>
            <a:r>
              <a:rPr lang="ko-KR" altLang="en-US" dirty="0"/>
              <a:t>의미가 </a:t>
            </a:r>
            <a:r>
              <a:rPr lang="ko-KR" altLang="en-US" dirty="0" smtClean="0"/>
              <a:t>주어지지 않은 </a:t>
            </a:r>
            <a:r>
              <a:rPr lang="ko-KR" altLang="en-US" dirty="0"/>
              <a:t>릴레이션에서 함수 종속성을 찾아보기 위해 다음 예제를 </a:t>
            </a:r>
            <a:r>
              <a:rPr lang="ko-KR" altLang="en-US" dirty="0" smtClean="0"/>
              <a:t>살펴보기</a:t>
            </a:r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r>
              <a:rPr lang="ko-KR" altLang="en-US" sz="1400" dirty="0"/>
              <a:t>① </a:t>
            </a:r>
            <a:r>
              <a:rPr lang="en-US" altLang="ko-KR" sz="1400" dirty="0"/>
              <a:t>A </a:t>
            </a:r>
            <a:r>
              <a:rPr lang="ko-KR" altLang="en-US" sz="1400" dirty="0"/>
              <a:t>→ </a:t>
            </a:r>
            <a:r>
              <a:rPr lang="en-US" altLang="ko-KR" sz="1400" dirty="0"/>
              <a:t>B: </a:t>
            </a:r>
            <a:r>
              <a:rPr lang="ko-KR" altLang="en-US" sz="1400" dirty="0"/>
              <a:t>성립하지 않는다</a:t>
            </a:r>
            <a:r>
              <a:rPr lang="en-US" altLang="ko-KR" sz="1400" dirty="0"/>
              <a:t>. A</a:t>
            </a:r>
            <a:r>
              <a:rPr lang="ko-KR" altLang="en-US" sz="1400" dirty="0"/>
              <a:t>의 </a:t>
            </a:r>
            <a:r>
              <a:rPr lang="en-US" altLang="ko-KR" sz="1400" dirty="0"/>
              <a:t>e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B</a:t>
            </a:r>
            <a:r>
              <a:rPr lang="ko-KR" altLang="en-US" sz="1400" dirty="0"/>
              <a:t>의 </a:t>
            </a:r>
            <a:r>
              <a:rPr lang="en-US" altLang="ko-KR" sz="1400" dirty="0"/>
              <a:t>i</a:t>
            </a:r>
            <a:r>
              <a:rPr lang="ko-KR" altLang="en-US" sz="1400" dirty="0"/>
              <a:t>와 </a:t>
            </a:r>
            <a:r>
              <a:rPr lang="en-US" altLang="ko-KR" sz="1400" dirty="0"/>
              <a:t>b</a:t>
            </a:r>
            <a:r>
              <a:rPr lang="ko-KR" altLang="en-US" sz="1400" dirty="0"/>
              <a:t>가 대응한다</a:t>
            </a:r>
            <a:r>
              <a:rPr lang="en-US" altLang="ko-KR" sz="1400" dirty="0" smtClean="0"/>
              <a:t>.</a:t>
            </a:r>
          </a:p>
          <a:p>
            <a:pPr marL="266700" lvl="1" indent="0" latinLnBrk="0">
              <a:buNone/>
            </a:pPr>
            <a:r>
              <a:rPr lang="ko-KR" altLang="en-US" sz="1400" dirty="0"/>
              <a:t>② </a:t>
            </a:r>
            <a:r>
              <a:rPr lang="en-US" altLang="ko-KR" sz="1400" dirty="0"/>
              <a:t>B </a:t>
            </a:r>
            <a:r>
              <a:rPr lang="ko-KR" altLang="en-US" sz="1400" dirty="0"/>
              <a:t>→ </a:t>
            </a:r>
            <a:r>
              <a:rPr lang="en-US" altLang="ko-KR" sz="1400" dirty="0"/>
              <a:t>C: </a:t>
            </a:r>
            <a:r>
              <a:rPr lang="ko-KR" altLang="en-US" sz="1400" dirty="0"/>
              <a:t>성립한다</a:t>
            </a:r>
            <a:r>
              <a:rPr lang="en-US" altLang="ko-KR" sz="1400" dirty="0"/>
              <a:t>. B </a:t>
            </a:r>
            <a:r>
              <a:rPr lang="ko-KR" altLang="en-US" sz="1400" dirty="0"/>
              <a:t>값에 대하여 </a:t>
            </a:r>
            <a:r>
              <a:rPr lang="en-US" altLang="ko-KR" sz="1400" dirty="0"/>
              <a:t>C</a:t>
            </a:r>
            <a:r>
              <a:rPr lang="ko-KR" altLang="en-US" sz="1400" dirty="0"/>
              <a:t>의 값이 한 개씩만 대응한다</a:t>
            </a:r>
            <a:r>
              <a:rPr lang="en-US" altLang="ko-KR" sz="1400" dirty="0" smtClean="0"/>
              <a:t>.</a:t>
            </a:r>
          </a:p>
          <a:p>
            <a:pPr marL="266700" lvl="1" indent="0" latinLnBrk="0">
              <a:buNone/>
            </a:pPr>
            <a:r>
              <a:rPr lang="ko-KR" altLang="en-US" sz="1400" dirty="0"/>
              <a:t>③ </a:t>
            </a:r>
            <a:r>
              <a:rPr lang="en-US" altLang="ko-KR" sz="1400" dirty="0"/>
              <a:t>(B, C) → A: </a:t>
            </a:r>
            <a:r>
              <a:rPr lang="ko-KR" altLang="en-US" sz="1400" dirty="0"/>
              <a:t>성립하지 않는다</a:t>
            </a:r>
            <a:r>
              <a:rPr lang="en-US" altLang="ko-KR" sz="1400" dirty="0"/>
              <a:t>. (i, f) </a:t>
            </a:r>
            <a:r>
              <a:rPr lang="ko-KR" altLang="en-US" sz="1400" dirty="0"/>
              <a:t>값에 대하여 </a:t>
            </a:r>
            <a:r>
              <a:rPr lang="en-US" altLang="ko-KR" sz="1400" dirty="0"/>
              <a:t>e</a:t>
            </a:r>
            <a:r>
              <a:rPr lang="ko-KR" altLang="en-US" sz="1400" dirty="0"/>
              <a:t>와 </a:t>
            </a:r>
            <a:r>
              <a:rPr lang="en-US" altLang="ko-KR" sz="1400" dirty="0"/>
              <a:t>g</a:t>
            </a:r>
            <a:r>
              <a:rPr lang="ko-KR" altLang="en-US" sz="1400" dirty="0"/>
              <a:t>가 대응한다</a:t>
            </a:r>
            <a:r>
              <a:rPr lang="en-US" altLang="ko-KR" sz="1400" dirty="0" smtClean="0"/>
              <a:t>.</a:t>
            </a:r>
          </a:p>
          <a:p>
            <a:pPr marL="266700" lvl="1" indent="0" latinLnBrk="0">
              <a:buNone/>
            </a:pPr>
            <a:r>
              <a:rPr lang="ko-KR" altLang="en-US" sz="1400" dirty="0"/>
              <a:t>④ </a:t>
            </a:r>
            <a:r>
              <a:rPr lang="en-US" altLang="ko-KR" sz="1400" dirty="0"/>
              <a:t>(A, B) → C: </a:t>
            </a:r>
            <a:r>
              <a:rPr lang="ko-KR" altLang="en-US" sz="1400" dirty="0"/>
              <a:t>성립한다</a:t>
            </a:r>
            <a:r>
              <a:rPr lang="en-US" altLang="ko-KR" sz="1400" dirty="0"/>
              <a:t>. </a:t>
            </a:r>
            <a:r>
              <a:rPr lang="ko-KR" altLang="en-US" sz="1400" dirty="0"/>
              <a:t>모든 투플의 </a:t>
            </a:r>
            <a:r>
              <a:rPr lang="en-US" altLang="ko-KR" sz="1400" dirty="0"/>
              <a:t>(A, B) </a:t>
            </a:r>
            <a:r>
              <a:rPr lang="ko-KR" altLang="en-US" sz="1400" dirty="0"/>
              <a:t>값이 다르다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>
            <a:spAutoFit/>
          </a:bodyPr>
          <a:lstStyle/>
          <a:p>
            <a:pPr latinLnBrk="0">
              <a:defRPr/>
            </a:pPr>
            <a:fld id="{52DD98C4-AD35-4759-9571-E1AA62A00DA9}" type="slidenum">
              <a:rPr lang="ko-KR" altLang="en-US" smtClean="0"/>
              <a:pPr latinLnBrk="0">
                <a:defRPr/>
              </a:pPr>
              <a:t>36</a:t>
            </a:fld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66878"/>
            <a:ext cx="7181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6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 종속성 예제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59847"/>
          </a:xfrm>
        </p:spPr>
        <p:txBody>
          <a:bodyPr>
            <a:spAutoFit/>
          </a:bodyPr>
          <a:lstStyle/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sz="1400" dirty="0" smtClean="0"/>
          </a:p>
          <a:p>
            <a:pPr marL="266700" lvl="1" indent="0" latinLnBrk="0">
              <a:buNone/>
            </a:pPr>
            <a:endParaRPr lang="en-US" altLang="ko-KR" sz="1400" dirty="0"/>
          </a:p>
          <a:p>
            <a:pPr marL="266700" lvl="1" indent="0" latinLnBrk="0">
              <a:buNone/>
            </a:pPr>
            <a:r>
              <a:rPr lang="ko-KR" altLang="en-US" sz="1400" dirty="0" smtClean="0"/>
              <a:t>결정자가 </a:t>
            </a:r>
            <a:r>
              <a:rPr lang="ko-KR" altLang="en-US" sz="1400" dirty="0"/>
              <a:t>한 개인 경우</a:t>
            </a:r>
            <a:r>
              <a:rPr lang="en-US" altLang="ko-KR" sz="1400" dirty="0"/>
              <a:t>: B </a:t>
            </a:r>
            <a:r>
              <a:rPr lang="ko-KR" altLang="en-US" sz="1400" dirty="0"/>
              <a:t>→ </a:t>
            </a:r>
            <a:r>
              <a:rPr lang="en-US" altLang="ko-KR" sz="1400" dirty="0"/>
              <a:t>C, C </a:t>
            </a:r>
            <a:r>
              <a:rPr lang="ko-KR" altLang="en-US" sz="1400" dirty="0"/>
              <a:t>→ </a:t>
            </a:r>
            <a:r>
              <a:rPr lang="en-US" altLang="ko-KR" sz="1400" dirty="0"/>
              <a:t>B, D </a:t>
            </a:r>
            <a:r>
              <a:rPr lang="ko-KR" altLang="en-US" sz="1400" dirty="0"/>
              <a:t>→ </a:t>
            </a:r>
            <a:r>
              <a:rPr lang="en-US" altLang="ko-KR" sz="1400" dirty="0"/>
              <a:t>A, D </a:t>
            </a:r>
            <a:r>
              <a:rPr lang="ko-KR" altLang="en-US" sz="1400" dirty="0"/>
              <a:t>→ </a:t>
            </a:r>
            <a:r>
              <a:rPr lang="en-US" altLang="ko-KR" sz="1400" dirty="0"/>
              <a:t>B, D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C</a:t>
            </a:r>
          </a:p>
          <a:p>
            <a:pPr marL="266700" lvl="1" indent="0" latinLnBrk="0">
              <a:buNone/>
            </a:pPr>
            <a:r>
              <a:rPr lang="ko-KR" altLang="en-US" sz="1400" dirty="0"/>
              <a:t>결정자가 두 개인 경우</a:t>
            </a:r>
            <a:r>
              <a:rPr lang="en-US" altLang="ko-KR" sz="1400" dirty="0"/>
              <a:t>: AB </a:t>
            </a:r>
            <a:r>
              <a:rPr lang="ko-KR" altLang="en-US" sz="1400" dirty="0"/>
              <a:t>→ </a:t>
            </a:r>
            <a:r>
              <a:rPr lang="en-US" altLang="ko-KR" sz="1400" dirty="0"/>
              <a:t>C, AB </a:t>
            </a:r>
            <a:r>
              <a:rPr lang="ko-KR" altLang="en-US" sz="1400" dirty="0"/>
              <a:t>→ </a:t>
            </a:r>
            <a:r>
              <a:rPr lang="en-US" altLang="ko-KR" sz="1400" dirty="0"/>
              <a:t>D, AC </a:t>
            </a:r>
            <a:r>
              <a:rPr lang="ko-KR" altLang="en-US" sz="1400" dirty="0"/>
              <a:t>→ </a:t>
            </a:r>
            <a:r>
              <a:rPr lang="en-US" altLang="ko-KR" sz="1400" dirty="0"/>
              <a:t>B, AC </a:t>
            </a:r>
            <a:r>
              <a:rPr lang="ko-KR" altLang="en-US" sz="1400" dirty="0"/>
              <a:t>→ </a:t>
            </a:r>
            <a:r>
              <a:rPr lang="en-US" altLang="ko-KR" sz="1400" dirty="0"/>
              <a:t>D, AD </a:t>
            </a:r>
            <a:r>
              <a:rPr lang="ko-KR" altLang="en-US" sz="1400" dirty="0"/>
              <a:t>→ </a:t>
            </a:r>
            <a:r>
              <a:rPr lang="en-US" altLang="ko-KR" sz="1400" dirty="0"/>
              <a:t>B, AD </a:t>
            </a:r>
            <a:r>
              <a:rPr lang="ko-KR" altLang="en-US" sz="1400" dirty="0"/>
              <a:t>→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, </a:t>
            </a:r>
            <a:r>
              <a:rPr lang="en-US" altLang="ko-KR" sz="1400" dirty="0"/>
              <a:t>	</a:t>
            </a:r>
            <a:r>
              <a:rPr lang="en-US" altLang="ko-KR" sz="1400" dirty="0" smtClean="0"/>
              <a:t>			     </a:t>
            </a:r>
            <a:r>
              <a:rPr lang="pt-BR" altLang="ko-KR" sz="1400" dirty="0" smtClean="0"/>
              <a:t>D </a:t>
            </a:r>
            <a:r>
              <a:rPr lang="pt-BR" altLang="ko-KR" sz="1400" dirty="0"/>
              <a:t>→ A, BD → C, CD → A, CD → </a:t>
            </a:r>
            <a:r>
              <a:rPr lang="pt-BR" altLang="ko-KR" sz="1400" dirty="0" smtClean="0"/>
              <a:t>B</a:t>
            </a:r>
          </a:p>
          <a:p>
            <a:pPr marL="266700" lvl="1" indent="0" latinLnBrk="0">
              <a:buNone/>
            </a:pPr>
            <a:r>
              <a:rPr lang="ko-KR" altLang="en-US" sz="1400" dirty="0"/>
              <a:t>결정자가 세 개인 경우</a:t>
            </a:r>
            <a:r>
              <a:rPr lang="en-US" altLang="ko-KR" sz="1400" dirty="0"/>
              <a:t>: ABC </a:t>
            </a:r>
            <a:r>
              <a:rPr lang="ko-KR" altLang="en-US" sz="1400" dirty="0"/>
              <a:t>→ </a:t>
            </a:r>
            <a:r>
              <a:rPr lang="en-US" altLang="ko-KR" sz="1400" dirty="0"/>
              <a:t>D, ABD </a:t>
            </a:r>
            <a:r>
              <a:rPr lang="ko-KR" altLang="en-US" sz="1400" dirty="0"/>
              <a:t>→ </a:t>
            </a:r>
            <a:r>
              <a:rPr lang="en-US" altLang="ko-KR" sz="1400" dirty="0"/>
              <a:t>C, ACD </a:t>
            </a:r>
            <a:r>
              <a:rPr lang="ko-KR" altLang="en-US" sz="1400" dirty="0"/>
              <a:t>→ </a:t>
            </a:r>
            <a:r>
              <a:rPr lang="en-US" altLang="ko-KR" sz="1400" dirty="0"/>
              <a:t>B, BCD </a:t>
            </a:r>
            <a:r>
              <a:rPr lang="ko-KR" altLang="en-US" sz="1400" dirty="0"/>
              <a:t>→ </a:t>
            </a:r>
            <a:r>
              <a:rPr lang="en-US" altLang="ko-KR" sz="1400" dirty="0" smtClean="0"/>
              <a:t>A</a:t>
            </a:r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정답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B </a:t>
            </a:r>
            <a:r>
              <a:rPr lang="en-US" altLang="ko-KR" sz="1400" dirty="0"/>
              <a:t>→ C, C → B, D → A, D → B, D → C, AB → D, AC → </a:t>
            </a:r>
            <a:r>
              <a:rPr lang="en-US" altLang="ko-KR" sz="1400" dirty="0" smtClean="0"/>
              <a:t>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1532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2154757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정규화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과정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무손실 분해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정규화 정리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9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릴레이션의 분해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정규화</a:t>
            </a:r>
            <a:endParaRPr lang="en-US" altLang="ko-KR" dirty="0" smtClean="0"/>
          </a:p>
          <a:p>
            <a:pPr lvl="1"/>
            <a:r>
              <a:rPr lang="ko-KR" altLang="en-US" dirty="0"/>
              <a:t>이상현상이 발생하는 </a:t>
            </a:r>
            <a:r>
              <a:rPr lang="ko-KR" altLang="en-US" dirty="0" smtClean="0"/>
              <a:t>릴레이</a:t>
            </a:r>
            <a:r>
              <a:rPr lang="ko-KR" altLang="en-US" dirty="0"/>
              <a:t>션을 분해하여 이상현상을 없애는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5067943" cy="443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8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2563522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이상현상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07721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개념과 종류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이상현상의 예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이동 수단의 유형에 따라 안전도 등급을 구분할 수 있는 </a:t>
            </a:r>
            <a:r>
              <a:rPr lang="ko-KR" altLang="en-US" dirty="0" smtClean="0"/>
              <a:t>것과 </a:t>
            </a:r>
            <a:r>
              <a:rPr lang="ko-KR" altLang="en-US" dirty="0"/>
              <a:t>비슷하게 릴레이션을 ‘정규형’이라는 개념으로 </a:t>
            </a:r>
            <a:r>
              <a:rPr lang="ko-KR" altLang="en-US" dirty="0" smtClean="0"/>
              <a:t>구분함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정규형이 높을수록 이상현상은 </a:t>
            </a:r>
            <a:r>
              <a:rPr lang="ko-KR" altLang="en-US" dirty="0" smtClean="0"/>
              <a:t>줄어듦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5429250" cy="36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8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3243965"/>
          </a:xfrm>
        </p:spPr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/>
          </a:p>
          <a:p>
            <a:pPr marL="457200" lvl="1" indent="0" latinLnBrk="0">
              <a:buNone/>
            </a:pPr>
            <a:endParaRPr lang="en-US" altLang="ko-KR" dirty="0" smtClean="0"/>
          </a:p>
          <a:p>
            <a:pPr marL="4572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정규형으로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관계 데이터베이스에서 릴레이션의 속성값은 반드시 </a:t>
            </a:r>
            <a:r>
              <a:rPr lang="ko-KR" altLang="en-US" dirty="0" smtClean="0"/>
              <a:t>원자값이어야 함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고객취미들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</a:t>
            </a:r>
            <a:r>
              <a:rPr lang="en-US" altLang="ko-KR" dirty="0"/>
              <a:t>) </a:t>
            </a:r>
            <a:r>
              <a:rPr lang="ko-KR" altLang="en-US" dirty="0"/>
              <a:t>릴레이션을 고객취미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취미</a:t>
            </a:r>
            <a:r>
              <a:rPr lang="en-US" altLang="ko-KR" dirty="0"/>
              <a:t>) </a:t>
            </a:r>
            <a:r>
              <a:rPr lang="ko-KR" altLang="en-US" dirty="0"/>
              <a:t>릴레이션으로 바꾸어 저장하면 </a:t>
            </a:r>
            <a:r>
              <a:rPr lang="ko-KR" altLang="en-US" dirty="0" smtClean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정규형을 </a:t>
            </a:r>
            <a:r>
              <a:rPr lang="ko-KR" altLang="en-US" dirty="0" smtClean="0"/>
              <a:t>만족함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4" y="1293352"/>
            <a:ext cx="7162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93844"/>
            <a:ext cx="3140888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47" y="4227910"/>
            <a:ext cx="3164505" cy="236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1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</a:t>
            </a:r>
            <a:r>
              <a:rPr lang="ko-KR" altLang="en-US" dirty="0"/>
              <a:t>종속성에서 </a:t>
            </a:r>
            <a:r>
              <a:rPr lang="en-US" altLang="ko-KR" dirty="0"/>
              <a:t>A</a:t>
            </a:r>
            <a:r>
              <a:rPr lang="ko-KR" altLang="en-US" dirty="0"/>
              <a:t>의 속성 일부를 제거해도 종속성이 여전히 성립하는 경우 </a:t>
            </a:r>
            <a:r>
              <a:rPr lang="ko-KR" altLang="en-US" dirty="0" smtClean="0"/>
              <a:t>불완전 함수 </a:t>
            </a:r>
            <a:r>
              <a:rPr lang="ko-KR" altLang="en-US" dirty="0"/>
              <a:t>종속 혹은 부분 함수 </a:t>
            </a:r>
            <a:r>
              <a:rPr lang="ko-KR" altLang="en-US" dirty="0" smtClean="0"/>
              <a:t>종속이라고 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7206"/>
            <a:ext cx="71056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49" y="3052156"/>
            <a:ext cx="7134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17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수강강좌 </a:t>
            </a:r>
            <a:r>
              <a:rPr lang="ko-KR" altLang="en-US" dirty="0" smtClean="0"/>
              <a:t>릴레</a:t>
            </a:r>
            <a:r>
              <a:rPr lang="ko-KR" altLang="en-US" dirty="0"/>
              <a:t>이션은 수강 정보와 강의실 정보를 </a:t>
            </a:r>
            <a:r>
              <a:rPr lang="ko-KR" altLang="en-US" dirty="0" smtClean="0"/>
              <a:t>저장함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삭제이상</a:t>
            </a:r>
            <a:endParaRPr lang="en-US" altLang="ko-KR" dirty="0" smtClean="0"/>
          </a:p>
          <a:p>
            <a:pPr lvl="2" latinLnBrk="0"/>
            <a:r>
              <a:rPr lang="en-US" altLang="ko-KR" dirty="0" smtClean="0"/>
              <a:t>402</a:t>
            </a:r>
            <a:r>
              <a:rPr lang="ko-KR" altLang="en-US" dirty="0"/>
              <a:t>번 학생이 수강을 취소하면 스포츠경영학 과목의 강의실에 대한 </a:t>
            </a:r>
            <a:r>
              <a:rPr lang="ko-KR" altLang="en-US" dirty="0" smtClean="0"/>
              <a:t>정보가 사라짐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삽입이상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컴퓨터입문 과목이 개설되어 공학관 </a:t>
            </a:r>
            <a:r>
              <a:rPr lang="en-US" altLang="ko-KR" dirty="0"/>
              <a:t>112</a:t>
            </a:r>
            <a:r>
              <a:rPr lang="ko-KR" altLang="en-US" dirty="0"/>
              <a:t>호를 사용하게 되었는데 아직 </a:t>
            </a:r>
            <a:r>
              <a:rPr lang="ko-KR" altLang="en-US" dirty="0" smtClean="0"/>
              <a:t>신청</a:t>
            </a:r>
            <a:r>
              <a:rPr lang="ko-KR" altLang="en-US" dirty="0"/>
              <a:t>한 학생이 </a:t>
            </a:r>
            <a:r>
              <a:rPr lang="ko-KR" altLang="en-US" dirty="0" smtClean="0"/>
              <a:t>없음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경우 수강강좌 릴레이션에 학생번호와 성적을 </a:t>
            </a:r>
            <a:r>
              <a:rPr lang="en-US" altLang="ko-KR" dirty="0"/>
              <a:t>NULL </a:t>
            </a:r>
            <a:r>
              <a:rPr lang="ko-KR" altLang="en-US" dirty="0"/>
              <a:t>값으로 </a:t>
            </a:r>
            <a:r>
              <a:rPr lang="ko-KR" altLang="en-US" dirty="0" smtClean="0"/>
              <a:t>삽입해</a:t>
            </a:r>
            <a:r>
              <a:rPr lang="ko-KR" altLang="en-US" dirty="0"/>
              <a:t>야 하는 문제가 </a:t>
            </a:r>
            <a:r>
              <a:rPr lang="ko-KR" altLang="en-US" dirty="0" smtClean="0"/>
              <a:t>발생한다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 smtClean="0"/>
              <a:t>수정이상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데이터베이스 </a:t>
            </a:r>
            <a:r>
              <a:rPr lang="ko-KR" altLang="en-US" dirty="0"/>
              <a:t>강의실을 공학관 </a:t>
            </a:r>
            <a:r>
              <a:rPr lang="en-US" altLang="ko-KR" dirty="0"/>
              <a:t>113</a:t>
            </a:r>
            <a:r>
              <a:rPr lang="ko-KR" altLang="en-US" dirty="0"/>
              <a:t>호로 변경할 경우 데이터 불일치가 </a:t>
            </a:r>
            <a:r>
              <a:rPr lang="ko-KR" altLang="en-US" dirty="0" smtClean="0"/>
              <a:t>발생할 가능성이 있음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63627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이상현상의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기본키가 </a:t>
            </a:r>
            <a:r>
              <a:rPr lang="ko-KR" altLang="en-US" dirty="0"/>
              <a:t>아닌 속성이 기본키에 완전 </a:t>
            </a:r>
            <a:r>
              <a:rPr lang="ko-KR" altLang="en-US" dirty="0" smtClean="0"/>
              <a:t>함수 종속이 </a:t>
            </a:r>
            <a:r>
              <a:rPr lang="ko-KR" altLang="en-US" dirty="0"/>
              <a:t>아닌 불완전 함수 종속되어 있으면 이상현상이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정규형으로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수강강좌 릴레이션에서 이상현상을 일으키는 </a:t>
            </a:r>
            <a:r>
              <a:rPr lang="en-US" altLang="ko-KR" dirty="0"/>
              <a:t>(</a:t>
            </a:r>
            <a:r>
              <a:rPr lang="ko-KR" altLang="en-US" dirty="0"/>
              <a:t>강좌이름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분해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17171"/>
            <a:ext cx="3706950" cy="5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291519"/>
            <a:ext cx="3957419" cy="322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05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2948499"/>
          </a:xfrm>
        </p:spPr>
        <p:txBody>
          <a:bodyPr>
            <a:spAutoFit/>
          </a:bodyPr>
          <a:lstStyle/>
          <a:p>
            <a:pPr latinLnBrk="0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계절학기 릴레이션</a:t>
            </a:r>
            <a:r>
              <a:rPr lang="ko-KR" altLang="en-US" dirty="0"/>
              <a:t>은 수강 정보와 수강료 정보를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계절학기이기 때문에 학생은 한 강좌만 </a:t>
            </a:r>
            <a:r>
              <a:rPr lang="ko-KR" altLang="en-US" dirty="0" smtClean="0"/>
              <a:t>신청할 수 있다고 가정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후보키를</a:t>
            </a:r>
            <a:r>
              <a:rPr lang="en-US" altLang="ko-KR" dirty="0" smtClean="0"/>
              <a:t> </a:t>
            </a:r>
            <a:r>
              <a:rPr lang="ko-KR" altLang="en-US" dirty="0"/>
              <a:t>먼저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71437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62" y="4293096"/>
            <a:ext cx="62484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삭제이상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402</a:t>
            </a:r>
            <a:r>
              <a:rPr lang="ko-KR" altLang="en-US" dirty="0"/>
              <a:t>번 학생이 수강을 취소하면 스포츠경영학 과목의 수강료에 대한 </a:t>
            </a:r>
            <a:r>
              <a:rPr lang="ko-KR" altLang="en-US" dirty="0" smtClean="0"/>
              <a:t>정보가 사라짐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삽입이상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컴퓨터입문 과목이 개설되어 수강료 </a:t>
            </a:r>
            <a:r>
              <a:rPr lang="en-US" altLang="ko-KR" dirty="0"/>
              <a:t>15,000</a:t>
            </a:r>
            <a:r>
              <a:rPr lang="ko-KR" altLang="en-US" dirty="0"/>
              <a:t>원을 삽입해야 하는데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ko-KR" altLang="en-US" dirty="0" smtClean="0"/>
              <a:t>신</a:t>
            </a:r>
            <a:r>
              <a:rPr lang="ko-KR" altLang="en-US" dirty="0"/>
              <a:t>청한 학생이 없어 학생번호를 </a:t>
            </a:r>
            <a:r>
              <a:rPr lang="en-US" altLang="ko-KR" dirty="0"/>
              <a:t>NULL </a:t>
            </a:r>
            <a:r>
              <a:rPr lang="ko-KR" altLang="en-US" dirty="0"/>
              <a:t>값으로 삽입해야 하는 문제가 </a:t>
            </a:r>
            <a:r>
              <a:rPr lang="ko-KR" altLang="en-US" dirty="0" smtClean="0"/>
              <a:t>발생한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수정이상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데이터베이스 수강료를 </a:t>
            </a:r>
            <a:r>
              <a:rPr lang="en-US" altLang="ko-KR" dirty="0"/>
              <a:t>15,000</a:t>
            </a:r>
            <a:r>
              <a:rPr lang="ko-KR" altLang="en-US" dirty="0"/>
              <a:t>원으로 변경할 경우 데이터 불일치가 </a:t>
            </a:r>
            <a:r>
              <a:rPr lang="ko-KR" altLang="en-US" dirty="0" smtClean="0"/>
              <a:t>발생할 </a:t>
            </a:r>
            <a:r>
              <a:rPr lang="ko-KR" altLang="en-US" dirty="0"/>
              <a:t>가능성이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atinLnBrk="0"/>
            <a:r>
              <a:rPr lang="ko-KR" altLang="en-US" dirty="0"/>
              <a:t>이상현상의 </a:t>
            </a:r>
            <a:r>
              <a:rPr lang="ko-KR" altLang="en-US" dirty="0" smtClean="0"/>
              <a:t>원인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이상현상의 원인은 계절학기 릴레이션의 함수 종속성 다이어그램을 보면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(</a:t>
            </a:r>
            <a:r>
              <a:rPr lang="ko-KR" altLang="en-US" dirty="0"/>
              <a:t>학생번호 → 강좌이름</a:t>
            </a:r>
            <a:r>
              <a:rPr lang="en-US" altLang="ko-KR" dirty="0"/>
              <a:t>), (</a:t>
            </a:r>
            <a:r>
              <a:rPr lang="ko-KR" altLang="en-US" dirty="0"/>
              <a:t>강좌이름 → 수강료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smtClean="0"/>
              <a:t>수</a:t>
            </a:r>
            <a:r>
              <a:rPr lang="ko-KR" altLang="en-US" dirty="0"/>
              <a:t>강료는 기본키에 이행적으로 종속되어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이때 이상현상이 </a:t>
            </a:r>
            <a:r>
              <a:rPr lang="ko-KR" altLang="en-US" dirty="0" smtClean="0"/>
              <a:t>발생함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 err="1"/>
              <a:t>정규형으로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723"/>
            <a:ext cx="4511386" cy="68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4139045" cy="364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 smtClean="0"/>
              <a:t>BCNF</a:t>
            </a:r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/>
              <a:t>한 학생은 한 개 </a:t>
            </a:r>
            <a:r>
              <a:rPr lang="ko-KR" altLang="en-US" dirty="0" smtClean="0"/>
              <a:t>이상</a:t>
            </a:r>
            <a:r>
              <a:rPr lang="ko-KR" altLang="en-US" dirty="0"/>
              <a:t>의 특강을 신청할 수 있고</a:t>
            </a:r>
            <a:r>
              <a:rPr lang="en-US" altLang="ko-KR" dirty="0"/>
              <a:t>, </a:t>
            </a:r>
            <a:r>
              <a:rPr lang="ko-KR" altLang="en-US" dirty="0"/>
              <a:t>교수는 특강을 하나만 담당할 수 있다고 </a:t>
            </a:r>
            <a:r>
              <a:rPr lang="ko-KR" altLang="en-US" dirty="0" smtClean="0"/>
              <a:t>가정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후보키를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먼저 찾아보자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1268760"/>
            <a:ext cx="71532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19839"/>
            <a:ext cx="4805795" cy="227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7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삭제이상</a:t>
            </a:r>
            <a:endParaRPr lang="en-US" altLang="ko-KR" dirty="0" smtClean="0"/>
          </a:p>
          <a:p>
            <a:pPr lvl="2" latinLnBrk="0"/>
            <a:r>
              <a:rPr lang="en-US" altLang="ko-KR" dirty="0" smtClean="0"/>
              <a:t>402</a:t>
            </a:r>
            <a:r>
              <a:rPr lang="ko-KR" altLang="en-US" dirty="0"/>
              <a:t>번 학생이 수강을 취소하면 ‘인간과 동물’ 특강을 담당하는 교수 </a:t>
            </a:r>
            <a:r>
              <a:rPr lang="ko-KR" altLang="en-US" dirty="0" smtClean="0"/>
              <a:t>정보가 사라짐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삽입이상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새로운 </a:t>
            </a:r>
            <a:r>
              <a:rPr lang="ko-KR" altLang="en-US" dirty="0"/>
              <a:t>특강을 개설하여 최교수가 담당하게 되면</a:t>
            </a:r>
            <a:r>
              <a:rPr lang="en-US" altLang="ko-KR" dirty="0"/>
              <a:t>, </a:t>
            </a:r>
            <a:r>
              <a:rPr lang="ko-KR" altLang="en-US" dirty="0"/>
              <a:t>아직 신청한 학생이 </a:t>
            </a:r>
            <a:r>
              <a:rPr lang="ko-KR" altLang="en-US" dirty="0" smtClean="0"/>
              <a:t>없어 </a:t>
            </a:r>
            <a:r>
              <a:rPr lang="ko-KR" altLang="en-US" dirty="0"/>
              <a:t>학생번호를 </a:t>
            </a:r>
            <a:r>
              <a:rPr lang="en-US" altLang="ko-KR" dirty="0"/>
              <a:t>NULL </a:t>
            </a:r>
            <a:r>
              <a:rPr lang="ko-KR" altLang="en-US" dirty="0"/>
              <a:t>값으로 삽입해야 하는 문제가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수정이상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김교수의 </a:t>
            </a:r>
            <a:r>
              <a:rPr lang="ko-KR" altLang="en-US" dirty="0"/>
              <a:t>특강 제목을 ‘소셜네트워크’에서 ‘소셜네트워크 분석</a:t>
            </a:r>
            <a:r>
              <a:rPr lang="en-US" altLang="ko-KR" dirty="0"/>
              <a:t>'</a:t>
            </a:r>
            <a:r>
              <a:rPr lang="ko-KR" altLang="en-US" dirty="0"/>
              <a:t>으로 변경할 </a:t>
            </a:r>
            <a:r>
              <a:rPr lang="ko-KR" altLang="en-US" dirty="0" smtClean="0"/>
              <a:t>경우 </a:t>
            </a:r>
            <a:r>
              <a:rPr lang="ko-KR" altLang="en-US" dirty="0"/>
              <a:t>데이터 불일치가 발생할 가능성이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atinLnBrk="0"/>
            <a:r>
              <a:rPr lang="ko-KR" altLang="en-US" b="1" dirty="0"/>
              <a:t>이상현상의 </a:t>
            </a:r>
            <a:r>
              <a:rPr lang="ko-KR" altLang="en-US" b="1" dirty="0" smtClean="0"/>
              <a:t>원인</a:t>
            </a:r>
            <a:endParaRPr lang="en-US" altLang="ko-KR" b="1" dirty="0" smtClean="0"/>
          </a:p>
          <a:p>
            <a:pPr lvl="1" latinLnBrk="0"/>
            <a:r>
              <a:rPr lang="ko-KR" altLang="en-US" dirty="0"/>
              <a:t>특강수강 릴레이션의 함수 종속성 다이어그램을 보면 알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결정자이면서 후보키가 아닌 속성이 존재하면 </a:t>
            </a:r>
            <a:r>
              <a:rPr lang="ko-KR" altLang="en-US" dirty="0" smtClean="0"/>
              <a:t>이상</a:t>
            </a:r>
            <a:r>
              <a:rPr lang="ko-KR" altLang="en-US" dirty="0"/>
              <a:t>현상이 </a:t>
            </a:r>
            <a:r>
              <a:rPr lang="ko-KR" altLang="en-US" dirty="0" smtClean="0"/>
              <a:t>발생함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7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이상현상의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조작 작업에 따라 테이블의 일관성을 훼손하여 데이터의 </a:t>
            </a:r>
            <a:r>
              <a:rPr lang="ko-KR" altLang="en-US" dirty="0" smtClean="0"/>
              <a:t>무결성을 </a:t>
            </a:r>
            <a:r>
              <a:rPr lang="ko-KR" altLang="en-US" dirty="0"/>
              <a:t>깨뜨리는 </a:t>
            </a:r>
            <a:r>
              <a:rPr lang="ko-KR" altLang="en-US" dirty="0" smtClean="0"/>
              <a:t>현상을 말함</a:t>
            </a:r>
            <a:endParaRPr lang="en-US" altLang="ko-KR" dirty="0" smtClean="0"/>
          </a:p>
          <a:p>
            <a:pPr lvl="1"/>
            <a:r>
              <a:rPr lang="ko-KR" altLang="en-US" dirty="0"/>
              <a:t>잘못 설계된 테이블로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 등의 데이터 조작을 하면 이상현상이 발생할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주요 이상현상</a:t>
            </a:r>
            <a:endParaRPr lang="en-US" altLang="ko-KR" dirty="0" smtClean="0"/>
          </a:p>
          <a:p>
            <a:pPr lvl="1"/>
            <a:r>
              <a:rPr lang="ko-KR" altLang="en-US" dirty="0"/>
              <a:t>삽입 시 </a:t>
            </a:r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/>
            <a:r>
              <a:rPr lang="ko-KR" altLang="en-US" dirty="0"/>
              <a:t>삭제 시 </a:t>
            </a:r>
            <a:r>
              <a:rPr lang="ko-KR" altLang="en-US" dirty="0" smtClean="0"/>
              <a:t>이상현상</a:t>
            </a:r>
            <a:endParaRPr lang="en-US" altLang="ko-KR" dirty="0" smtClean="0"/>
          </a:p>
          <a:p>
            <a:pPr lvl="1"/>
            <a:r>
              <a:rPr lang="ko-KR" altLang="en-US" dirty="0"/>
              <a:t>수정 시 이상현상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048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BCNF </a:t>
            </a:r>
            <a:r>
              <a:rPr lang="ko-KR" altLang="en-US" dirty="0" err="1"/>
              <a:t>정규형으로</a:t>
            </a:r>
            <a:r>
              <a:rPr lang="ko-KR" altLang="en-US" dirty="0"/>
              <a:t> </a:t>
            </a:r>
            <a:r>
              <a:rPr lang="ko-KR" altLang="en-US" dirty="0" smtClean="0"/>
              <a:t>변환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20" y="1484232"/>
            <a:ext cx="4485409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8313"/>
            <a:ext cx="4147705" cy="416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9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무손실 분해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무손실 </a:t>
            </a:r>
            <a:r>
              <a:rPr lang="ko-KR" altLang="en-US" dirty="0" smtClean="0"/>
              <a:t>분해</a:t>
            </a:r>
            <a:endParaRPr lang="en-US" altLang="ko-KR" dirty="0" smtClean="0"/>
          </a:p>
          <a:p>
            <a:pPr lvl="1" latinLnBrk="0"/>
            <a:r>
              <a:rPr lang="ko-KR" altLang="en-US" b="0" dirty="0" smtClean="0"/>
              <a:t>릴레이션 </a:t>
            </a:r>
            <a:r>
              <a:rPr lang="en-US" altLang="ko-KR" b="0" dirty="0"/>
              <a:t>R</a:t>
            </a:r>
            <a:r>
              <a:rPr lang="ko-KR" altLang="en-US" b="0" dirty="0"/>
              <a:t>을 두 개의 릴레이션 </a:t>
            </a:r>
            <a:r>
              <a:rPr lang="en-US" altLang="ko-KR" b="0" dirty="0"/>
              <a:t>R1</a:t>
            </a:r>
            <a:r>
              <a:rPr lang="ko-KR" altLang="en-US" b="0" dirty="0"/>
              <a:t>과 </a:t>
            </a:r>
            <a:r>
              <a:rPr lang="en-US" altLang="ko-KR" b="0" dirty="0"/>
              <a:t>R2</a:t>
            </a:r>
            <a:r>
              <a:rPr lang="ko-KR" altLang="en-US" b="0" dirty="0"/>
              <a:t>로 분해했을 때</a:t>
            </a:r>
            <a:r>
              <a:rPr lang="en-US" altLang="ko-KR" b="0" dirty="0"/>
              <a:t>, </a:t>
            </a:r>
            <a:r>
              <a:rPr lang="ko-KR" altLang="en-US" b="0" dirty="0"/>
              <a:t>다시 조인하면 </a:t>
            </a:r>
            <a:r>
              <a:rPr lang="ko-KR" altLang="en-US" b="0" dirty="0" smtClean="0"/>
              <a:t>원</a:t>
            </a:r>
            <a:r>
              <a:rPr lang="ko-KR" altLang="en-US" dirty="0"/>
              <a:t>래의 릴레이션 </a:t>
            </a:r>
            <a:r>
              <a:rPr lang="en-US" altLang="ko-KR" dirty="0"/>
              <a:t>R</a:t>
            </a:r>
            <a:r>
              <a:rPr lang="ko-KR" altLang="en-US" dirty="0"/>
              <a:t>이 만들어지는 것을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41263"/>
            <a:ext cx="71247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36638"/>
            <a:ext cx="4797136" cy="226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무손실 분해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3520964"/>
          </a:xfrm>
        </p:spPr>
        <p:txBody>
          <a:bodyPr>
            <a:spAutoFit/>
          </a:bodyPr>
          <a:lstStyle/>
          <a:p>
            <a:pPr lvl="1" latinLnBrk="0"/>
            <a:r>
              <a:rPr lang="ko-KR" altLang="en-US" dirty="0"/>
              <a:t>특강수강 릴레이션은 모든 결정자가 후보키가 아니므로 </a:t>
            </a:r>
            <a:r>
              <a:rPr lang="ko-KR" altLang="en-US" dirty="0" smtClean="0"/>
              <a:t>이상현상</a:t>
            </a:r>
            <a:r>
              <a:rPr lang="ko-KR" altLang="en-US" dirty="0"/>
              <a:t>이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따라서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7-4]</a:t>
            </a:r>
            <a:r>
              <a:rPr lang="ko-KR" altLang="en-US" dirty="0"/>
              <a:t>와 같이 </a:t>
            </a:r>
            <a:r>
              <a:rPr lang="ko-KR" altLang="en-US" dirty="0" smtClean="0"/>
              <a:t>분해함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sz="500" dirty="0" smtClean="0"/>
          </a:p>
          <a:p>
            <a:pPr marL="266700" lvl="1" indent="0" latinLnBrk="0">
              <a:buNone/>
            </a:pPr>
            <a:endParaRPr lang="en-US" altLang="ko-KR" sz="500" dirty="0" smtClean="0"/>
          </a:p>
          <a:p>
            <a:pPr lvl="1" latinLnBrk="0">
              <a:buNone/>
            </a:pPr>
            <a:endParaRPr lang="en-US" altLang="ko-KR" dirty="0" smtClean="0"/>
          </a:p>
          <a:p>
            <a:pPr lvl="1" latinLnBrk="0">
              <a:buNone/>
            </a:pPr>
            <a:endParaRPr lang="en-US" altLang="ko-KR" dirty="0"/>
          </a:p>
          <a:p>
            <a:pPr lvl="1" latinLnBrk="0">
              <a:buNone/>
            </a:pPr>
            <a:r>
              <a:rPr lang="en-US" altLang="ko-KR" dirty="0" smtClean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1]</a:t>
            </a:r>
            <a:r>
              <a:rPr lang="ko-KR" altLang="en-US" dirty="0"/>
              <a:t>의 경우 </a:t>
            </a:r>
            <a:r>
              <a:rPr lang="en-US" altLang="ko-KR" dirty="0"/>
              <a:t>R1, R2</a:t>
            </a:r>
            <a:r>
              <a:rPr lang="ko-KR" altLang="en-US" dirty="0"/>
              <a:t>를 다시 조인하면 원래 </a:t>
            </a:r>
            <a:r>
              <a:rPr lang="ko-KR" altLang="en-US" dirty="0" err="1"/>
              <a:t>릴레이션이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 latinLnBrk="0">
              <a:buNone/>
            </a:pPr>
            <a:r>
              <a:rPr lang="en-US" altLang="ko-KR" dirty="0"/>
              <a:t>[</a:t>
            </a:r>
            <a:r>
              <a:rPr lang="ko-KR" altLang="en-US" dirty="0"/>
              <a:t>분해</a:t>
            </a:r>
            <a:r>
              <a:rPr lang="en-US" altLang="ko-KR" dirty="0"/>
              <a:t>2]</a:t>
            </a:r>
            <a:r>
              <a:rPr lang="ko-KR" altLang="en-US" dirty="0"/>
              <a:t>의 경우 </a:t>
            </a:r>
            <a:r>
              <a:rPr lang="en-US" altLang="ko-KR" dirty="0"/>
              <a:t>R3, R4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 latinLnBrk="0">
              <a:buNone/>
            </a:pPr>
            <a:endParaRPr lang="en-US" altLang="ko-KR" sz="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4304"/>
            <a:ext cx="71628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무손실 분해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72048"/>
          </a:xfrm>
        </p:spPr>
        <p:txBody>
          <a:bodyPr wrap="square">
            <a:spAutoFit/>
          </a:bodyPr>
          <a:lstStyle/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분해 </a:t>
            </a:r>
            <a:r>
              <a:rPr lang="en-US" altLang="ko-KR" dirty="0"/>
              <a:t>2]</a:t>
            </a:r>
            <a:r>
              <a:rPr lang="ko-KR" altLang="en-US" dirty="0"/>
              <a:t>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R3</a:t>
            </a:r>
            <a:r>
              <a:rPr lang="en-US" altLang="ko-KR" dirty="0"/>
              <a:t>, R4 </a:t>
            </a:r>
            <a:r>
              <a:rPr lang="ko-KR" altLang="en-US" dirty="0" err="1" smtClean="0"/>
              <a:t>릴레이션은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7-24]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ko-KR" altLang="en-US" dirty="0"/>
          </a:p>
          <a:p>
            <a:pPr lvl="1" latinLnBrk="0"/>
            <a:r>
              <a:rPr lang="en-US" altLang="ko-KR" dirty="0" smtClean="0"/>
              <a:t>R3</a:t>
            </a:r>
            <a:r>
              <a:rPr lang="en-US" altLang="ko-KR" dirty="0"/>
              <a:t>, R4 </a:t>
            </a:r>
            <a:r>
              <a:rPr lang="ko-KR" altLang="en-US" dirty="0" err="1" smtClean="0"/>
              <a:t>릴레이션을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조인하면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7-25]</a:t>
            </a:r>
            <a:r>
              <a:rPr lang="ko-KR" altLang="en-US" dirty="0"/>
              <a:t>와 같음</a:t>
            </a:r>
            <a:endParaRPr lang="en-US" altLang="ko-KR" dirty="0"/>
          </a:p>
          <a:p>
            <a:pPr lvl="1" latinLnBrk="0"/>
            <a:r>
              <a:rPr lang="en-US" altLang="ko-KR" dirty="0"/>
              <a:t>R3, R4 </a:t>
            </a:r>
            <a:r>
              <a:rPr lang="ko-KR" altLang="en-US" dirty="0" err="1" smtClean="0"/>
              <a:t>릴레이션을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다시 조인하면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의미 없는 </a:t>
            </a:r>
            <a:r>
              <a:rPr lang="ko-KR" altLang="en-US" dirty="0" err="1"/>
              <a:t>투플이</a:t>
            </a:r>
            <a:r>
              <a:rPr lang="ko-KR" altLang="en-US" dirty="0"/>
              <a:t> 생김</a:t>
            </a:r>
            <a:r>
              <a:rPr lang="en-US" altLang="ko-KR" dirty="0"/>
              <a:t> </a:t>
            </a:r>
          </a:p>
          <a:p>
            <a:pPr lvl="1" latinLnBrk="0"/>
            <a:r>
              <a:rPr lang="ko-KR" altLang="en-US" dirty="0"/>
              <a:t>→</a:t>
            </a:r>
            <a:r>
              <a:rPr lang="ko-KR" altLang="en-US" dirty="0" smtClean="0"/>
              <a:t> </a:t>
            </a:r>
            <a:r>
              <a:rPr lang="ko-KR" altLang="en-US" dirty="0" err="1"/>
              <a:t>무손실</a:t>
            </a:r>
            <a:r>
              <a:rPr lang="ko-KR" altLang="en-US" dirty="0"/>
              <a:t> 분해 조건을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만족하지 못하고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손실</a:t>
            </a:r>
            <a:r>
              <a:rPr lang="en-US" altLang="ko-KR" dirty="0"/>
              <a:t>(loss) </a:t>
            </a:r>
            <a:r>
              <a:rPr lang="ko-KR" altLang="en-US" dirty="0"/>
              <a:t>분해되었기 </a:t>
            </a:r>
            <a:r>
              <a:rPr lang="ko-KR" altLang="en-US" dirty="0" smtClean="0"/>
              <a:t>때문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573016"/>
            <a:ext cx="4786115" cy="258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55464"/>
            <a:ext cx="3274711" cy="205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정규화 정리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7-26]</a:t>
            </a:r>
            <a:r>
              <a:rPr lang="ko-KR" altLang="en-US" dirty="0"/>
              <a:t>과 같이 정규화되거나 되지 않은 모든 릴레이션</a:t>
            </a:r>
            <a:r>
              <a:rPr lang="en-US" altLang="ko-KR" dirty="0"/>
              <a:t>(</a:t>
            </a:r>
            <a:r>
              <a:rPr lang="ko-KR" altLang="en-US" dirty="0"/>
              <a:t>예를 들어 속성값이 </a:t>
            </a:r>
            <a:r>
              <a:rPr lang="ko-KR" altLang="en-US" dirty="0" smtClean="0"/>
              <a:t>원</a:t>
            </a:r>
            <a:r>
              <a:rPr lang="ko-KR" altLang="en-US" dirty="0"/>
              <a:t>자값이 아니어서 릴레이션의 정의를 만족하지 못하는 경우 등을 </a:t>
            </a:r>
            <a:r>
              <a:rPr lang="ko-KR" altLang="en-US" dirty="0" smtClean="0"/>
              <a:t>말하며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경우 </a:t>
            </a:r>
            <a:r>
              <a:rPr lang="ko-KR" altLang="en-US" dirty="0" smtClean="0"/>
              <a:t>릴레이션이라고 </a:t>
            </a:r>
            <a:r>
              <a:rPr lang="ko-KR" altLang="en-US" dirty="0"/>
              <a:t>부르지 않는다</a:t>
            </a:r>
            <a:r>
              <a:rPr lang="en-US" altLang="ko-KR" dirty="0"/>
              <a:t>)</a:t>
            </a:r>
            <a:r>
              <a:rPr lang="ko-KR" altLang="en-US" dirty="0"/>
              <a:t>부터 제</a:t>
            </a:r>
            <a:r>
              <a:rPr lang="en-US" altLang="ko-KR" dirty="0"/>
              <a:t>1</a:t>
            </a:r>
            <a:r>
              <a:rPr lang="ko-KR" altLang="en-US" dirty="0"/>
              <a:t>정규형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정규형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정규형</a:t>
            </a:r>
            <a:r>
              <a:rPr lang="en-US" altLang="ko-KR" dirty="0"/>
              <a:t>, BCNF, </a:t>
            </a:r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정규형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5</a:t>
            </a:r>
            <a:r>
              <a:rPr lang="ko-KR" altLang="en-US" dirty="0" smtClean="0"/>
              <a:t>정규형까지 존재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대부분의 릴레이션은 </a:t>
            </a:r>
            <a:r>
              <a:rPr lang="en-US" altLang="ko-KR" dirty="0"/>
              <a:t>BCNF</a:t>
            </a:r>
            <a:r>
              <a:rPr lang="ko-KR" altLang="en-US" dirty="0"/>
              <a:t>까지 정규화하면 실제적인 이상현상은 </a:t>
            </a:r>
            <a:r>
              <a:rPr lang="ko-KR" altLang="en-US" dirty="0" smtClean="0"/>
              <a:t>없어짐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실무에서는 보통 제</a:t>
            </a:r>
            <a:r>
              <a:rPr lang="en-US" altLang="ko-KR" dirty="0"/>
              <a:t>3</a:t>
            </a:r>
            <a:r>
              <a:rPr lang="ko-KR" altLang="en-US" dirty="0"/>
              <a:t>정규형이나 </a:t>
            </a:r>
            <a:r>
              <a:rPr lang="en-US" altLang="ko-KR" dirty="0"/>
              <a:t>BCNF</a:t>
            </a:r>
            <a:r>
              <a:rPr lang="ko-KR" altLang="en-US" dirty="0"/>
              <a:t>까지 정규화를 </a:t>
            </a:r>
            <a:r>
              <a:rPr lang="ko-KR" altLang="en-US" dirty="0" smtClean="0"/>
              <a:t>진행함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5019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364272"/>
          </a:xfrm>
        </p:spPr>
        <p:txBody>
          <a:bodyPr>
            <a:spAutoFit/>
          </a:bodyPr>
          <a:lstStyle/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A</a:t>
            </a:r>
            <a:r>
              <a:rPr lang="ko-KR" altLang="en-US" sz="1400" dirty="0"/>
              <a:t>가 </a:t>
            </a:r>
            <a:r>
              <a:rPr lang="en-US" altLang="ko-KR" sz="1400" dirty="0"/>
              <a:t>B</a:t>
            </a:r>
            <a:r>
              <a:rPr lang="ko-KR" altLang="en-US" sz="1400" dirty="0"/>
              <a:t>를 결정하고</a:t>
            </a:r>
            <a:r>
              <a:rPr lang="en-US" altLang="ko-KR" sz="1400" dirty="0"/>
              <a:t>(A </a:t>
            </a:r>
            <a:r>
              <a:rPr lang="ko-KR" altLang="en-US" sz="1400" dirty="0"/>
              <a:t>→ </a:t>
            </a:r>
            <a:r>
              <a:rPr lang="en-US" altLang="ko-KR" sz="1400" dirty="0"/>
              <a:t>B) B</a:t>
            </a:r>
            <a:r>
              <a:rPr lang="ko-KR" altLang="en-US" sz="1400" dirty="0"/>
              <a:t>가 </a:t>
            </a:r>
            <a:r>
              <a:rPr lang="en-US" altLang="ko-KR" sz="1400" dirty="0"/>
              <a:t>C</a:t>
            </a:r>
            <a:r>
              <a:rPr lang="ko-KR" altLang="en-US" sz="1400" dirty="0"/>
              <a:t>를 결정하면</a:t>
            </a:r>
            <a:r>
              <a:rPr lang="en-US" altLang="ko-KR" sz="1400" dirty="0"/>
              <a:t>(B </a:t>
            </a:r>
            <a:r>
              <a:rPr lang="ko-KR" altLang="en-US" sz="1400" dirty="0"/>
              <a:t>→ </a:t>
            </a:r>
            <a:r>
              <a:rPr lang="en-US" altLang="ko-KR" sz="1400" dirty="0"/>
              <a:t>C) A</a:t>
            </a:r>
            <a:r>
              <a:rPr lang="ko-KR" altLang="en-US" sz="1400" dirty="0"/>
              <a:t>는 </a:t>
            </a:r>
            <a:r>
              <a:rPr lang="en-US" altLang="ko-KR" sz="1400" dirty="0"/>
              <a:t>BC</a:t>
            </a:r>
            <a:r>
              <a:rPr lang="ko-KR" altLang="en-US" sz="1400" dirty="0"/>
              <a:t>를 결정한다</a:t>
            </a:r>
            <a:r>
              <a:rPr lang="en-US" altLang="ko-KR" sz="1400" dirty="0"/>
              <a:t>(A </a:t>
            </a:r>
            <a:r>
              <a:rPr lang="ko-KR" altLang="en-US" sz="1400" dirty="0"/>
              <a:t>→ </a:t>
            </a:r>
            <a:r>
              <a:rPr lang="en-US" altLang="ko-KR" sz="1400" dirty="0"/>
              <a:t>BC).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ko-KR" altLang="en-US" sz="1400" dirty="0" smtClean="0"/>
              <a:t>이행적 </a:t>
            </a:r>
            <a:r>
              <a:rPr lang="ko-KR" altLang="en-US" sz="1400" dirty="0"/>
              <a:t>종속성이 있으므로 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정규형은 만족하지 못하지만 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정규형은 만족한다</a:t>
            </a:r>
            <a:r>
              <a:rPr lang="en-US" altLang="ko-KR" sz="1400" dirty="0"/>
              <a:t>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R1</a:t>
            </a:r>
            <a:r>
              <a:rPr lang="ko-KR" altLang="en-US" sz="1400" dirty="0"/>
              <a:t>과 </a:t>
            </a:r>
            <a:r>
              <a:rPr lang="en-US" altLang="ko-KR" sz="1400" dirty="0"/>
              <a:t>R2</a:t>
            </a:r>
            <a:r>
              <a:rPr lang="ko-KR" altLang="en-US" sz="1400" dirty="0"/>
              <a:t>의 공통 속성은 </a:t>
            </a:r>
            <a:r>
              <a:rPr lang="en-US" altLang="ko-KR" sz="1400" dirty="0"/>
              <a:t>C</a:t>
            </a:r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C</a:t>
            </a:r>
            <a:r>
              <a:rPr lang="ko-KR" altLang="en-US" sz="1400" dirty="0"/>
              <a:t>는 </a:t>
            </a:r>
            <a:r>
              <a:rPr lang="en-US" altLang="ko-KR" sz="1400" dirty="0"/>
              <a:t>R2</a:t>
            </a:r>
            <a:r>
              <a:rPr lang="ko-KR" altLang="en-US" sz="1400" dirty="0"/>
              <a:t>의 후보키이므로 무손실 분해다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12" y="1052736"/>
            <a:ext cx="718185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5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647426"/>
          </a:xfrm>
        </p:spPr>
        <p:txBody>
          <a:bodyPr>
            <a:spAutoFit/>
          </a:bodyPr>
          <a:lstStyle/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sz="1400" dirty="0" smtClean="0"/>
          </a:p>
          <a:p>
            <a:pPr marL="266700" lvl="1" indent="0" latinLnBrk="0">
              <a:buNone/>
            </a:pPr>
            <a:endParaRPr lang="en-US" altLang="ko-KR" sz="1400" dirty="0"/>
          </a:p>
          <a:p>
            <a:pPr marL="266700" lvl="1" indent="0" latinLnBrk="0">
              <a:buNone/>
            </a:pPr>
            <a:endParaRPr lang="en-US" altLang="ko-KR" sz="1400" dirty="0" smtClean="0"/>
          </a:p>
          <a:p>
            <a:pPr marL="266700" lvl="1" indent="0" latinLnBrk="0">
              <a:buNone/>
            </a:pPr>
            <a:endParaRPr lang="en-US" altLang="ko-KR" sz="1400" dirty="0"/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AB </a:t>
            </a:r>
            <a:r>
              <a:rPr lang="ko-KR" altLang="en-US" sz="1400" dirty="0"/>
              <a:t>→ </a:t>
            </a:r>
            <a:r>
              <a:rPr lang="en-US" altLang="ko-KR" sz="1400" dirty="0"/>
              <a:t>C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AB </a:t>
            </a:r>
            <a:r>
              <a:rPr lang="ko-KR" altLang="en-US" sz="1400" dirty="0"/>
              <a:t>→ </a:t>
            </a:r>
            <a:r>
              <a:rPr lang="en-US" altLang="ko-KR" sz="1400" dirty="0"/>
              <a:t>ABC</a:t>
            </a:r>
            <a:r>
              <a:rPr lang="ko-KR" altLang="en-US" sz="1400" dirty="0"/>
              <a:t>도 만족한다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</a:t>
            </a:r>
            <a:r>
              <a:rPr lang="en-US" altLang="ko-KR" sz="1400" dirty="0"/>
              <a:t>AB</a:t>
            </a:r>
            <a:r>
              <a:rPr lang="ko-KR" altLang="en-US" sz="1400" dirty="0"/>
              <a:t>는 릴레이션 전체를 결정하는 </a:t>
            </a:r>
            <a:r>
              <a:rPr lang="ko-KR" altLang="en-US" sz="1400" dirty="0" smtClean="0"/>
              <a:t>후보</a:t>
            </a:r>
            <a:r>
              <a:rPr lang="ko-KR" altLang="en-US" sz="1400" dirty="0"/>
              <a:t>키다</a:t>
            </a:r>
            <a:r>
              <a:rPr lang="en-US" altLang="ko-KR" sz="1400" dirty="0"/>
              <a:t>. </a:t>
            </a:r>
            <a:r>
              <a:rPr lang="ko-KR" altLang="en-US" sz="1400" dirty="0"/>
              <a:t>같은 방식으로 생각해 보면 </a:t>
            </a:r>
            <a:r>
              <a:rPr lang="en-US" altLang="ko-KR" sz="1400" dirty="0"/>
              <a:t>BC</a:t>
            </a:r>
            <a:r>
              <a:rPr lang="ko-KR" altLang="en-US" sz="1400" dirty="0"/>
              <a:t>도 릴레이션 전체를 결정하는 후보키가 된다</a:t>
            </a:r>
            <a:r>
              <a:rPr lang="en-US" altLang="ko-KR" sz="1400" dirty="0" smtClean="0"/>
              <a:t>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ko-KR" altLang="en-US" sz="1400" dirty="0" smtClean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정규형과 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정규형을 만족한다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그러나 </a:t>
            </a:r>
            <a:r>
              <a:rPr lang="en-US" altLang="ko-KR" sz="1400" dirty="0"/>
              <a:t>C </a:t>
            </a:r>
            <a:r>
              <a:rPr lang="ko-KR" altLang="en-US" sz="1400" dirty="0"/>
              <a:t>→ </a:t>
            </a:r>
            <a:r>
              <a:rPr lang="en-US" altLang="ko-KR" sz="1400" dirty="0"/>
              <a:t>A</a:t>
            </a:r>
            <a:r>
              <a:rPr lang="ko-KR" altLang="en-US" sz="1400" dirty="0"/>
              <a:t>에서 결정자 </a:t>
            </a:r>
            <a:r>
              <a:rPr lang="en-US" altLang="ko-KR" sz="1400" dirty="0"/>
              <a:t>C</a:t>
            </a:r>
            <a:r>
              <a:rPr lang="ko-KR" altLang="en-US" sz="1400" dirty="0"/>
              <a:t>는 후보키가 </a:t>
            </a:r>
            <a:r>
              <a:rPr lang="ko-KR" altLang="en-US" sz="1400" dirty="0" smtClean="0"/>
              <a:t>아니므로 </a:t>
            </a:r>
            <a:r>
              <a:rPr lang="en-US" altLang="ko-KR" sz="1400" dirty="0"/>
              <a:t>BCNF </a:t>
            </a:r>
            <a:r>
              <a:rPr lang="ko-KR" altLang="en-US" sz="1400" dirty="0"/>
              <a:t>조건은 만족하지 못한다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정규형이다</a:t>
            </a:r>
            <a:r>
              <a:rPr lang="en-US" altLang="ko-KR" sz="1400" dirty="0" smtClean="0"/>
              <a:t>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R1</a:t>
            </a:r>
            <a:r>
              <a:rPr lang="ko-KR" altLang="en-US" sz="1400" dirty="0"/>
              <a:t>과 </a:t>
            </a:r>
            <a:r>
              <a:rPr lang="en-US" altLang="ko-KR" sz="1400" dirty="0"/>
              <a:t>R2</a:t>
            </a:r>
            <a:r>
              <a:rPr lang="ko-KR" altLang="en-US" sz="1400" dirty="0"/>
              <a:t>의 공통 속성은 </a:t>
            </a:r>
            <a:r>
              <a:rPr lang="en-US" altLang="ko-KR" sz="1400" dirty="0"/>
              <a:t>C</a:t>
            </a:r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C</a:t>
            </a:r>
            <a:r>
              <a:rPr lang="ko-KR" altLang="en-US" sz="1400" dirty="0"/>
              <a:t>는 </a:t>
            </a:r>
            <a:r>
              <a:rPr lang="en-US" altLang="ko-KR" sz="1400" dirty="0"/>
              <a:t>R2</a:t>
            </a:r>
            <a:r>
              <a:rPr lang="ko-KR" altLang="en-US" sz="1400" dirty="0"/>
              <a:t>의 후보키이므로 무손실 분해다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532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정규화 정리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10602"/>
          </a:xfrm>
        </p:spPr>
        <p:txBody>
          <a:bodyPr>
            <a:spAutoFit/>
          </a:bodyPr>
          <a:lstStyle/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AB</a:t>
            </a:r>
            <a:r>
              <a:rPr lang="ko-KR" altLang="en-US" sz="1400" dirty="0"/>
              <a:t>가 </a:t>
            </a:r>
            <a:r>
              <a:rPr lang="en-US" altLang="ko-KR" sz="1400" dirty="0"/>
              <a:t>C</a:t>
            </a:r>
            <a:r>
              <a:rPr lang="ko-KR" altLang="en-US" sz="1400" dirty="0"/>
              <a:t>를 결정하고</a:t>
            </a:r>
            <a:r>
              <a:rPr lang="en-US" altLang="ko-KR" sz="1400" dirty="0"/>
              <a:t>(AB </a:t>
            </a:r>
            <a:r>
              <a:rPr lang="ko-KR" altLang="en-US" sz="1400" dirty="0"/>
              <a:t>→ </a:t>
            </a:r>
            <a:r>
              <a:rPr lang="en-US" altLang="ko-KR" sz="1400" dirty="0"/>
              <a:t>C), C</a:t>
            </a:r>
            <a:r>
              <a:rPr lang="ko-KR" altLang="en-US" sz="1400" dirty="0"/>
              <a:t>가 </a:t>
            </a:r>
            <a:r>
              <a:rPr lang="en-US" altLang="ko-KR" sz="1400" dirty="0"/>
              <a:t>D</a:t>
            </a:r>
            <a:r>
              <a:rPr lang="ko-KR" altLang="en-US" sz="1400" dirty="0"/>
              <a:t>를 결정하면</a:t>
            </a:r>
            <a:r>
              <a:rPr lang="en-US" altLang="ko-KR" sz="1400" dirty="0"/>
              <a:t>(C </a:t>
            </a:r>
            <a:r>
              <a:rPr lang="ko-KR" altLang="en-US" sz="1400" dirty="0"/>
              <a:t>→ </a:t>
            </a:r>
            <a:r>
              <a:rPr lang="en-US" altLang="ko-KR" sz="1400" dirty="0"/>
              <a:t>D) AB</a:t>
            </a:r>
            <a:r>
              <a:rPr lang="ko-KR" altLang="en-US" sz="1400" dirty="0"/>
              <a:t>는 </a:t>
            </a:r>
            <a:r>
              <a:rPr lang="en-US" altLang="ko-KR" sz="1400" dirty="0"/>
              <a:t>CD</a:t>
            </a:r>
            <a:r>
              <a:rPr lang="ko-KR" altLang="en-US" sz="1400" dirty="0"/>
              <a:t>를 결정한다</a:t>
            </a:r>
            <a:r>
              <a:rPr lang="en-US" altLang="ko-KR" sz="1400" dirty="0"/>
              <a:t>(AB </a:t>
            </a:r>
            <a:r>
              <a:rPr lang="ko-KR" altLang="en-US" sz="1400" dirty="0"/>
              <a:t>→ </a:t>
            </a:r>
            <a:r>
              <a:rPr lang="en-US" altLang="ko-KR" sz="1400" dirty="0"/>
              <a:t>CD). </a:t>
            </a:r>
            <a:r>
              <a:rPr lang="ko-KR" altLang="en-US" sz="1400" dirty="0"/>
              <a:t>즉 </a:t>
            </a:r>
            <a:r>
              <a:rPr lang="en-US" altLang="ko-KR" sz="1400" dirty="0"/>
              <a:t>AB </a:t>
            </a:r>
            <a:r>
              <a:rPr lang="ko-KR" altLang="en-US" sz="1400" dirty="0"/>
              <a:t>→ </a:t>
            </a:r>
            <a:r>
              <a:rPr lang="en-US" altLang="ko-KR" sz="1400" dirty="0"/>
              <a:t>ABCD</a:t>
            </a:r>
            <a:r>
              <a:rPr lang="ko-KR" altLang="en-US" sz="1400" dirty="0"/>
              <a:t>이므로 </a:t>
            </a:r>
            <a:r>
              <a:rPr lang="en-US" altLang="ko-KR" sz="1400" dirty="0"/>
              <a:t>AB</a:t>
            </a:r>
            <a:r>
              <a:rPr lang="ko-KR" altLang="en-US" sz="1400" dirty="0"/>
              <a:t>는 릴레이션 전체를 결정하는 </a:t>
            </a:r>
            <a:r>
              <a:rPr lang="ko-KR" altLang="en-US" sz="1400" dirty="0" err="1"/>
              <a:t>후보키다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같은 </a:t>
            </a:r>
            <a:r>
              <a:rPr lang="ko-KR" altLang="en-US" sz="1400" dirty="0"/>
              <a:t>방식으로 풀어보면 </a:t>
            </a:r>
            <a:r>
              <a:rPr lang="en-US" altLang="ko-KR" sz="1400" dirty="0"/>
              <a:t>BC</a:t>
            </a:r>
            <a:r>
              <a:rPr lang="ko-KR" altLang="en-US" sz="1400" dirty="0"/>
              <a:t>도 릴레이션 전체를 결정하는 후보키가 된다</a:t>
            </a:r>
            <a:r>
              <a:rPr lang="en-US" altLang="ko-KR" sz="1400" dirty="0"/>
              <a:t>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ko-KR" altLang="en-US" sz="1400" dirty="0" smtClean="0"/>
              <a:t>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정규형은 만족하지만</a:t>
            </a:r>
            <a:r>
              <a:rPr lang="en-US" altLang="ko-KR" sz="1400" dirty="0"/>
              <a:t>, AB </a:t>
            </a:r>
            <a:r>
              <a:rPr lang="ko-KR" altLang="en-US" sz="1400" dirty="0"/>
              <a:t>→ </a:t>
            </a:r>
            <a:r>
              <a:rPr lang="en-US" altLang="ko-KR" sz="1400" dirty="0"/>
              <a:t>C, C </a:t>
            </a:r>
            <a:r>
              <a:rPr lang="ko-KR" altLang="en-US" sz="1400" dirty="0"/>
              <a:t>→ </a:t>
            </a:r>
            <a:r>
              <a:rPr lang="en-US" altLang="ko-KR" sz="1400" dirty="0"/>
              <a:t>D</a:t>
            </a:r>
            <a:r>
              <a:rPr lang="ko-KR" altLang="en-US" sz="1400" dirty="0"/>
              <a:t>의 이행적 종속성이 </a:t>
            </a:r>
            <a:r>
              <a:rPr lang="ko-KR" altLang="en-US" sz="1400" dirty="0" smtClean="0"/>
              <a:t>있으므로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제</a:t>
            </a:r>
            <a:r>
              <a:rPr lang="en-US" altLang="ko-KR" sz="1400" dirty="0"/>
              <a:t>3</a:t>
            </a:r>
            <a:r>
              <a:rPr lang="ko-KR" altLang="en-US" sz="1400" dirty="0"/>
              <a:t>정규형을 만족하지 못한다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 제</a:t>
            </a:r>
            <a:r>
              <a:rPr lang="en-US" altLang="ko-KR" sz="1400" dirty="0"/>
              <a:t>2</a:t>
            </a:r>
            <a:r>
              <a:rPr lang="ko-KR" altLang="en-US" sz="1400" dirty="0"/>
              <a:t>정규형이다</a:t>
            </a:r>
            <a:r>
              <a:rPr lang="en-US" altLang="ko-KR" sz="1400" dirty="0"/>
              <a:t>.</a:t>
            </a:r>
          </a:p>
          <a:p>
            <a:pPr marL="609600" lvl="1" indent="-342900" latinLnBrk="0">
              <a:buClrTx/>
              <a:buFont typeface="+mj-ea"/>
              <a:buAutoNum type="circleNumDbPlain"/>
            </a:pPr>
            <a:r>
              <a:rPr lang="en-US" altLang="ko-KR" sz="1400" dirty="0" smtClean="0"/>
              <a:t>R1</a:t>
            </a:r>
            <a:r>
              <a:rPr lang="ko-KR" altLang="en-US" sz="1400" dirty="0"/>
              <a:t>과 </a:t>
            </a:r>
            <a:r>
              <a:rPr lang="en-US" altLang="ko-KR" sz="1400" dirty="0"/>
              <a:t>R2</a:t>
            </a:r>
            <a:r>
              <a:rPr lang="ko-KR" altLang="en-US" sz="1400" dirty="0"/>
              <a:t>의 공통 속성은 </a:t>
            </a:r>
            <a:r>
              <a:rPr lang="en-US" altLang="ko-KR" sz="1400" dirty="0"/>
              <a:t>C</a:t>
            </a:r>
            <a:r>
              <a:rPr lang="ko-KR" altLang="en-US" sz="1400" dirty="0"/>
              <a:t>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</a:t>
            </a:r>
            <a:r>
              <a:rPr lang="en-US" altLang="ko-KR" sz="1400" dirty="0"/>
              <a:t>C</a:t>
            </a:r>
            <a:r>
              <a:rPr lang="ko-KR" altLang="en-US" sz="1400" dirty="0"/>
              <a:t>는 </a:t>
            </a:r>
            <a:r>
              <a:rPr lang="en-US" altLang="ko-KR" sz="1400" dirty="0"/>
              <a:t>R2</a:t>
            </a:r>
            <a:r>
              <a:rPr lang="ko-KR" altLang="en-US" sz="1400" dirty="0"/>
              <a:t>의 후보키이므로 무손실 </a:t>
            </a:r>
            <a:r>
              <a:rPr lang="ko-KR" altLang="en-US" sz="1400" dirty="0" smtClean="0"/>
              <a:t>분해다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90" y="1052736"/>
            <a:ext cx="71532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7250703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정규화 연습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(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부동산 데이터베이스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)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89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부동산 정보를 저장하는 부동산 데이터베이스를 예로 들어 정규화를 </a:t>
            </a:r>
            <a:r>
              <a:rPr lang="ko-KR" altLang="en-US" dirty="0" smtClean="0"/>
              <a:t>연습해보기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부동산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필지번호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공시지가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소유자이름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주민등록번호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전화번호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77" y="2040724"/>
            <a:ext cx="65341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77" y="3643089"/>
            <a:ext cx="33147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0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이상현상의 개념과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52563"/>
            <a:ext cx="58769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39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여기서 부동산 릴레이션은 다음의 두 가지 사례에 대하여 생각해 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/>
              <a:t>	</a:t>
            </a:r>
            <a:r>
              <a:rPr lang="en-US" altLang="ko-KR" b="1" dirty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공동 </a:t>
            </a:r>
            <a:r>
              <a:rPr lang="ko-KR" altLang="en-US" dirty="0"/>
              <a:t>소유</a:t>
            </a:r>
            <a:r>
              <a:rPr lang="en-US" altLang="ko-KR" dirty="0"/>
              <a:t>: </a:t>
            </a:r>
            <a:r>
              <a:rPr lang="ko-KR" altLang="en-US" dirty="0"/>
              <a:t>한 필지를 두 사람 이상이 공동으로 소유하는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/>
              <a:t>	</a:t>
            </a:r>
            <a:r>
              <a:rPr lang="en-US" altLang="ko-KR" b="1" dirty="0" smtClean="0"/>
              <a:t>·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단독 </a:t>
            </a:r>
            <a:r>
              <a:rPr lang="ko-KR" altLang="en-US" dirty="0"/>
              <a:t>소유</a:t>
            </a:r>
            <a:r>
              <a:rPr lang="en-US" altLang="ko-KR" dirty="0"/>
              <a:t>: </a:t>
            </a:r>
            <a:r>
              <a:rPr lang="ko-KR" altLang="en-US" dirty="0"/>
              <a:t>한 필지를 한 사람만 소유하는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521017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7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정규화 연습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부동산 데이터베이스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공동 </a:t>
            </a:r>
            <a:r>
              <a:rPr lang="ko-KR" altLang="en-US" dirty="0" smtClean="0"/>
              <a:t>소유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한 필지를 두 사람 이상이 공동으로 소유하는 경우 </a:t>
            </a:r>
            <a:r>
              <a:rPr lang="ko-KR" altLang="en-US" dirty="0" smtClean="0"/>
              <a:t>이상현상이 발생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기본키인 필지번호와 주민등록번호를 보면 각각 단독으로 다른 속성을 결정하는 </a:t>
            </a:r>
            <a:r>
              <a:rPr lang="ko-KR" altLang="en-US" dirty="0" smtClean="0"/>
              <a:t>결정자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부분 함수 종속성을 가져 제</a:t>
            </a:r>
            <a:r>
              <a:rPr lang="en-US" altLang="ko-KR" dirty="0"/>
              <a:t>2</a:t>
            </a:r>
            <a:r>
              <a:rPr lang="ko-KR" altLang="en-US" dirty="0"/>
              <a:t>정규형의 정의에 </a:t>
            </a:r>
            <a:r>
              <a:rPr lang="ko-KR" altLang="en-US" dirty="0" smtClean="0"/>
              <a:t>위배됨</a:t>
            </a:r>
            <a:endParaRPr lang="en-US" altLang="ko-KR" dirty="0"/>
          </a:p>
          <a:p>
            <a:pPr lvl="1" latinLnBrk="0"/>
            <a:r>
              <a:rPr lang="ko-KR" altLang="en-US" dirty="0"/>
              <a:t>결과적으로 공동 소유 </a:t>
            </a:r>
            <a:r>
              <a:rPr lang="ko-KR" altLang="en-US" dirty="0" smtClean="0"/>
              <a:t>릴레</a:t>
            </a:r>
            <a:r>
              <a:rPr lang="ko-KR" altLang="en-US" dirty="0"/>
              <a:t>이션은 다음과 같이 </a:t>
            </a:r>
            <a:r>
              <a:rPr lang="ko-KR" altLang="en-US" dirty="0" smtClean="0"/>
              <a:t>분해됨</a:t>
            </a:r>
            <a:endParaRPr lang="en-US" altLang="ko-KR" dirty="0"/>
          </a:p>
          <a:p>
            <a:pPr marL="447675" lvl="2" indent="0" latinLnBrk="0">
              <a:buNone/>
            </a:pP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부동산소유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필지번호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주민등록번호</a:t>
            </a:r>
            <a:r>
              <a:rPr lang="en-US" altLang="ko-KR" sz="1400" b="1" dirty="0" smtClean="0"/>
              <a:t>)</a:t>
            </a:r>
          </a:p>
          <a:p>
            <a:pPr marL="447675" lvl="2" indent="0" latinLnBrk="0">
              <a:buNone/>
            </a:pP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부동산필지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필지번호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공시지가</a:t>
            </a:r>
            <a:r>
              <a:rPr lang="en-US" altLang="ko-KR" sz="1400" b="1" dirty="0" smtClean="0"/>
              <a:t>)</a:t>
            </a:r>
          </a:p>
          <a:p>
            <a:pPr marL="447675" lvl="2" indent="0" latinLnBrk="0">
              <a:buNone/>
            </a:pP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소유자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주민등록번호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소유자이름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전화번호</a:t>
            </a:r>
            <a:r>
              <a:rPr lang="en-US" altLang="ko-KR" sz="1400" b="1" dirty="0"/>
              <a:t>)</a:t>
            </a:r>
            <a:endParaRPr lang="en-US" altLang="ko-KR" sz="1400" b="1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단독 소유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한 필지를 한 사람만 소유하는 </a:t>
            </a:r>
            <a:r>
              <a:rPr lang="ko-KR" altLang="en-US" dirty="0" smtClean="0"/>
              <a:t>경우도 </a:t>
            </a:r>
            <a:r>
              <a:rPr lang="ko-KR" altLang="en-US" dirty="0"/>
              <a:t>마찬가지로 이상현상이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모든 속성이 기본키인 필지번호에 완전 함수 </a:t>
            </a:r>
            <a:r>
              <a:rPr lang="ko-KR" altLang="en-US" dirty="0" smtClean="0"/>
              <a:t>종속이므</a:t>
            </a:r>
            <a:r>
              <a:rPr lang="ko-KR" altLang="en-US" dirty="0"/>
              <a:t>로 제</a:t>
            </a:r>
            <a:r>
              <a:rPr lang="en-US" altLang="ko-KR" dirty="0"/>
              <a:t>2</a:t>
            </a:r>
            <a:r>
              <a:rPr lang="ko-KR" altLang="en-US" dirty="0"/>
              <a:t>정규형은 만족하지만</a:t>
            </a:r>
            <a:r>
              <a:rPr lang="en-US" altLang="ko-KR" dirty="0"/>
              <a:t>, </a:t>
            </a:r>
            <a:r>
              <a:rPr lang="ko-KR" altLang="en-US" dirty="0"/>
              <a:t>이행 종속이 남아 있어서 제</a:t>
            </a:r>
            <a:r>
              <a:rPr lang="en-US" altLang="ko-KR" dirty="0"/>
              <a:t>3</a:t>
            </a:r>
            <a:r>
              <a:rPr lang="ko-KR" altLang="en-US" dirty="0"/>
              <a:t>정규형은 만족하지 </a:t>
            </a:r>
            <a:r>
              <a:rPr lang="ko-KR" altLang="en-US" dirty="0" smtClean="0"/>
              <a:t>못함</a:t>
            </a:r>
            <a:endParaRPr lang="en-US" altLang="ko-KR" dirty="0" smtClean="0"/>
          </a:p>
          <a:p>
            <a:pPr marL="447675" lvl="2" indent="0" latinLnBrk="0">
              <a:buNone/>
            </a:pP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부동산소유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필지번호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공시지가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주민등록번호</a:t>
            </a:r>
            <a:r>
              <a:rPr lang="en-US" altLang="ko-KR" sz="1400" b="1" dirty="0" smtClean="0"/>
              <a:t>)</a:t>
            </a:r>
          </a:p>
          <a:p>
            <a:pPr marL="447675" lvl="2" indent="0" latinLnBrk="0">
              <a:buNone/>
            </a:pPr>
            <a:r>
              <a:rPr lang="en-US" altLang="ko-KR" sz="1400" b="1" dirty="0" smtClean="0"/>
              <a:t>		</a:t>
            </a:r>
            <a:r>
              <a:rPr lang="ko-KR" altLang="en-US" sz="1400" b="1" dirty="0" smtClean="0"/>
              <a:t>소유자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주민등록번호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소유자이름</a:t>
            </a:r>
            <a:r>
              <a:rPr lang="en-US" altLang="ko-KR" sz="1400" b="1" dirty="0"/>
              <a:t>, </a:t>
            </a:r>
            <a:r>
              <a:rPr lang="ko-KR" altLang="en-US" sz="1400" b="1" dirty="0" smtClean="0"/>
              <a:t>전화번호</a:t>
            </a:r>
            <a:r>
              <a:rPr lang="en-US" altLang="ko-KR" sz="1400" b="1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70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이상현상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smtClean="0">
                <a:latin typeface="+mn-ea"/>
              </a:rPr>
              <a:t>함수 종속성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>
                <a:latin typeface="+mn-ea"/>
              </a:rPr>
              <a:t>정규화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 err="1" smtClean="0">
                <a:latin typeface="+mn-ea"/>
              </a:rPr>
              <a:t>무손실</a:t>
            </a:r>
            <a:r>
              <a:rPr lang="ko-KR" altLang="en-US" sz="1600" b="1" dirty="0" smtClean="0">
                <a:latin typeface="+mn-ea"/>
              </a:rPr>
              <a:t> 분해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이상현상의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01342"/>
          </a:xfrm>
        </p:spPr>
        <p:txBody>
          <a:bodyPr>
            <a:spAutoFit/>
          </a:bodyPr>
          <a:lstStyle/>
          <a:p>
            <a:pPr latinLnBrk="0"/>
            <a:r>
              <a:rPr lang="ko-KR" altLang="en-US" dirty="0"/>
              <a:t>잘못 설계된 데이터베이스가 어떤 이상현상을 </a:t>
            </a:r>
            <a:r>
              <a:rPr lang="ko-KR" altLang="en-US" dirty="0" smtClean="0"/>
              <a:t>일으키는지 예</a:t>
            </a:r>
            <a:r>
              <a:rPr lang="en-US" altLang="ko-KR" dirty="0" smtClean="0"/>
              <a:t>	</a:t>
            </a:r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7-2]</a:t>
            </a:r>
            <a:r>
              <a:rPr lang="ko-KR" altLang="en-US" dirty="0"/>
              <a:t>는 대학의 </a:t>
            </a:r>
            <a:r>
              <a:rPr lang="ko-KR" altLang="en-US" dirty="0" smtClean="0"/>
              <a:t>학</a:t>
            </a:r>
            <a:r>
              <a:rPr lang="ko-KR" altLang="en-US" dirty="0"/>
              <a:t>생 정보와 수강 정보를 저장하는 학생수강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>
              <a:lnSpc>
                <a:spcPct val="150000"/>
              </a:lnSpc>
            </a:pPr>
            <a:endParaRPr lang="en-US" altLang="ko-KR" sz="500" b="1" dirty="0" smtClean="0">
              <a:solidFill>
                <a:srgbClr val="FF0000"/>
              </a:solidFill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FF0000"/>
                </a:solidFill>
                <a:latin typeface="+mn-ea"/>
              </a:rPr>
              <a:t>삭제이상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(deletion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투플</a:t>
            </a:r>
            <a:r>
              <a:rPr lang="ko-KR" altLang="en-US" sz="1200" dirty="0">
                <a:latin typeface="+mn-ea"/>
              </a:rPr>
              <a:t> 삭제 시 같이 저장된 다른 정보까지 연쇄적으로 삭제되는 현상</a:t>
            </a:r>
            <a:r>
              <a:rPr lang="en-US" altLang="ko-KR" sz="1200" dirty="0">
                <a:latin typeface="+mn-ea"/>
              </a:rPr>
              <a:t/>
            </a:r>
            <a:br>
              <a:rPr lang="en-US" altLang="ko-KR" sz="1200" dirty="0">
                <a:latin typeface="+mn-ea"/>
              </a:rPr>
            </a:br>
            <a:r>
              <a:rPr lang="ko-KR" altLang="en-US" sz="1200" dirty="0">
                <a:latin typeface="+mn-ea"/>
              </a:rPr>
              <a:t>→ 연쇄삭제</a:t>
            </a:r>
            <a:r>
              <a:rPr lang="en-US" altLang="ko-KR" sz="1200" dirty="0">
                <a:latin typeface="+mn-ea"/>
              </a:rPr>
              <a:t>(triggered deletion) </a:t>
            </a:r>
            <a:r>
              <a:rPr lang="ko-KR" altLang="en-US" sz="1200" dirty="0">
                <a:latin typeface="+mn-ea"/>
              </a:rPr>
              <a:t>문제 발생</a:t>
            </a:r>
            <a:endParaRPr lang="en-US" altLang="ko-KR" sz="1200" dirty="0"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삽입이상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(insertion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>
                <a:latin typeface="+mn-ea"/>
              </a:rPr>
              <a:t>투플</a:t>
            </a:r>
            <a:r>
              <a:rPr lang="ko-KR" altLang="en-US" sz="1200" dirty="0">
                <a:latin typeface="+mn-ea"/>
              </a:rPr>
              <a:t> 삽입 시 특정 속성에 해당하는 값이 없어 </a:t>
            </a:r>
            <a:r>
              <a:rPr lang="en-US" altLang="ko-KR" sz="1200" dirty="0">
                <a:latin typeface="+mn-ea"/>
              </a:rPr>
              <a:t>NULL </a:t>
            </a:r>
            <a:r>
              <a:rPr lang="ko-KR" altLang="en-US" sz="1200" dirty="0">
                <a:latin typeface="+mn-ea"/>
              </a:rPr>
              <a:t>값을 입력해야 하는 현상  </a:t>
            </a:r>
            <a:r>
              <a:rPr lang="en-US" altLang="ko-KR" sz="1200" dirty="0">
                <a:latin typeface="+mn-ea"/>
              </a:rPr>
              <a:t>→ NULL </a:t>
            </a:r>
            <a:r>
              <a:rPr lang="ko-KR" altLang="en-US" sz="1200" dirty="0">
                <a:latin typeface="+mn-ea"/>
              </a:rPr>
              <a:t>값 문제 발생</a:t>
            </a:r>
            <a:endParaRPr lang="en-US" altLang="ko-KR" sz="1200" dirty="0"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수정이상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(update </a:t>
            </a:r>
            <a:r>
              <a:rPr lang="en-US" altLang="ko-KR" sz="1200" b="1" dirty="0" err="1">
                <a:solidFill>
                  <a:srgbClr val="FF0000"/>
                </a:solidFill>
                <a:latin typeface="+mn-ea"/>
              </a:rPr>
              <a:t>anomly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투플</a:t>
            </a:r>
            <a:r>
              <a:rPr lang="ko-KR" altLang="en-US" sz="1200" dirty="0">
                <a:latin typeface="+mn-ea"/>
              </a:rPr>
              <a:t> 수정 시 중복된 데이터의 일부만 수정되어 데이터의 불일치  문제가 일어나는 현상</a:t>
            </a:r>
            <a:r>
              <a:rPr lang="en-US" altLang="ko-KR" sz="1200" dirty="0">
                <a:latin typeface="+mn-ea"/>
              </a:rPr>
              <a:t>  </a:t>
            </a:r>
            <a:r>
              <a:rPr lang="ko-KR" altLang="en-US" sz="1200" dirty="0">
                <a:latin typeface="+mn-ea"/>
              </a:rPr>
              <a:t>→ 불일치</a:t>
            </a:r>
            <a:r>
              <a:rPr lang="en-US" altLang="ko-KR" sz="1200" dirty="0">
                <a:latin typeface="+mn-ea"/>
              </a:rPr>
              <a:t>(inconsistency) </a:t>
            </a:r>
            <a:r>
              <a:rPr lang="ko-KR" altLang="en-US" sz="1200" dirty="0">
                <a:latin typeface="+mn-ea"/>
              </a:rPr>
              <a:t>문제 발생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8769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13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이상현상의 개념과 종류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삭제이상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투플 </a:t>
            </a:r>
            <a:r>
              <a:rPr lang="ko-KR" altLang="en-US" dirty="0"/>
              <a:t>삭제 시 같이 저장된 다른 정보까지 연쇄적으로 </a:t>
            </a:r>
            <a:r>
              <a:rPr lang="ko-KR" altLang="en-US" dirty="0" smtClean="0"/>
              <a:t>삭제되는 현상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/>
              <a:t>7-3] ➊ </a:t>
            </a:r>
            <a:r>
              <a:rPr lang="ko-KR" altLang="en-US" dirty="0"/>
              <a:t>참고</a:t>
            </a:r>
            <a:r>
              <a:rPr lang="en-US" altLang="ko-KR" dirty="0" smtClean="0"/>
              <a:t>) </a:t>
            </a:r>
          </a:p>
          <a:p>
            <a:pPr marL="26670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→ </a:t>
            </a:r>
            <a:r>
              <a:rPr lang="ko-KR" altLang="en-US" sz="1400" b="1" dirty="0">
                <a:solidFill>
                  <a:srgbClr val="FF0000"/>
                </a:solidFill>
              </a:rPr>
              <a:t>연쇄삭제 </a:t>
            </a:r>
            <a:r>
              <a:rPr lang="en-US" altLang="ko-KR" sz="1400" b="1" dirty="0">
                <a:solidFill>
                  <a:srgbClr val="FF0000"/>
                </a:solidFill>
              </a:rPr>
              <a:t>triggered deletion </a:t>
            </a:r>
            <a:r>
              <a:rPr lang="ko-KR" altLang="en-US" sz="1400" b="1" dirty="0">
                <a:solidFill>
                  <a:srgbClr val="FF0000"/>
                </a:solidFill>
              </a:rPr>
              <a:t>문제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atinLnBrk="0"/>
            <a:r>
              <a:rPr lang="ko-KR" altLang="en-US" dirty="0" smtClean="0"/>
              <a:t>삽입이상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투플 삽입 시 </a:t>
            </a:r>
            <a:r>
              <a:rPr lang="ko-KR" altLang="en-US" dirty="0" smtClean="0"/>
              <a:t>특</a:t>
            </a:r>
            <a:r>
              <a:rPr lang="ko-KR" altLang="en-US" dirty="0"/>
              <a:t>정 속성에 해당하는 값이 없어 </a:t>
            </a:r>
            <a:r>
              <a:rPr lang="en-US" altLang="ko-KR" dirty="0"/>
              <a:t>NULL </a:t>
            </a:r>
            <a:r>
              <a:rPr lang="ko-KR" altLang="en-US" dirty="0"/>
              <a:t>값을 입력해야 하는 </a:t>
            </a:r>
            <a:r>
              <a:rPr lang="ko-KR" altLang="en-US" dirty="0" smtClean="0"/>
              <a:t>현상</a:t>
            </a:r>
            <a:r>
              <a:rPr lang="en-US" altLang="ko-KR" dirty="0" smtClean="0"/>
              <a:t>([</a:t>
            </a:r>
            <a:r>
              <a:rPr lang="ko-KR" altLang="en-US" dirty="0"/>
              <a:t>그림 </a:t>
            </a:r>
            <a:r>
              <a:rPr lang="en-US" altLang="ko-KR" dirty="0"/>
              <a:t>7-3] ➋ </a:t>
            </a:r>
            <a:r>
              <a:rPr lang="ko-KR" altLang="en-US" dirty="0"/>
              <a:t>참고</a:t>
            </a:r>
            <a:r>
              <a:rPr lang="en-US" altLang="ko-KR" dirty="0" smtClean="0"/>
              <a:t>) </a:t>
            </a:r>
          </a:p>
          <a:p>
            <a:pPr marL="266700" lvl="1" indent="0" latinLnBrk="0">
              <a:buNone/>
            </a:pPr>
            <a:r>
              <a:rPr lang="en-US" altLang="ko-KR" sz="1400" b="1" dirty="0" smtClean="0">
                <a:solidFill>
                  <a:srgbClr val="FF0000"/>
                </a:solidFill>
              </a:rPr>
              <a:t>	→ </a:t>
            </a:r>
            <a:r>
              <a:rPr lang="en-US" altLang="ko-KR" sz="1400" b="1" dirty="0">
                <a:solidFill>
                  <a:srgbClr val="FF0000"/>
                </a:solidFill>
              </a:rPr>
              <a:t>NULL </a:t>
            </a:r>
            <a:r>
              <a:rPr lang="ko-KR" altLang="en-US" sz="1400" b="1" dirty="0">
                <a:solidFill>
                  <a:srgbClr val="FF0000"/>
                </a:solidFill>
              </a:rPr>
              <a:t>값 문제 발생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atinLnBrk="0"/>
            <a:r>
              <a:rPr lang="ko-KR" altLang="en-US" dirty="0" smtClean="0"/>
              <a:t>수정이상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투플 수정 시 중복된 데이터의 일부만 수정되어 데이터의 불일치 </a:t>
            </a:r>
            <a:r>
              <a:rPr lang="ko-KR" altLang="en-US" dirty="0" smtClean="0"/>
              <a:t>문제</a:t>
            </a:r>
            <a:r>
              <a:rPr lang="ko-KR" altLang="en-US" dirty="0"/>
              <a:t>가 일어나는 </a:t>
            </a:r>
            <a:r>
              <a:rPr lang="ko-KR" altLang="en-US" dirty="0" smtClean="0"/>
              <a:t>현상</a:t>
            </a:r>
            <a:r>
              <a:rPr lang="en-US" altLang="ko-KR" dirty="0" smtClean="0"/>
              <a:t>([</a:t>
            </a:r>
            <a:r>
              <a:rPr lang="ko-KR" altLang="en-US" dirty="0"/>
              <a:t>그림 </a:t>
            </a:r>
            <a:r>
              <a:rPr lang="en-US" altLang="ko-KR" dirty="0"/>
              <a:t>7-3] ➌ </a:t>
            </a:r>
            <a:r>
              <a:rPr lang="ko-KR" altLang="en-US" dirty="0"/>
              <a:t>참고</a:t>
            </a:r>
            <a:r>
              <a:rPr lang="en-US" altLang="ko-KR" dirty="0" smtClean="0"/>
              <a:t>) </a:t>
            </a:r>
          </a:p>
          <a:p>
            <a:pPr marL="266700" lvl="1" indent="0" latinLnBrk="0">
              <a:buNone/>
            </a:pPr>
            <a:r>
              <a:rPr lang="en-US" altLang="ko-KR" sz="1400" b="1" dirty="0">
                <a:solidFill>
                  <a:srgbClr val="FF0000"/>
                </a:solidFill>
              </a:rPr>
              <a:t>	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→ </a:t>
            </a:r>
            <a:r>
              <a:rPr lang="ko-KR" altLang="en-US" sz="1400" b="1" dirty="0">
                <a:solidFill>
                  <a:srgbClr val="FF0000"/>
                </a:solidFill>
              </a:rPr>
              <a:t>일관성 없음</a:t>
            </a:r>
            <a:r>
              <a:rPr lang="en-US" altLang="ko-KR" sz="1400" b="1" dirty="0">
                <a:solidFill>
                  <a:srgbClr val="FF0000"/>
                </a:solidFill>
              </a:rPr>
              <a:t>(Inconsistency) </a:t>
            </a:r>
            <a:r>
              <a:rPr lang="ko-KR" altLang="en-US" sz="1400" b="1" dirty="0">
                <a:solidFill>
                  <a:srgbClr val="FF0000"/>
                </a:solidFill>
              </a:rPr>
              <a:t>문제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발생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29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이상현상의 개념과 종류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47664"/>
            <a:ext cx="63246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294658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6002</TotalTime>
  <Words>2573</Words>
  <Application>Microsoft Office PowerPoint</Application>
  <PresentationFormat>화면 슬라이드 쇼(4:3)</PresentationFormat>
  <Paragraphs>502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1. 이상현상의 개념과 종류</vt:lpstr>
      <vt:lpstr>1. 이상현상의 개념과 종류</vt:lpstr>
      <vt:lpstr>1. 이상현상의 개념과 종류</vt:lpstr>
      <vt:lpstr>1. 이상현상의 개념과 종류</vt:lpstr>
      <vt:lpstr>1. 이상현상의 개념과 종류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2. 이상현상의 예</vt:lpstr>
      <vt:lpstr>PowerPoint 프레젠테이션</vt:lpstr>
      <vt:lpstr>1. 함수 종속성의 개념</vt:lpstr>
      <vt:lpstr>1. 함수 종속성의 개념</vt:lpstr>
      <vt:lpstr>1. 함수 종속성의 개념</vt:lpstr>
      <vt:lpstr>2. 함수 종속성 다이어그램</vt:lpstr>
      <vt:lpstr>3. 함수 종속성 규칙</vt:lpstr>
      <vt:lpstr>3. 함수 종속성 규칙</vt:lpstr>
      <vt:lpstr>4. 함수 종속성과 기본키</vt:lpstr>
      <vt:lpstr>5. 이상현상과 결정자</vt:lpstr>
      <vt:lpstr>5. 이상현상과 결정자</vt:lpstr>
      <vt:lpstr>5. 이상현상과 결정자</vt:lpstr>
      <vt:lpstr>5. 이상현상과 결정자</vt:lpstr>
      <vt:lpstr>6. 함수 종속성 예제</vt:lpstr>
      <vt:lpstr>6. 함수 종속성 예제</vt:lpstr>
      <vt:lpstr>PowerPoint 프레젠테이션</vt:lpstr>
      <vt:lpstr>릴레이션의 분해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1. 정규화 과정</vt:lpstr>
      <vt:lpstr>2. 무손실 분해</vt:lpstr>
      <vt:lpstr>2. 무손실 분해</vt:lpstr>
      <vt:lpstr>2. 무손실 분해</vt:lpstr>
      <vt:lpstr>3. 정규화 정리</vt:lpstr>
      <vt:lpstr>3. 정규화 정리</vt:lpstr>
      <vt:lpstr>3. 정규화 정리</vt:lpstr>
      <vt:lpstr>3. 정규화 정리</vt:lpstr>
      <vt:lpstr>PowerPoint 프레젠테이션</vt:lpstr>
      <vt:lpstr>정규화 연습(부동산 데이터베이스)</vt:lpstr>
      <vt:lpstr>정규화 연습(부동산 데이터베이스)</vt:lpstr>
      <vt:lpstr>정규화 연습(부동산 데이터베이스)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816</cp:revision>
  <dcterms:created xsi:type="dcterms:W3CDTF">2012-07-11T10:23:22Z</dcterms:created>
  <dcterms:modified xsi:type="dcterms:W3CDTF">2024-03-05T00:57:20Z</dcterms:modified>
</cp:coreProperties>
</file>