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7"/>
  </p:notesMasterIdLst>
  <p:sldIdLst>
    <p:sldId id="437" r:id="rId2"/>
    <p:sldId id="266" r:id="rId3"/>
    <p:sldId id="383" r:id="rId4"/>
    <p:sldId id="382" r:id="rId5"/>
    <p:sldId id="444" r:id="rId6"/>
    <p:sldId id="445" r:id="rId7"/>
    <p:sldId id="446" r:id="rId8"/>
    <p:sldId id="447" r:id="rId9"/>
    <p:sldId id="448" r:id="rId10"/>
    <p:sldId id="449" r:id="rId11"/>
    <p:sldId id="442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43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392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18C3F9-4968-4A66-803B-02DE07EC4EA3}">
          <p14:sldIdLst>
            <p14:sldId id="437"/>
            <p14:sldId id="266"/>
            <p14:sldId id="383"/>
          </p14:sldIdLst>
        </p14:section>
        <p14:section name="01_데이터베이스 관리" id="{94E29470-6525-458E-876D-77040B7C78DB}">
          <p14:sldIdLst>
            <p14:sldId id="382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02_데이터베이스 보안" id="{B5A0D8BB-6AFD-41D9-8B0C-1E07858C553B}">
          <p14:sldIdLst>
            <p14:sldId id="442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</p14:sldIdLst>
        </p14:section>
        <p14:section name="03_백업과 복원" id="{4A766730-3DF2-499B-A6E4-938A57268C8D}">
          <p14:sldIdLst>
            <p14:sldId id="443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요약" id="{F5F33A14-1B18-4908-83A4-FCA25B294050}">
          <p14:sldIdLst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00" d="100"/>
          <a:sy n="100" d="100"/>
        </p:scale>
        <p:origin x="1552" y="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80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21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0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13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42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19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3528328" y="93663"/>
            <a:ext cx="5580176" cy="523220"/>
            <a:chOff x="6752029" y="188640"/>
            <a:chExt cx="5582416" cy="521913"/>
          </a:xfrm>
        </p:grpSpPr>
        <p:sp>
          <p:nvSpPr>
            <p:cNvPr id="10" name="직사각형 9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</a:t>
              </a: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관리와 보안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>
              <a:spLocks noChangeArrowheads="1"/>
            </p:cNvSpPr>
            <p:nvPr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09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9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E64B3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ED827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F09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F2A69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64B38"/>
              </a:buClr>
              <a:buFont typeface="Wingdings" pitchFamily="2" charset="2"/>
              <a:buChar char="v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rgbClr val="E64B38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000"/>
            </a:lvl4pPr>
            <a:lvl5pPr marL="990600" indent="-180975">
              <a:buClr>
                <a:srgbClr val="EB7363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 smtClean="0"/>
              <a:t>셋째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 smtClean="0"/>
              <a:t>넷째 </a:t>
            </a:r>
            <a:r>
              <a:rPr lang="ko-KR" altLang="en-US" dirty="0"/>
              <a:t>수준</a:t>
            </a:r>
          </a:p>
        </p:txBody>
      </p:sp>
    </p:spTree>
    <p:extLst>
      <p:ext uri="{BB962C8B-B14F-4D97-AF65-F5344CB8AC3E}">
        <p14:creationId xmlns:p14="http://schemas.microsoft.com/office/powerpoint/2010/main" val="2051760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44F6B"/>
                </a:solidFill>
              </a:rPr>
              <a:t>Chapter</a:t>
            </a:r>
            <a:r>
              <a:rPr lang="en-US" altLang="ko-KR" sz="2000" dirty="0">
                <a:solidFill>
                  <a:srgbClr val="344F6B"/>
                </a:solidFill>
              </a:rPr>
              <a:t> </a:t>
            </a:r>
            <a:r>
              <a:rPr lang="en-US" altLang="ko-KR" sz="2000" b="1" dirty="0" smtClean="0">
                <a:solidFill>
                  <a:srgbClr val="344F6B"/>
                </a:solidFill>
              </a:rPr>
              <a:t>09</a:t>
            </a:r>
            <a:r>
              <a:rPr lang="en-US" altLang="ko-KR" sz="2000" dirty="0" smtClean="0"/>
              <a:t>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관리와 보안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 베이스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관리 기본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SELECT * FROM mysql.User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 테이블인 </a:t>
            </a:r>
            <a:r>
              <a:rPr lang="en-US" altLang="ko-KR" dirty="0"/>
              <a:t>User</a:t>
            </a:r>
            <a:r>
              <a:rPr lang="ko-KR" altLang="en-US" dirty="0"/>
              <a:t>의 내용을 확인하고 사용자 계정을 </a:t>
            </a:r>
            <a:r>
              <a:rPr lang="ko-KR" altLang="en-US" dirty="0" smtClean="0"/>
              <a:t>살펴봄</a:t>
            </a:r>
            <a:endParaRPr lang="en-US" altLang="ko-KR" dirty="0" smtClean="0"/>
          </a:p>
          <a:p>
            <a:pPr lvl="1"/>
            <a:r>
              <a:rPr lang="ko-KR" altLang="en-US" dirty="0"/>
              <a:t>권한이 있는 </a:t>
            </a:r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en-US" altLang="ko-KR" dirty="0"/>
              <a:t>(root)</a:t>
            </a:r>
            <a:r>
              <a:rPr lang="ko-KR" altLang="en-US" dirty="0"/>
              <a:t>가 </a:t>
            </a:r>
            <a:r>
              <a:rPr lang="en-US" altLang="ko-KR" dirty="0"/>
              <a:t>mysql </a:t>
            </a:r>
            <a:r>
              <a:rPr lang="ko-KR" altLang="en-US" dirty="0"/>
              <a:t>데이터베이스의 </a:t>
            </a:r>
            <a:r>
              <a:rPr lang="en-US" altLang="ko-KR" dirty="0"/>
              <a:t>User </a:t>
            </a:r>
            <a:r>
              <a:rPr lang="ko-KR" altLang="en-US" dirty="0"/>
              <a:t>테이블을 조회할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1033"/>
            <a:ext cx="6953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62533"/>
            <a:ext cx="6139295" cy="229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0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4322017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데이터베이스 보안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사용자 관리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관리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관리 실습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접근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일반적으로 </a:t>
            </a:r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9-3]</a:t>
            </a:r>
            <a:r>
              <a:rPr lang="ko-KR" altLang="en-US" dirty="0"/>
              <a:t>과 같이 ➊ 로그인 단계에서 </a:t>
            </a:r>
            <a:r>
              <a:rPr lang="en-US" altLang="ko-KR" dirty="0"/>
              <a:t>DBMS </a:t>
            </a:r>
            <a:r>
              <a:rPr lang="ko-KR" altLang="en-US" dirty="0"/>
              <a:t>접근을 제한하는 </a:t>
            </a:r>
            <a:r>
              <a:rPr lang="ko-KR" altLang="en-US" dirty="0" smtClean="0"/>
              <a:t>로그</a:t>
            </a:r>
            <a:r>
              <a:rPr lang="ko-KR" altLang="en-US" dirty="0"/>
              <a:t>인 사용자 관리와 ➋ 로그인한 사용자별로 데이터베이스 및 테이블에 대한 사용을 </a:t>
            </a:r>
            <a:r>
              <a:rPr lang="ko-KR" altLang="en-US" dirty="0" smtClean="0"/>
              <a:t>제한하는</a:t>
            </a:r>
            <a:r>
              <a:rPr lang="ko-KR" altLang="en-US" b="1" dirty="0" smtClean="0"/>
              <a:t> </a:t>
            </a:r>
            <a:r>
              <a:rPr lang="ko-KR" altLang="en-US" dirty="0"/>
              <a:t>권한 관리의 기능을 </a:t>
            </a:r>
            <a:r>
              <a:rPr lang="ko-KR" altLang="en-US" dirty="0" smtClean="0"/>
              <a:t>제공함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19631"/>
            <a:ext cx="49434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3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사용자 계정 생성 </a:t>
            </a:r>
            <a:r>
              <a:rPr lang="en-US" altLang="ko-KR" dirty="0"/>
              <a:t>- CREATE </a:t>
            </a:r>
            <a:r>
              <a:rPr lang="en-US" altLang="ko-KR" dirty="0" smtClean="0"/>
              <a:t>USER</a:t>
            </a:r>
          </a:p>
          <a:p>
            <a:pPr lvl="1" latinLnBrk="0"/>
            <a:r>
              <a:rPr lang="ko-KR" altLang="en-US" dirty="0"/>
              <a:t>사용자 계정을 생성하는 명령으로</a:t>
            </a:r>
            <a:r>
              <a:rPr lang="en-US" altLang="ko-KR" dirty="0"/>
              <a:t>, </a:t>
            </a:r>
            <a:r>
              <a:rPr lang="ko-KR" altLang="en-US" dirty="0"/>
              <a:t>계정 생성 권한을 가진 관리자</a:t>
            </a:r>
            <a:r>
              <a:rPr lang="en-US" altLang="ko-KR" dirty="0"/>
              <a:t>r(oot)</a:t>
            </a:r>
            <a:r>
              <a:rPr lang="ko-KR" altLang="en-US" dirty="0"/>
              <a:t>가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 err="1" smtClean="0"/>
              <a:t>localhost</a:t>
            </a:r>
            <a:r>
              <a:rPr lang="ko-KR" altLang="en-US" dirty="0"/>
              <a:t>에서 접속하는 사용자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MySQL</a:t>
            </a:r>
            <a:r>
              <a:rPr lang="ko-KR" altLang="en-US" dirty="0"/>
              <a:t>은 사용자 생성 시 사용자 이름과 접속 가능한 호스트 이름을 같이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사</a:t>
            </a:r>
            <a:r>
              <a:rPr lang="ko-KR" altLang="en-US" dirty="0"/>
              <a:t>용자 이름은 ‘</a:t>
            </a:r>
            <a:r>
              <a:rPr lang="en-US" altLang="ko-KR" dirty="0"/>
              <a:t>user@hostname</a:t>
            </a:r>
            <a:r>
              <a:rPr lang="ko-KR" altLang="en-US" dirty="0"/>
              <a:t>’과 같은 형태가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1" latinLnBrk="0"/>
            <a:r>
              <a:rPr lang="ko-KR" altLang="en-US" dirty="0"/>
              <a:t>외부에서 접속하는 사용자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외부에</a:t>
            </a:r>
            <a:r>
              <a:rPr lang="ko-KR" altLang="en-US" dirty="0"/>
              <a:t>서 호스트에 상관없이 접속 가능한 </a:t>
            </a:r>
            <a:r>
              <a:rPr lang="en-US" altLang="ko-KR" dirty="0"/>
              <a:t>madang </a:t>
            </a:r>
            <a:r>
              <a:rPr lang="ko-KR" altLang="en-US" dirty="0"/>
              <a:t>사용자는 다음과 같이 </a:t>
            </a:r>
            <a:r>
              <a:rPr lang="ko-KR" altLang="en-US" dirty="0" smtClean="0"/>
              <a:t>생성함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200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3016"/>
            <a:ext cx="6934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373216"/>
            <a:ext cx="6962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47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사용자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특정 사이트에서 접속하는 사용자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특정 사이트인 </a:t>
            </a:r>
            <a:r>
              <a:rPr lang="en-US" altLang="ko-KR" dirty="0"/>
              <a:t>happy.md.kr</a:t>
            </a:r>
            <a:r>
              <a:rPr lang="ko-KR" altLang="en-US" dirty="0"/>
              <a:t>에서 접속 가능한 </a:t>
            </a:r>
            <a:r>
              <a:rPr lang="en-US" altLang="ko-KR" dirty="0"/>
              <a:t>madang </a:t>
            </a:r>
            <a:r>
              <a:rPr lang="ko-KR" altLang="en-US" dirty="0"/>
              <a:t>사용자 계정은 다음과 같이 </a:t>
            </a:r>
            <a:r>
              <a:rPr lang="ko-KR" altLang="en-US" dirty="0" smtClean="0"/>
              <a:t>생성함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marL="447675" lvl="2" indent="0" latinLnBrk="0">
              <a:buNone/>
            </a:pPr>
            <a:endParaRPr lang="en-US" altLang="ko-KR" dirty="0" smtClean="0"/>
          </a:p>
          <a:p>
            <a:pPr lvl="2" latinLnBrk="0"/>
            <a:r>
              <a:rPr lang="en-US" altLang="ko-KR" dirty="0"/>
              <a:t>User </a:t>
            </a:r>
            <a:r>
              <a:rPr lang="ko-KR" altLang="en-US" dirty="0"/>
              <a:t>테이블을 조회하여 </a:t>
            </a:r>
            <a:r>
              <a:rPr lang="en-US" altLang="ko-KR" dirty="0"/>
              <a:t>madang </a:t>
            </a:r>
            <a:r>
              <a:rPr lang="ko-KR" altLang="en-US" dirty="0"/>
              <a:t>사용자가 생성되었는지 </a:t>
            </a:r>
            <a:r>
              <a:rPr lang="ko-KR" altLang="en-US" dirty="0" smtClean="0"/>
              <a:t>확인함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marL="447675" lvl="2" indent="0" latinLnBrk="0">
              <a:buNone/>
            </a:pPr>
            <a:endParaRPr lang="en-US" altLang="ko-KR" sz="500" dirty="0"/>
          </a:p>
          <a:p>
            <a:pPr latinLnBrk="0"/>
            <a:r>
              <a:rPr lang="ko-KR" altLang="en-US" dirty="0" smtClean="0"/>
              <a:t>사용자 계정 삭제</a:t>
            </a:r>
            <a:r>
              <a:rPr lang="en-US" altLang="ko-KR" dirty="0" smtClean="0"/>
              <a:t>-</a:t>
            </a:r>
            <a:r>
              <a:rPr lang="en-US" altLang="ko-KR" dirty="0"/>
              <a:t>DROP </a:t>
            </a:r>
            <a:r>
              <a:rPr lang="en-US" altLang="ko-KR" dirty="0" smtClean="0"/>
              <a:t>USER</a:t>
            </a:r>
          </a:p>
          <a:p>
            <a:pPr lvl="1" latinLnBrk="0"/>
            <a:r>
              <a:rPr lang="ko-KR" altLang="en-US" dirty="0"/>
              <a:t>사용자 계정을 삭제하는 명령의 </a:t>
            </a:r>
            <a:r>
              <a:rPr lang="ko-KR" altLang="en-US" dirty="0" smtClean="0"/>
              <a:t>형식 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mdguest@localhost </a:t>
            </a:r>
            <a:r>
              <a:rPr lang="ko-KR" altLang="en-US" dirty="0"/>
              <a:t>사용자를 삭제하는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940446"/>
            <a:ext cx="69627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641476"/>
            <a:ext cx="7153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280420"/>
            <a:ext cx="6477000" cy="58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5445224"/>
            <a:ext cx="7124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41" y="6026249"/>
            <a:ext cx="71818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10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vl="1" latinLnBrk="0"/>
            <a:r>
              <a:rPr lang="en-US" altLang="ko-KR" dirty="0"/>
              <a:t>MySQL</a:t>
            </a:r>
            <a:r>
              <a:rPr lang="ko-KR" altLang="en-US" dirty="0"/>
              <a:t>에서 </a:t>
            </a:r>
            <a:r>
              <a:rPr lang="en-US" altLang="ko-KR" dirty="0"/>
              <a:t>madang, mdguest </a:t>
            </a:r>
            <a:r>
              <a:rPr lang="ko-KR" altLang="en-US" dirty="0"/>
              <a:t>각각의 사용자가 </a:t>
            </a:r>
            <a:r>
              <a:rPr lang="ko-KR" altLang="en-US" dirty="0" smtClean="0"/>
              <a:t>접속하면 </a:t>
            </a: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9-4]</a:t>
            </a:r>
            <a:r>
              <a:rPr lang="ko-KR" altLang="en-US" dirty="0"/>
              <a:t>와 같이 </a:t>
            </a:r>
            <a:r>
              <a:rPr lang="ko-KR" altLang="en-US" dirty="0" smtClean="0"/>
              <a:t>세션이 </a:t>
            </a:r>
            <a:r>
              <a:rPr lang="ko-KR" altLang="en-US" dirty="0"/>
              <a:t>생성되는데</a:t>
            </a:r>
            <a:r>
              <a:rPr lang="en-US" altLang="ko-KR" dirty="0"/>
              <a:t>, </a:t>
            </a:r>
            <a:r>
              <a:rPr lang="ko-KR" altLang="en-US" dirty="0"/>
              <a:t>각 세션은 사용자와 연결을 유지하면서 명령을 </a:t>
            </a:r>
            <a:r>
              <a:rPr lang="ko-KR" altLang="en-US" dirty="0" smtClean="0"/>
              <a:t>처리함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 smtClean="0"/>
              <a:t>소유한 </a:t>
            </a:r>
            <a:r>
              <a:rPr lang="ko-KR" altLang="en-US" dirty="0"/>
              <a:t>개체에 대한 사용 </a:t>
            </a:r>
            <a:r>
              <a:rPr lang="ko-KR" altLang="en-US" dirty="0" smtClean="0"/>
              <a:t>권한을 관리하기 </a:t>
            </a:r>
            <a:r>
              <a:rPr lang="ko-KR" altLang="en-US" dirty="0"/>
              <a:t>위한 명령을 </a:t>
            </a:r>
            <a:r>
              <a:rPr lang="en-US" altLang="ko-KR" dirty="0" smtClean="0"/>
              <a:t>DCL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대표적인 </a:t>
            </a:r>
            <a:r>
              <a:rPr lang="en-US" altLang="ko-KR" dirty="0"/>
              <a:t>DCL </a:t>
            </a:r>
            <a:r>
              <a:rPr lang="ko-KR" altLang="en-US" dirty="0" smtClean="0"/>
              <a:t>문에는 권한을 </a:t>
            </a:r>
            <a:r>
              <a:rPr lang="ko-KR" altLang="en-US" dirty="0"/>
              <a:t>허가하기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문과 권한을 </a:t>
            </a:r>
            <a:r>
              <a:rPr lang="ko-KR" altLang="en-US" dirty="0"/>
              <a:t>취소하기 </a:t>
            </a:r>
            <a:r>
              <a:rPr lang="ko-KR" altLang="en-US" dirty="0" smtClean="0"/>
              <a:t>위한 </a:t>
            </a:r>
            <a:r>
              <a:rPr lang="en-US" altLang="ko-KR" dirty="0"/>
              <a:t>REVOKE </a:t>
            </a:r>
            <a:r>
              <a:rPr lang="ko-KR" altLang="en-US" dirty="0"/>
              <a:t>문이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33" y="1196752"/>
            <a:ext cx="320386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40" y="3923145"/>
            <a:ext cx="2996045" cy="271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25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00726"/>
          </a:xfrm>
        </p:spPr>
        <p:txBody>
          <a:bodyPr>
            <a:spAutoFit/>
          </a:bodyPr>
          <a:lstStyle/>
          <a:p>
            <a:pPr latinLnBrk="0"/>
            <a:r>
              <a:rPr lang="ko-KR" altLang="en-US" dirty="0" smtClean="0"/>
              <a:t>권한 허가 </a:t>
            </a:r>
            <a:r>
              <a:rPr lang="en-US" altLang="ko-KR" dirty="0" smtClean="0"/>
              <a:t>– GRANT</a:t>
            </a:r>
          </a:p>
          <a:p>
            <a:pPr lvl="1" latinLnBrk="0"/>
            <a:r>
              <a:rPr lang="ko-KR" altLang="en-US" dirty="0"/>
              <a:t>객체를 생성한 소유자가 대상 객체에 대한 권한을 다른 사용자에게 </a:t>
            </a:r>
            <a:r>
              <a:rPr lang="ko-KR" altLang="en-US" dirty="0" smtClean="0"/>
              <a:t>허가하는 명령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844824"/>
            <a:ext cx="71532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0" y="3140968"/>
            <a:ext cx="5591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5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권한 취소 </a:t>
            </a:r>
            <a:r>
              <a:rPr lang="en-US" altLang="ko-KR" dirty="0" smtClean="0"/>
              <a:t>– REVOKE</a:t>
            </a:r>
          </a:p>
          <a:p>
            <a:pPr lvl="1" latinLnBrk="0"/>
            <a:r>
              <a:rPr lang="en-US" altLang="ko-KR" dirty="0"/>
              <a:t>GRANT </a:t>
            </a:r>
            <a:r>
              <a:rPr lang="ko-KR" altLang="en-US" dirty="0"/>
              <a:t>문으로 허가한 권한을 취소</a:t>
            </a:r>
            <a:r>
              <a:rPr lang="en-US" altLang="ko-KR" dirty="0"/>
              <a:t>, </a:t>
            </a:r>
            <a:r>
              <a:rPr lang="ko-KR" altLang="en-US" dirty="0"/>
              <a:t>회수하는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권한을 부여한 </a:t>
            </a:r>
            <a:r>
              <a:rPr lang="ko-KR" altLang="en-US" dirty="0" smtClean="0"/>
              <a:t>사</a:t>
            </a:r>
            <a:r>
              <a:rPr lang="ko-KR" altLang="en-US" dirty="0"/>
              <a:t>용자는 부여한 권한의 범위 내에서 권한을 취소할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 smtClean="0"/>
              <a:t>GRANT </a:t>
            </a:r>
            <a:r>
              <a:rPr lang="ko-KR" altLang="en-US" dirty="0"/>
              <a:t>문이 </a:t>
            </a:r>
            <a:r>
              <a:rPr lang="ko-KR" altLang="en-US" dirty="0" smtClean="0"/>
              <a:t>권한 부여를 </a:t>
            </a:r>
            <a:r>
              <a:rPr lang="ko-KR" altLang="en-US" dirty="0"/>
              <a:t>위해 ‘ </a:t>
            </a:r>
            <a:r>
              <a:rPr lang="en-US" altLang="ko-KR" dirty="0"/>
              <a:t>TO </a:t>
            </a:r>
            <a:r>
              <a:rPr lang="ko-KR" altLang="en-US" dirty="0" smtClean="0"/>
              <a:t>사용자</a:t>
            </a:r>
            <a:r>
              <a:rPr lang="ko-KR" altLang="en-US" dirty="0"/>
              <a:t>’로 표기했다면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REVOKE </a:t>
            </a:r>
            <a:r>
              <a:rPr lang="ko-KR" altLang="en-US" dirty="0"/>
              <a:t>문은 권한 취소를 위해 ‘ </a:t>
            </a:r>
            <a:r>
              <a:rPr lang="en-US" altLang="ko-KR" dirty="0"/>
              <a:t>FROM </a:t>
            </a:r>
            <a:r>
              <a:rPr lang="ko-KR" altLang="en-US" dirty="0"/>
              <a:t>사용자’</a:t>
            </a:r>
            <a:r>
              <a:rPr lang="ko-KR" altLang="en-US" dirty="0" smtClean="0"/>
              <a:t>로 표기함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134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실습은 </a:t>
            </a:r>
            <a:r>
              <a:rPr lang="en-US" altLang="ko-KR" dirty="0"/>
              <a:t>Workbench</a:t>
            </a:r>
            <a:r>
              <a:rPr lang="ko-KR" altLang="en-US" dirty="0"/>
              <a:t>에서 서로 다른 </a:t>
            </a:r>
            <a:r>
              <a:rPr lang="ko-KR" altLang="en-US" dirty="0" smtClean="0"/>
              <a:t>사용자 </a:t>
            </a:r>
            <a:r>
              <a:rPr lang="en-US" altLang="ko-KR" dirty="0"/>
              <a:t>Query</a:t>
            </a:r>
            <a:r>
              <a:rPr lang="ko-KR" altLang="en-US" dirty="0"/>
              <a:t>를 실행시켜 확인하면서 </a:t>
            </a:r>
            <a:r>
              <a:rPr lang="ko-KR" altLang="en-US" dirty="0" smtClean="0"/>
              <a:t>진행함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84784"/>
            <a:ext cx="71437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5602"/>
            <a:ext cx="5602432" cy="86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85" y="3611511"/>
            <a:ext cx="5576455" cy="7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1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23030"/>
            <a:ext cx="71532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89805"/>
            <a:ext cx="5550477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221078"/>
            <a:ext cx="5567795" cy="7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39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43608" y="2006814"/>
            <a:ext cx="7004930" cy="2857588"/>
            <a:chOff x="1043608" y="1465809"/>
            <a:chExt cx="7004930" cy="2857588"/>
          </a:xfrm>
        </p:grpSpPr>
        <p:grpSp>
          <p:nvGrpSpPr>
            <p:cNvPr id="20" name="그룹 19"/>
            <p:cNvGrpSpPr/>
            <p:nvPr/>
          </p:nvGrpSpPr>
          <p:grpSpPr>
            <a:xfrm>
              <a:off x="1043608" y="3603397"/>
              <a:ext cx="7004930" cy="720000"/>
              <a:chOff x="591406" y="3173386"/>
              <a:chExt cx="7004930" cy="720000"/>
            </a:xfrm>
          </p:grpSpPr>
          <p:sp>
            <p:nvSpPr>
              <p:cNvPr id="36" name="직사각형 32"/>
              <p:cNvSpPr/>
              <p:nvPr/>
            </p:nvSpPr>
            <p:spPr>
              <a:xfrm>
                <a:off x="591406" y="3225332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solidFill>
                  <a:srgbClr val="F2A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54595" y="3294665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03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직사각형 32"/>
              <p:cNvSpPr/>
              <p:nvPr/>
            </p:nvSpPr>
            <p:spPr>
              <a:xfrm>
                <a:off x="1358900" y="3173386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9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백업과 복원</a:t>
                </a:r>
                <a:endPara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095462" y="1465809"/>
              <a:ext cx="6953076" cy="720000"/>
              <a:chOff x="643260" y="980728"/>
              <a:chExt cx="6953076" cy="720000"/>
            </a:xfrm>
          </p:grpSpPr>
          <p:sp>
            <p:nvSpPr>
              <p:cNvPr id="32" name="직사각형 32"/>
              <p:cNvSpPr/>
              <p:nvPr/>
            </p:nvSpPr>
            <p:spPr>
              <a:xfrm>
                <a:off x="643260" y="1032546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54594" y="1101879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01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직사각형 32"/>
              <p:cNvSpPr/>
              <p:nvPr/>
            </p:nvSpPr>
            <p:spPr>
              <a:xfrm>
                <a:off x="1358900" y="980728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5" name="직사각형 23"/>
              <p:cNvSpPr>
                <a:spLocks noChangeArrowheads="1"/>
              </p:cNvSpPr>
              <p:nvPr/>
            </p:nvSpPr>
            <p:spPr bwMode="auto">
              <a:xfrm>
                <a:off x="1496616" y="113506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데이터베이스 관리</a:t>
                </a:r>
                <a:endPara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095462" y="2534603"/>
              <a:ext cx="6953076" cy="720000"/>
              <a:chOff x="643260" y="2077057"/>
              <a:chExt cx="6953076" cy="720000"/>
            </a:xfrm>
          </p:grpSpPr>
          <p:sp>
            <p:nvSpPr>
              <p:cNvPr id="28" name="직사각형 32"/>
              <p:cNvSpPr/>
              <p:nvPr/>
            </p:nvSpPr>
            <p:spPr>
              <a:xfrm>
                <a:off x="643260" y="2147989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54595" y="221732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32"/>
              <p:cNvSpPr/>
              <p:nvPr/>
            </p:nvSpPr>
            <p:spPr>
              <a:xfrm>
                <a:off x="1358900" y="2077057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1" name="직사각형 30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데이터베이스 보안</a:t>
                </a:r>
                <a:endPara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질의 </a:t>
            </a:r>
            <a:r>
              <a:rPr lang="en-US" altLang="ko-KR" dirty="0"/>
              <a:t>9-3]</a:t>
            </a:r>
            <a:r>
              <a:rPr lang="ko-KR" altLang="en-US" dirty="0"/>
              <a:t>부터는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9-6]</a:t>
            </a:r>
            <a:r>
              <a:rPr lang="ko-KR" altLang="en-US" dirty="0"/>
              <a:t>의 내용을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0577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39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사용자는 </a:t>
            </a:r>
            <a:r>
              <a:rPr lang="en-US" altLang="ko-KR" dirty="0"/>
              <a:t>madang, mdguest, mdguest2</a:t>
            </a:r>
            <a:r>
              <a:rPr lang="ko-KR" altLang="en-US" dirty="0"/>
              <a:t>이며 데이터베이스는 </a:t>
            </a:r>
            <a:r>
              <a:rPr lang="en-US" altLang="ko-KR" dirty="0" smtClean="0"/>
              <a:t>madangdb</a:t>
            </a:r>
          </a:p>
          <a:p>
            <a:pPr lvl="1" latinLnBrk="0"/>
            <a:r>
              <a:rPr lang="en-US" altLang="ko-KR" dirty="0" smtClean="0"/>
              <a:t>madangdb</a:t>
            </a:r>
            <a:r>
              <a:rPr lang="ko-KR" altLang="en-US" dirty="0"/>
              <a:t>에 있는 테이블에 대한 권한을 부여하고 회수하는 상황을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44824"/>
            <a:ext cx="71723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745455"/>
            <a:ext cx="5974773" cy="83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584235"/>
            <a:ext cx="5966114" cy="109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39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이제 다시 </a:t>
            </a:r>
            <a:r>
              <a:rPr lang="en-US" altLang="ko-KR" dirty="0"/>
              <a:t>mdguest/mdguest</a:t>
            </a:r>
            <a:r>
              <a:rPr lang="ko-KR" altLang="en-US" dirty="0"/>
              <a:t>로 접속해 </a:t>
            </a:r>
            <a:r>
              <a:rPr lang="en-US" altLang="ko-KR" dirty="0"/>
              <a:t>Query </a:t>
            </a:r>
            <a:r>
              <a:rPr lang="ko-KR" altLang="en-US" dirty="0"/>
              <a:t>창을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정상적으로 접속되면 </a:t>
            </a:r>
            <a:r>
              <a:rPr lang="ko-KR" altLang="en-US" dirty="0" smtClean="0"/>
              <a:t>지</a:t>
            </a:r>
            <a:r>
              <a:rPr lang="ko-KR" altLang="en-US" dirty="0"/>
              <a:t>금까지 실습에 사용한 </a:t>
            </a:r>
            <a:r>
              <a:rPr lang="en-US" altLang="ko-KR" dirty="0"/>
              <a:t>madangdb </a:t>
            </a:r>
            <a:r>
              <a:rPr lang="ko-KR" altLang="en-US" dirty="0"/>
              <a:t>데이터베이스의 </a:t>
            </a:r>
            <a:r>
              <a:rPr lang="en-US" altLang="ko-KR" dirty="0"/>
              <a:t>Book </a:t>
            </a:r>
            <a:r>
              <a:rPr lang="ko-KR" altLang="en-US" dirty="0"/>
              <a:t>테이블을 </a:t>
            </a:r>
            <a:r>
              <a:rPr lang="ko-KR" altLang="en-US" dirty="0" smtClean="0"/>
              <a:t>조회해보기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/>
              <a:t>오류가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. </a:t>
            </a:r>
            <a:r>
              <a:rPr lang="ko-KR" altLang="en-US" dirty="0"/>
              <a:t>실제 </a:t>
            </a:r>
            <a:r>
              <a:rPr lang="en-US" altLang="ko-KR" dirty="0"/>
              <a:t>mdguest </a:t>
            </a:r>
            <a:r>
              <a:rPr lang="ko-KR" altLang="en-US" dirty="0"/>
              <a:t>사용자가 </a:t>
            </a:r>
            <a:r>
              <a:rPr lang="en-US" altLang="ko-KR" dirty="0"/>
              <a:t>madangdb </a:t>
            </a:r>
            <a:r>
              <a:rPr lang="ko-KR" altLang="en-US" dirty="0"/>
              <a:t>데이터베이스에 대한 접근 권한을 </a:t>
            </a:r>
            <a:r>
              <a:rPr lang="ko-KR" altLang="en-US" dirty="0" smtClean="0"/>
              <a:t>가</a:t>
            </a:r>
            <a:r>
              <a:rPr lang="ko-KR" altLang="en-US" dirty="0"/>
              <a:t>지고 있지 않기 </a:t>
            </a:r>
            <a:r>
              <a:rPr lang="ko-KR" altLang="en-US" dirty="0" smtClean="0"/>
              <a:t>때문임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다른 사용자가 권한을 갖고 있는 데이터베이스의 테이블에 접근하기 위해서는 테이블명 </a:t>
            </a:r>
            <a:r>
              <a:rPr lang="ko-KR" altLang="en-US" dirty="0" smtClean="0"/>
              <a:t>앞에 데이터베이스 </a:t>
            </a:r>
            <a:r>
              <a:rPr lang="ko-KR" altLang="en-US" dirty="0"/>
              <a:t>이름을 붙여서 </a:t>
            </a:r>
            <a:r>
              <a:rPr lang="ko-KR" altLang="en-US" dirty="0" smtClean="0"/>
              <a:t>표시해줌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11" y="4437112"/>
            <a:ext cx="6502977" cy="97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511636" cy="13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2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2062103"/>
          </a:xfrm>
        </p:spPr>
        <p:txBody>
          <a:bodyPr wrap="square">
            <a:spAutoFit/>
          </a:bodyPr>
          <a:lstStyle/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이제 </a:t>
            </a:r>
            <a:r>
              <a:rPr lang="en-US" altLang="ko-KR" dirty="0"/>
              <a:t>mdguest </a:t>
            </a:r>
            <a:r>
              <a:rPr lang="ko-KR" altLang="en-US" dirty="0"/>
              <a:t>사용자는 다음 질의를 수행할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en-US" altLang="ko-KR" dirty="0"/>
              <a:t>mdguest </a:t>
            </a:r>
            <a:r>
              <a:rPr lang="ko-KR" altLang="en-US" dirty="0"/>
              <a:t>계정으로 접속하여 </a:t>
            </a:r>
            <a:r>
              <a:rPr lang="ko-KR" altLang="en-US" dirty="0" smtClean="0"/>
              <a:t>실행해보기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1590"/>
            <a:ext cx="7162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4" y="2016780"/>
            <a:ext cx="4338205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68" y="2045203"/>
            <a:ext cx="1454727" cy="3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4" y="3060717"/>
            <a:ext cx="4450773" cy="75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4" y="3814058"/>
            <a:ext cx="44767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2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5316"/>
            <a:ext cx="7162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717032"/>
            <a:ext cx="7181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88" y="4926707"/>
            <a:ext cx="5983432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381250"/>
            <a:ext cx="5966114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2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mdguest</a:t>
            </a:r>
            <a:r>
              <a:rPr lang="ko-KR" altLang="en-US" dirty="0"/>
              <a:t>가 </a:t>
            </a:r>
            <a:r>
              <a:rPr lang="en-US" altLang="ko-KR" dirty="0"/>
              <a:t>Book </a:t>
            </a:r>
            <a:r>
              <a:rPr lang="ko-KR" altLang="en-US" dirty="0"/>
              <a:t>테이블의 </a:t>
            </a:r>
            <a:r>
              <a:rPr lang="en-US" altLang="ko-KR" dirty="0"/>
              <a:t>SELECT </a:t>
            </a:r>
            <a:r>
              <a:rPr lang="ko-KR" altLang="en-US" dirty="0"/>
              <a:t>권한을 </a:t>
            </a:r>
            <a:r>
              <a:rPr lang="en-US" altLang="ko-KR" dirty="0"/>
              <a:t>mdguest2</a:t>
            </a:r>
            <a:r>
              <a:rPr lang="ko-KR" altLang="en-US" dirty="0"/>
              <a:t>에게 부여할 수 있는 권한을 </a:t>
            </a:r>
            <a:r>
              <a:rPr lang="ko-KR" altLang="en-US" dirty="0" smtClean="0"/>
              <a:t>받</a:t>
            </a:r>
            <a:r>
              <a:rPr lang="ko-KR" altLang="en-US" dirty="0"/>
              <a:t>지 못했기 때문에 오류가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그렇지만 </a:t>
            </a:r>
            <a:r>
              <a:rPr lang="en-US" altLang="ko-KR" dirty="0"/>
              <a:t>Customer </a:t>
            </a:r>
            <a:r>
              <a:rPr lang="ko-KR" altLang="en-US" dirty="0"/>
              <a:t>테이블의 </a:t>
            </a:r>
            <a:r>
              <a:rPr lang="en-US" altLang="ko-KR" dirty="0"/>
              <a:t>SELECT </a:t>
            </a:r>
            <a:r>
              <a:rPr lang="ko-KR" altLang="en-US" dirty="0"/>
              <a:t>권한은 </a:t>
            </a:r>
            <a:r>
              <a:rPr lang="en-US" altLang="ko-KR" dirty="0" smtClean="0"/>
              <a:t>WITH </a:t>
            </a:r>
            <a:r>
              <a:rPr lang="en-US" altLang="ko-KR" dirty="0"/>
              <a:t>GRANT OPTION</a:t>
            </a:r>
            <a:r>
              <a:rPr lang="ko-KR" altLang="en-US" dirty="0"/>
              <a:t>으로 받았기 때문에 </a:t>
            </a:r>
            <a:r>
              <a:rPr lang="en-US" altLang="ko-KR" dirty="0"/>
              <a:t>mdguest2</a:t>
            </a:r>
            <a:r>
              <a:rPr lang="ko-KR" altLang="en-US" dirty="0"/>
              <a:t>에게 부여해 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en-US" altLang="ko-KR" dirty="0"/>
              <a:t>mdguest2 </a:t>
            </a:r>
            <a:r>
              <a:rPr lang="ko-KR" altLang="en-US" dirty="0"/>
              <a:t>계정으로 접속하여 다음 문장을 </a:t>
            </a:r>
            <a:r>
              <a:rPr lang="ko-KR" altLang="en-US" dirty="0" smtClean="0"/>
              <a:t>실행함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52489"/>
            <a:ext cx="649431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4208318" cy="2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08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 관리 실습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55316"/>
            <a:ext cx="714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87" y="2039129"/>
            <a:ext cx="5940136" cy="84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744998"/>
            <a:ext cx="7134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4" y="4620555"/>
            <a:ext cx="593147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08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3095719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백업과 복원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백업의 개념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백업의 종류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백업과 복원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백업의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 smtClean="0"/>
              <a:t>백업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데이터베이스에서도 예상하지 못한 </a:t>
            </a:r>
            <a:r>
              <a:rPr lang="ko-KR" altLang="en-US" dirty="0" smtClean="0"/>
              <a:t>문</a:t>
            </a:r>
            <a:r>
              <a:rPr lang="ko-KR" altLang="en-US" dirty="0"/>
              <a:t>제가 발생할 수 있으므로 데이터베이스를 복제하여 보관하는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atinLnBrk="0"/>
            <a:r>
              <a:rPr lang="ko-KR" altLang="en-US" dirty="0" smtClean="0"/>
              <a:t>복원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장애가 발생하여 운영 중인 데이터에 손상이 </a:t>
            </a:r>
            <a:r>
              <a:rPr lang="ko-KR" altLang="en-US" dirty="0" smtClean="0"/>
              <a:t>발생했을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이전에 복사해 </a:t>
            </a:r>
            <a:r>
              <a:rPr lang="ko-KR" altLang="en-US" dirty="0" smtClean="0"/>
              <a:t>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백업 </a:t>
            </a:r>
            <a:r>
              <a:rPr lang="ko-KR" altLang="en-US" dirty="0"/>
              <a:t>파일을 사용하여 데이터를 원래대로 되돌려 놓는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데이터가 손실되거나 손상된 경우</a:t>
            </a:r>
            <a:r>
              <a:rPr lang="en-US" altLang="ko-KR" dirty="0"/>
              <a:t>, </a:t>
            </a:r>
            <a:r>
              <a:rPr lang="ko-KR" altLang="en-US" dirty="0"/>
              <a:t>백업 파일을 활용하여 원래 상태로 복구하는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/>
              <a:t>데이터베이스 시스템 운영 시 일어날 수 있는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미디어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사용자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하드웨어 장애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52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백업은 일반적으로 전체 백업</a:t>
            </a:r>
            <a:r>
              <a:rPr lang="en-US" altLang="ko-KR" b="0" dirty="0"/>
              <a:t>, </a:t>
            </a:r>
            <a:r>
              <a:rPr lang="ko-KR" altLang="en-US" b="0" dirty="0"/>
              <a:t>차등 백업</a:t>
            </a:r>
            <a:r>
              <a:rPr lang="en-US" altLang="ko-KR" b="0" dirty="0"/>
              <a:t>, </a:t>
            </a:r>
            <a:r>
              <a:rPr lang="ko-KR" altLang="en-US" b="0" dirty="0"/>
              <a:t>증분 백업으로 </a:t>
            </a:r>
            <a:r>
              <a:rPr lang="ko-KR" altLang="en-US" b="0" dirty="0" smtClean="0"/>
              <a:t>나뉨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4" y="1484784"/>
            <a:ext cx="548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2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1085503"/>
            <a:ext cx="8064896" cy="297312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데이터베이스 관리의 중요성을 이해하고 데이터베이스 관리 업무에는 무엇이 있는지 </a:t>
            </a:r>
            <a:r>
              <a:rPr lang="ko-KR" altLang="en-US" sz="1800" b="1" dirty="0" smtClean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알아본다</a:t>
            </a:r>
            <a:r>
              <a:rPr lang="en-US" altLang="ko-KR" sz="1800" b="1" dirty="0" smtClean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en-US" altLang="ko-KR" sz="1800" b="1" dirty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sz="1800" b="1" dirty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또는 특정 데이터에 대한 사용자 권한 제한 방법에 대해 알아본다</a:t>
            </a:r>
            <a:r>
              <a:rPr lang="en-US" altLang="ko-KR" sz="1800" b="1" dirty="0" smtClean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데이터베이스 장애 시 백업 데이터를 이용하여 복원하는 방법을 알아본다</a:t>
            </a:r>
            <a:r>
              <a:rPr lang="en-US" altLang="ko-KR" sz="1800" b="1" dirty="0">
                <a:solidFill>
                  <a:srgbClr val="39393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전체 </a:t>
            </a:r>
            <a:r>
              <a:rPr lang="ko-KR" altLang="en-US" dirty="0" smtClean="0"/>
              <a:t>백업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데이터베이스 개체</a:t>
            </a:r>
            <a:r>
              <a:rPr lang="en-US" altLang="ko-KR" dirty="0"/>
              <a:t>, </a:t>
            </a:r>
            <a:r>
              <a:rPr lang="ko-KR" altLang="en-US" dirty="0"/>
              <a:t>시스템 테이블</a:t>
            </a:r>
            <a:r>
              <a:rPr lang="en-US" altLang="ko-KR" dirty="0"/>
              <a:t>, </a:t>
            </a:r>
            <a:r>
              <a:rPr lang="ko-KR" altLang="en-US" dirty="0"/>
              <a:t>데이터 등 데이터베이스 전체를 </a:t>
            </a:r>
            <a:r>
              <a:rPr lang="ko-KR" altLang="en-US" dirty="0" smtClean="0"/>
              <a:t>백업하는 것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백업 시점의 데이터베이스 복사본을 만들어 두는 것으로 이해하면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 smtClean="0"/>
              <a:t>차등 백업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전체 백업을 수행한 이후 변경된 데이터만 저장하는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전체 백업으로 </a:t>
            </a:r>
            <a:r>
              <a:rPr lang="ko-KR" altLang="en-US" dirty="0" smtClean="0"/>
              <a:t>데</a:t>
            </a:r>
            <a:r>
              <a:rPr lang="ko-KR" altLang="en-US" dirty="0"/>
              <a:t>이터베이스의 복사본을 만든 후 그 복사본과 차이가 있는 변경 부분만 백업하는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 smtClean="0"/>
              <a:t>증분 백업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데이터베이스에서 수행한 작업을 기록하고 있는 트랜잭션 로그 파일을 저장하는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82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MySQL</a:t>
            </a:r>
            <a:r>
              <a:rPr lang="ko-KR" altLang="en-US" dirty="0" smtClean="0"/>
              <a:t>의 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MySQL</a:t>
            </a:r>
            <a:r>
              <a:rPr lang="ko-KR" altLang="en-US" dirty="0"/>
              <a:t>의 백업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물리적 </a:t>
            </a:r>
            <a:r>
              <a:rPr lang="ko-KR" altLang="en-US" dirty="0" smtClean="0"/>
              <a:t>백업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데이터베이스를 구동하기 위해 필요한 모든 파일을 </a:t>
            </a:r>
            <a:r>
              <a:rPr lang="ko-KR" altLang="en-US" dirty="0" smtClean="0"/>
              <a:t>물리적으로 </a:t>
            </a:r>
            <a:r>
              <a:rPr lang="ko-KR" altLang="en-US" dirty="0"/>
              <a:t>‘복사’하는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데이터베이스를 운영 중일 때 진행하는지 혹은 중지했을 때 진행하는지에 </a:t>
            </a:r>
            <a:r>
              <a:rPr lang="ko-KR" altLang="en-US" dirty="0" smtClean="0"/>
              <a:t>따</a:t>
            </a:r>
            <a:r>
              <a:rPr lang="ko-KR" altLang="en-US" dirty="0"/>
              <a:t>라 콜드 백업과 핫 백업으로 </a:t>
            </a:r>
            <a:r>
              <a:rPr lang="ko-KR" altLang="en-US" dirty="0" smtClean="0"/>
              <a:t>나뉨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1" latinLnBrk="0"/>
            <a:r>
              <a:rPr lang="ko-KR" altLang="en-US" dirty="0"/>
              <a:t>논리적 </a:t>
            </a:r>
            <a:r>
              <a:rPr lang="ko-KR" altLang="en-US" dirty="0" smtClean="0"/>
              <a:t>백업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실제 데이터베이스를 구성하는 물리적 파일을 직접 복사하는 </a:t>
            </a:r>
            <a:r>
              <a:rPr lang="ko-KR" altLang="en-US" dirty="0" smtClean="0"/>
              <a:t>방</a:t>
            </a:r>
            <a:r>
              <a:rPr lang="ko-KR" altLang="en-US" dirty="0"/>
              <a:t>법이 아니라 데이터베이스에 있는 </a:t>
            </a:r>
            <a:r>
              <a:rPr lang="ko-KR" altLang="en-US" dirty="0" err="1" smtClean="0"/>
              <a:t>콘텐츠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  <a:r>
              <a:rPr lang="ko-KR" altLang="en-US" dirty="0"/>
              <a:t>를 별도의 파일로 옮겨 백업하는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데이터를 일종의 스크립터 형태로 </a:t>
            </a:r>
            <a:r>
              <a:rPr lang="ko-KR" altLang="en-US" dirty="0" smtClean="0"/>
              <a:t>백업함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atinLnBrk="0"/>
            <a:r>
              <a:rPr lang="en-US" altLang="ko-KR" dirty="0"/>
              <a:t>MySQL</a:t>
            </a:r>
            <a:r>
              <a:rPr lang="ko-KR" altLang="en-US" dirty="0"/>
              <a:t>의 논리적 백업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우선 </a:t>
            </a:r>
            <a:r>
              <a:rPr lang="en-US" altLang="ko-KR" dirty="0"/>
              <a:t>MySQL</a:t>
            </a:r>
            <a:r>
              <a:rPr lang="ko-KR" altLang="en-US" dirty="0"/>
              <a:t>에서 백업 및 복구에 사용할 디렉터리를 지정한 후 다음과 같이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ko-KR" altLang="en-US" sz="1400" dirty="0" smtClean="0"/>
              <a:t>➊ </a:t>
            </a:r>
            <a:r>
              <a:rPr lang="ko-KR" altLang="en-US" sz="1400" dirty="0"/>
              <a:t>백업 파일이 저장될 폴더를 </a:t>
            </a:r>
            <a:r>
              <a:rPr lang="ko-KR" altLang="en-US" sz="1400" dirty="0" smtClean="0"/>
              <a:t>준비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여기서는 </a:t>
            </a:r>
            <a:r>
              <a:rPr lang="en-US" altLang="ko-KR" sz="1400" dirty="0"/>
              <a:t>C:\madang\backup </a:t>
            </a:r>
            <a:r>
              <a:rPr lang="ko-KR" altLang="en-US" sz="1400" dirty="0"/>
              <a:t>폴더를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266700" lvl="1" indent="0" latinLnBrk="0">
              <a:buNone/>
            </a:pPr>
            <a:r>
              <a:rPr lang="ko-KR" altLang="en-US" sz="1400" dirty="0" smtClean="0"/>
              <a:t>➋ </a:t>
            </a:r>
            <a:r>
              <a:rPr lang="en-US" altLang="ko-KR" sz="1400" dirty="0"/>
              <a:t>Workbench</a:t>
            </a:r>
            <a:r>
              <a:rPr lang="ko-KR" altLang="en-US" sz="1400" dirty="0"/>
              <a:t>에서 </a:t>
            </a:r>
            <a:r>
              <a:rPr lang="en-US" altLang="ko-KR" sz="1400" dirty="0"/>
              <a:t>root </a:t>
            </a:r>
            <a:r>
              <a:rPr lang="ko-KR" altLang="en-US" sz="1400" dirty="0"/>
              <a:t>계정으로 쿼리 창을 </a:t>
            </a:r>
            <a:r>
              <a:rPr lang="ko-KR" altLang="en-US" sz="1400" dirty="0" smtClean="0"/>
              <a:t>만듦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여기서는 </a:t>
            </a:r>
            <a:r>
              <a:rPr lang="en-US" altLang="ko-KR" sz="1400" dirty="0"/>
              <a:t>madangdb </a:t>
            </a:r>
            <a:r>
              <a:rPr lang="ko-KR" altLang="en-US" sz="1400" dirty="0" smtClean="0"/>
              <a:t>데이터베이스 전체를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백업하고 </a:t>
            </a:r>
            <a:r>
              <a:rPr lang="ko-KR" altLang="en-US" sz="1400" dirty="0"/>
              <a:t>복원해 보도록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먼저 데이터베이스가 있는지 </a:t>
            </a:r>
            <a:r>
              <a:rPr lang="ko-KR" altLang="en-US" sz="1400" dirty="0" smtClean="0"/>
              <a:t>확인함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77272"/>
            <a:ext cx="6477000" cy="7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829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백업과 복원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Workbench</a:t>
            </a:r>
            <a:r>
              <a:rPr lang="ko-KR" altLang="en-US" dirty="0"/>
              <a:t>에서 </a:t>
            </a:r>
            <a:r>
              <a:rPr lang="en-US" altLang="ko-KR" dirty="0"/>
              <a:t>[Navigator] - Administration </a:t>
            </a:r>
            <a:r>
              <a:rPr lang="ko-KR" altLang="en-US" dirty="0"/>
              <a:t>탭의 </a:t>
            </a:r>
            <a:r>
              <a:rPr lang="en-US" altLang="ko-KR" dirty="0"/>
              <a:t>[MANAGEMENT</a:t>
            </a:r>
            <a:r>
              <a:rPr lang="en-US" altLang="ko-KR" dirty="0" smtClean="0"/>
              <a:t>] -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en-US" altLang="ko-KR" dirty="0"/>
              <a:t>Data Export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클릭 →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9-8]</a:t>
            </a:r>
            <a:r>
              <a:rPr lang="ko-KR" altLang="en-US" dirty="0"/>
              <a:t>과 같은 </a:t>
            </a:r>
            <a:r>
              <a:rPr lang="en-US" altLang="ko-KR" dirty="0"/>
              <a:t>Data Export </a:t>
            </a:r>
            <a:r>
              <a:rPr lang="ko-KR" altLang="en-US" dirty="0"/>
              <a:t>화면이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다음 </a:t>
            </a:r>
            <a:r>
              <a:rPr lang="ko-KR" altLang="en-US" dirty="0" smtClean="0"/>
              <a:t>사항을 선택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r>
              <a:rPr lang="ko-KR" altLang="en-US" sz="1400" dirty="0"/>
              <a:t>➌ 백업이 끝나면 백업 화면을 닫고 백업된 파일을 살펴봄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여기서는 </a:t>
            </a:r>
            <a:r>
              <a:rPr lang="en-US" altLang="ko-KR" sz="1400" dirty="0" smtClean="0"/>
              <a:t>C</a:t>
            </a:r>
            <a:r>
              <a:rPr lang="en-US" altLang="ko-KR" sz="1400" dirty="0"/>
              <a:t>:\madang\backup\madang_backup.sql </a:t>
            </a:r>
            <a:r>
              <a:rPr lang="ko-KR" altLang="en-US" sz="1400" dirty="0"/>
              <a:t>파일을 </a:t>
            </a:r>
            <a:r>
              <a:rPr lang="ko-KR" altLang="en-US" sz="1400" dirty="0" smtClean="0"/>
              <a:t>확인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50297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1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백업과 복원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MySQL</a:t>
            </a:r>
            <a:r>
              <a:rPr lang="ko-KR" altLang="en-US" dirty="0"/>
              <a:t>의 논리적 복원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복원은 백업 시점에 저장된 데이터를 모두 다시 회복시키는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ko-KR" altLang="en-US" sz="1400" dirty="0"/>
              <a:t>➊ 복원할 파일을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앞선 </a:t>
            </a:r>
            <a:r>
              <a:rPr lang="ko-KR" altLang="en-US" sz="1400" dirty="0"/>
              <a:t>실습에서 백업한 </a:t>
            </a:r>
            <a:r>
              <a:rPr lang="en-US" altLang="ko-KR" sz="1400" dirty="0" smtClean="0"/>
              <a:t>C:\madang\backup\</a:t>
            </a:r>
            <a:r>
              <a:rPr lang="en-US" altLang="ko-KR" sz="1400" dirty="0"/>
              <a:t>madang_backup.sql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66700" lvl="1" indent="0" latinLnBrk="0">
              <a:buNone/>
            </a:pPr>
            <a:r>
              <a:rPr lang="ko-KR" altLang="en-US" sz="1400" dirty="0"/>
              <a:t>➋ 복원을 실험하려면 </a:t>
            </a:r>
            <a:r>
              <a:rPr lang="en-US" altLang="ko-KR" sz="1400" dirty="0"/>
              <a:t>madangdb </a:t>
            </a:r>
            <a:r>
              <a:rPr lang="ko-KR" altLang="en-US" sz="1400" dirty="0"/>
              <a:t>데이터베이스에서 테이블을 한 개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root </a:t>
            </a:r>
            <a:r>
              <a:rPr lang="ko-KR" altLang="en-US" sz="1400" dirty="0"/>
              <a:t>계정</a:t>
            </a:r>
            <a:r>
              <a:rPr lang="en-US" altLang="ko-KR" sz="1400" dirty="0" smtClean="0"/>
              <a:t>)</a:t>
            </a:r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 smtClean="0"/>
              <a:t>Workbench</a:t>
            </a:r>
            <a:r>
              <a:rPr lang="ko-KR" altLang="en-US" dirty="0"/>
              <a:t>에서 </a:t>
            </a:r>
            <a:r>
              <a:rPr lang="en-US" altLang="ko-KR" dirty="0"/>
              <a:t>[Navigator] - Administration </a:t>
            </a:r>
            <a:r>
              <a:rPr lang="ko-KR" altLang="en-US" dirty="0"/>
              <a:t>탭의 </a:t>
            </a:r>
            <a:r>
              <a:rPr lang="en-US" altLang="ko-KR" dirty="0"/>
              <a:t>[MANAGEMENT] -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en-US" altLang="ko-KR" dirty="0"/>
              <a:t>Data </a:t>
            </a:r>
            <a:r>
              <a:rPr lang="en-US" altLang="ko-KR" dirty="0" smtClean="0"/>
              <a:t>Import/</a:t>
            </a:r>
            <a:r>
              <a:rPr lang="en-US" altLang="ko-KR" dirty="0"/>
              <a:t>Restore]</a:t>
            </a:r>
            <a:r>
              <a:rPr lang="ko-KR" altLang="en-US" dirty="0"/>
              <a:t>를 </a:t>
            </a:r>
            <a:r>
              <a:rPr lang="ko-KR" altLang="en-US" dirty="0" smtClean="0"/>
              <a:t>클릭 → </a:t>
            </a: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9-9]</a:t>
            </a:r>
            <a:r>
              <a:rPr lang="ko-KR" altLang="en-US" dirty="0"/>
              <a:t>와 같은 </a:t>
            </a:r>
            <a:r>
              <a:rPr lang="en-US" altLang="ko-KR" dirty="0"/>
              <a:t>Data Import </a:t>
            </a:r>
            <a:r>
              <a:rPr lang="ko-KR" altLang="en-US" dirty="0"/>
              <a:t>화면이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이 화면에서 </a:t>
            </a:r>
            <a:r>
              <a:rPr lang="ko-KR" altLang="en-US" dirty="0" smtClean="0"/>
              <a:t>다음을 선택함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564904"/>
            <a:ext cx="71247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40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백업과 복원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sz="1400" dirty="0" smtClean="0"/>
          </a:p>
          <a:p>
            <a:pPr marL="266700" lvl="1" indent="0">
              <a:buNone/>
            </a:pPr>
            <a:r>
              <a:rPr lang="ko-KR" altLang="en-US" sz="1400" dirty="0" smtClean="0"/>
              <a:t>➌ </a:t>
            </a:r>
            <a:r>
              <a:rPr lang="ko-KR" altLang="en-US" sz="1400" dirty="0"/>
              <a:t>복원이 끝나면 복원된 자료를 </a:t>
            </a:r>
            <a:r>
              <a:rPr lang="ko-KR" altLang="en-US" sz="1400" dirty="0" smtClean="0"/>
              <a:t>확인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3236"/>
            <a:ext cx="650297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8" y="5624133"/>
            <a:ext cx="6485659" cy="75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610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관리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WITH GRANT OPTION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(ROLE,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롤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백업의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4322017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데이터베이스 관리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관리의 중요성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관리 업무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관리 기본 명령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관리의 중요성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46767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97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관리 업무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/>
              <a:t>DBA</a:t>
            </a:r>
            <a:r>
              <a:rPr lang="ko-KR" altLang="en-US" dirty="0"/>
              <a:t>가 데이터베이스 관리를 위해 수행하는 일반적인 </a:t>
            </a:r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6093296"/>
            <a:ext cx="302433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ea typeface="맑은 고딕" pitchFamily="50" charset="-127"/>
              </a:rPr>
              <a:t>※ </a:t>
            </a:r>
            <a:r>
              <a:rPr lang="ko-KR" altLang="en-US" sz="3600" b="1" dirty="0" smtClean="0">
                <a:ea typeface="맑은 고딕" pitchFamily="50" charset="-127"/>
              </a:rPr>
              <a:t>자세한 내용은 책을 참고합니다</a:t>
            </a:r>
            <a:r>
              <a:rPr lang="en-US" altLang="ko-KR" sz="3600" b="1" dirty="0" smtClean="0">
                <a:ea typeface="맑은 고딕" pitchFamily="50" charset="-127"/>
              </a:rPr>
              <a:t>.</a:t>
            </a:r>
            <a:endParaRPr lang="ko-KR" altLang="en-US" sz="3600" b="1" dirty="0" smtClean="0"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9995"/>
            <a:ext cx="71628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2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관리 기본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SHOW DATABASES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어떤 데이터베이스가 있는지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mysql, sys </a:t>
            </a:r>
            <a:r>
              <a:rPr lang="ko-KR" altLang="en-US" dirty="0"/>
              <a:t>등 관리용 </a:t>
            </a:r>
            <a:r>
              <a:rPr lang="ko-KR" altLang="en-US" dirty="0" smtClean="0"/>
              <a:t>데이터베</a:t>
            </a:r>
            <a:r>
              <a:rPr lang="ko-KR" altLang="en-US" dirty="0"/>
              <a:t>이스를 확인할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atinLnBrk="0"/>
            <a:r>
              <a:rPr lang="en-US" altLang="ko-KR" dirty="0"/>
              <a:t>USE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 latinLnBrk="0"/>
            <a:r>
              <a:rPr lang="ko-KR" altLang="en-US" dirty="0"/>
              <a:t>사용할 데이터베이스를 지정하는 </a:t>
            </a:r>
            <a:r>
              <a:rPr lang="ko-KR" altLang="en-US" dirty="0" smtClean="0"/>
              <a:t>명령어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0644"/>
            <a:ext cx="6962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17676"/>
            <a:ext cx="1775114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26" y="5853591"/>
            <a:ext cx="69342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관리 기본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 smtClean="0"/>
              <a:t>SHOW </a:t>
            </a:r>
            <a:r>
              <a:rPr lang="en-US" altLang="ko-KR" dirty="0"/>
              <a:t>TABLES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사용할 수 있는 데이터베이스 목록을 </a:t>
            </a:r>
            <a:r>
              <a:rPr lang="ko-KR" altLang="en-US" dirty="0" smtClean="0"/>
              <a:t>보여줌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26" y="2504416"/>
            <a:ext cx="2060864" cy="341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26" y="1916832"/>
            <a:ext cx="6962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관리 기본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DESC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테이블의 구조를 살펴보는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5" y="1916832"/>
            <a:ext cx="69342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9" y="2507382"/>
            <a:ext cx="4675909" cy="361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5811</TotalTime>
  <Words>1117</Words>
  <Application>Microsoft Office PowerPoint</Application>
  <PresentationFormat>화면 슬라이드 쇼(4:3)</PresentationFormat>
  <Paragraphs>258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맑은 고딕</vt:lpstr>
      <vt:lpstr>Arial</vt:lpstr>
      <vt:lpstr>Wingdings</vt:lpstr>
      <vt:lpstr>바인드소프트</vt:lpstr>
      <vt:lpstr>데이터 베이스</vt:lpstr>
      <vt:lpstr>목차</vt:lpstr>
      <vt:lpstr>학습목표</vt:lpstr>
      <vt:lpstr>PowerPoint 프레젠테이션</vt:lpstr>
      <vt:lpstr>1. 데이터베이스 관리의 중요성</vt:lpstr>
      <vt:lpstr>2. 데이터베이스 관리 업무</vt:lpstr>
      <vt:lpstr>3. 데이터베이스 관리 기본 명령</vt:lpstr>
      <vt:lpstr>3. 데이터베이스 관리 기본 명령</vt:lpstr>
      <vt:lpstr>3. 데이터베이스 관리 기본 명령</vt:lpstr>
      <vt:lpstr>3. 데이터베이스 관리 기본 명령</vt:lpstr>
      <vt:lpstr>PowerPoint 프레젠테이션</vt:lpstr>
      <vt:lpstr>데이터베이스 접근 권한</vt:lpstr>
      <vt:lpstr>1. 로그인 사용자 관리</vt:lpstr>
      <vt:lpstr>1. 로그인 사용자 관리</vt:lpstr>
      <vt:lpstr>2. 권한 관리</vt:lpstr>
      <vt:lpstr>2. 권한 관리</vt:lpstr>
      <vt:lpstr>2. 권한 관리</vt:lpstr>
      <vt:lpstr>3. 권한 관리 실습</vt:lpstr>
      <vt:lpstr>3. 권한 관리 실습</vt:lpstr>
      <vt:lpstr>3. 권한 관리 실습</vt:lpstr>
      <vt:lpstr>3. 권한 관리 실습</vt:lpstr>
      <vt:lpstr>3. 권한 관리 실습</vt:lpstr>
      <vt:lpstr>3. 권한 관리 실습</vt:lpstr>
      <vt:lpstr>3. 권한 관리 실습</vt:lpstr>
      <vt:lpstr>3. 권한 관리 실습</vt:lpstr>
      <vt:lpstr>3. 권한 관리 실습</vt:lpstr>
      <vt:lpstr>PowerPoint 프레젠테이션</vt:lpstr>
      <vt:lpstr>1. 백업의 개념</vt:lpstr>
      <vt:lpstr>2. 백업의 종류</vt:lpstr>
      <vt:lpstr>2. 백업의 종류</vt:lpstr>
      <vt:lpstr>3. MySQL의 백업과 복원</vt:lpstr>
      <vt:lpstr>3. MySQL의 백업과 복원</vt:lpstr>
      <vt:lpstr>3. MySQL의 백업과 복원</vt:lpstr>
      <vt:lpstr>3. MySQL의 백업과 복원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642</cp:revision>
  <dcterms:created xsi:type="dcterms:W3CDTF">2012-07-11T10:23:22Z</dcterms:created>
  <dcterms:modified xsi:type="dcterms:W3CDTF">2024-03-05T00:58:07Z</dcterms:modified>
</cp:coreProperties>
</file>