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59"/>
  </p:notesMasterIdLst>
  <p:sldIdLst>
    <p:sldId id="448" r:id="rId2"/>
    <p:sldId id="452" r:id="rId3"/>
    <p:sldId id="450" r:id="rId4"/>
    <p:sldId id="453" r:id="rId5"/>
    <p:sldId id="384" r:id="rId6"/>
    <p:sldId id="458" r:id="rId7"/>
    <p:sldId id="386" r:id="rId8"/>
    <p:sldId id="387" r:id="rId9"/>
    <p:sldId id="393" r:id="rId10"/>
    <p:sldId id="459" r:id="rId11"/>
    <p:sldId id="460" r:id="rId12"/>
    <p:sldId id="454" r:id="rId13"/>
    <p:sldId id="461" r:id="rId14"/>
    <p:sldId id="462" r:id="rId15"/>
    <p:sldId id="463" r:id="rId16"/>
    <p:sldId id="464" r:id="rId17"/>
    <p:sldId id="465" r:id="rId18"/>
    <p:sldId id="466" r:id="rId19"/>
    <p:sldId id="403" r:id="rId20"/>
    <p:sldId id="407" r:id="rId21"/>
    <p:sldId id="455" r:id="rId22"/>
    <p:sldId id="408" r:id="rId23"/>
    <p:sldId id="467" r:id="rId24"/>
    <p:sldId id="468" r:id="rId25"/>
    <p:sldId id="469" r:id="rId26"/>
    <p:sldId id="470" r:id="rId27"/>
    <p:sldId id="471" r:id="rId28"/>
    <p:sldId id="473" r:id="rId29"/>
    <p:sldId id="474" r:id="rId30"/>
    <p:sldId id="416" r:id="rId31"/>
    <p:sldId id="477" r:id="rId32"/>
    <p:sldId id="476" r:id="rId33"/>
    <p:sldId id="491" r:id="rId34"/>
    <p:sldId id="419" r:id="rId35"/>
    <p:sldId id="479" r:id="rId36"/>
    <p:sldId id="457" r:id="rId37"/>
    <p:sldId id="391" r:id="rId38"/>
    <p:sldId id="423" r:id="rId39"/>
    <p:sldId id="481" r:id="rId40"/>
    <p:sldId id="425" r:id="rId41"/>
    <p:sldId id="426" r:id="rId42"/>
    <p:sldId id="428" r:id="rId43"/>
    <p:sldId id="482" r:id="rId44"/>
    <p:sldId id="483" r:id="rId45"/>
    <p:sldId id="484" r:id="rId46"/>
    <p:sldId id="485" r:id="rId47"/>
    <p:sldId id="486" r:id="rId48"/>
    <p:sldId id="435" r:id="rId49"/>
    <p:sldId id="487" r:id="rId50"/>
    <p:sldId id="436" r:id="rId51"/>
    <p:sldId id="438" r:id="rId52"/>
    <p:sldId id="488" r:id="rId53"/>
    <p:sldId id="439" r:id="rId54"/>
    <p:sldId id="446" r:id="rId55"/>
    <p:sldId id="489" r:id="rId56"/>
    <p:sldId id="490" r:id="rId57"/>
    <p:sldId id="451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9DC94A-AEEE-45F1-83FE-0B9849F7759D}">
          <p14:sldIdLst>
            <p14:sldId id="448"/>
            <p14:sldId id="452"/>
            <p14:sldId id="450"/>
          </p14:sldIdLst>
        </p14:section>
        <p14:section name="01_데이터베이스와 데이터베이스 시스템" id="{FC081693-C59A-4BDF-8852-F2E33CEAD80F}">
          <p14:sldIdLst>
            <p14:sldId id="453"/>
            <p14:sldId id="384"/>
            <p14:sldId id="458"/>
            <p14:sldId id="386"/>
            <p14:sldId id="387"/>
            <p14:sldId id="393"/>
            <p14:sldId id="459"/>
            <p14:sldId id="460"/>
          </p14:sldIdLst>
        </p14:section>
        <p14:section name="02_데이터베이스 시스템의 발전" id="{017D3B9E-D4F6-4B72-8C5C-53151105247F}">
          <p14:sldIdLst>
            <p14:sldId id="454"/>
            <p14:sldId id="461"/>
            <p14:sldId id="462"/>
            <p14:sldId id="463"/>
            <p14:sldId id="464"/>
            <p14:sldId id="465"/>
            <p14:sldId id="466"/>
            <p14:sldId id="403"/>
            <p14:sldId id="407"/>
          </p14:sldIdLst>
        </p14:section>
        <p14:section name="03_파일 시스템과 DBMS" id="{2ECFF375-6218-4A73-8466-7E83265AE5C5}">
          <p14:sldIdLst>
            <p14:sldId id="455"/>
            <p14:sldId id="408"/>
            <p14:sldId id="467"/>
            <p14:sldId id="468"/>
            <p14:sldId id="469"/>
            <p14:sldId id="470"/>
            <p14:sldId id="471"/>
            <p14:sldId id="473"/>
            <p14:sldId id="474"/>
            <p14:sldId id="416"/>
            <p14:sldId id="477"/>
            <p14:sldId id="476"/>
            <p14:sldId id="491"/>
            <p14:sldId id="419"/>
            <p14:sldId id="479"/>
          </p14:sldIdLst>
        </p14:section>
        <p14:section name="04_데이터베이스 시스템의 구성" id="{3BE0DEE6-C3FA-4F2C-947A-20231F180A9D}">
          <p14:sldIdLst>
            <p14:sldId id="457"/>
            <p14:sldId id="391"/>
            <p14:sldId id="423"/>
            <p14:sldId id="481"/>
            <p14:sldId id="425"/>
            <p14:sldId id="426"/>
            <p14:sldId id="428"/>
            <p14:sldId id="482"/>
            <p14:sldId id="483"/>
            <p14:sldId id="484"/>
            <p14:sldId id="485"/>
            <p14:sldId id="486"/>
          </p14:sldIdLst>
        </p14:section>
        <p14:section name="05_데이터베이스의 개념적 구조" id="{236C76B0-763B-4B60-997A-DE9AE707FA73}">
          <p14:sldIdLst>
            <p14:sldId id="435"/>
            <p14:sldId id="487"/>
            <p14:sldId id="436"/>
            <p14:sldId id="438"/>
            <p14:sldId id="488"/>
            <p14:sldId id="439"/>
            <p14:sldId id="446"/>
            <p14:sldId id="489"/>
            <p14:sldId id="490"/>
          </p14:sldIdLst>
        </p14:section>
        <p14:section name="요약" id="{7D763740-6F2A-4350-81A4-01DCD66AA5F1}">
          <p14:sldIdLst>
            <p14:sldId id="4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0"/>
    <a:srgbClr val="E64B38"/>
    <a:srgbClr val="F4C7C4"/>
    <a:srgbClr val="F0988C"/>
    <a:srgbClr val="F2A69C"/>
    <a:srgbClr val="ED8273"/>
    <a:srgbClr val="EC796A"/>
    <a:srgbClr val="EB7363"/>
    <a:srgbClr val="FB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00" d="100"/>
          <a:sy n="100" d="100"/>
        </p:scale>
        <p:origin x="1552" y="140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2024-02-22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9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7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90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536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231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86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83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79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6070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5267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6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21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2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399" y="93663"/>
            <a:ext cx="5580175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46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6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sz="2800" dirty="0">
                <a:solidFill>
                  <a:srgbClr val="344F6B"/>
                </a:solidFill>
                <a:latin typeface="HY견고딕" pitchFamily="18" charset="-127"/>
                <a:ea typeface="HY견고딕" pitchFamily="18" charset="-127"/>
              </a:rPr>
              <a:t>Chapter </a:t>
            </a:r>
            <a:r>
              <a:rPr lang="en-US" altLang="ko-KR" sz="4000" dirty="0">
                <a:solidFill>
                  <a:srgbClr val="344F6B"/>
                </a:solidFill>
                <a:latin typeface="HY견고딕" pitchFamily="18" charset="-127"/>
                <a:ea typeface="HY견고딕" pitchFamily="18" charset="-127"/>
              </a:rPr>
              <a:t>01</a:t>
            </a:r>
            <a:r>
              <a:rPr lang="en-US" altLang="ko-KR" sz="4000" dirty="0">
                <a:solidFill>
                  <a:srgbClr val="215968"/>
                </a:solidFill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4000" dirty="0">
                <a:solidFill>
                  <a:srgbClr val="215968"/>
                </a:solidFill>
                <a:latin typeface="HY견고딕" pitchFamily="18" charset="-127"/>
                <a:ea typeface="HY견고딕" pitchFamily="18" charset="-127"/>
              </a:rPr>
            </a:br>
            <a:r>
              <a:rPr lang="en-US" altLang="ko-KR" sz="800" dirty="0">
                <a:latin typeface="HY견고딕" pitchFamily="18" charset="-127"/>
                <a:ea typeface="HY견고딕" pitchFamily="18" charset="-127"/>
              </a:rPr>
              <a:t/>
            </a:r>
            <a:br>
              <a:rPr lang="en-US" altLang="ko-KR" sz="800" dirty="0">
                <a:latin typeface="HY견고딕" pitchFamily="18" charset="-127"/>
                <a:ea typeface="HY견고딕" pitchFamily="18" charset="-127"/>
              </a:rPr>
            </a:br>
            <a:r>
              <a:rPr lang="ko-KR" altLang="en-US" sz="46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8044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및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특징</a:t>
            </a:r>
            <a:endParaRPr lang="en-US" altLang="ko-KR" dirty="0"/>
          </a:p>
          <a:p>
            <a:pPr>
              <a:buClr>
                <a:schemeClr val="tx1"/>
              </a:buClr>
              <a:buFont typeface="Wingdings" pitchFamily="2" charset="2"/>
              <a:buChar char=""/>
            </a:pPr>
            <a:r>
              <a:rPr lang="ko-KR" altLang="en-US" sz="1600" dirty="0"/>
              <a:t>실시간 접근성</a:t>
            </a:r>
            <a:r>
              <a:rPr lang="en-US" altLang="ko-KR" sz="1600" dirty="0"/>
              <a:t>(real time accessibility)</a:t>
            </a:r>
          </a:p>
          <a:p>
            <a:pPr algn="just">
              <a:buNone/>
            </a:pPr>
            <a:r>
              <a:rPr lang="en-US" altLang="ko-KR" sz="1600" dirty="0"/>
              <a:t>     </a:t>
            </a:r>
            <a:r>
              <a:rPr lang="ko-KR" altLang="en-US" sz="1600" b="0" dirty="0"/>
              <a:t>데이터베이스는 실시간으로 서비스된다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"/>
            </a:pPr>
            <a:r>
              <a:rPr lang="ko-KR" altLang="en-US" sz="1600" dirty="0"/>
              <a:t>계속적인 변화</a:t>
            </a:r>
            <a:r>
              <a:rPr lang="en-US" altLang="ko-KR" sz="1600" dirty="0"/>
              <a:t>(continuous change)</a:t>
            </a:r>
          </a:p>
          <a:p>
            <a:pPr algn="just">
              <a:buNone/>
            </a:pPr>
            <a:r>
              <a:rPr lang="en-US" altLang="ko-KR" sz="1600" b="0" dirty="0"/>
              <a:t>	</a:t>
            </a:r>
            <a:r>
              <a:rPr lang="ko-KR" altLang="en-US" sz="1600" b="0" dirty="0"/>
              <a:t>데이터 값은 시간에 따라 항상 바뀐다</a:t>
            </a:r>
            <a:r>
              <a:rPr lang="en-US" altLang="ko-KR" sz="1600" b="0" dirty="0"/>
              <a:t>. </a:t>
            </a:r>
          </a:p>
          <a:p>
            <a:pPr>
              <a:buClr>
                <a:schemeClr val="tx1"/>
              </a:buClr>
              <a:buFont typeface="Wingdings" pitchFamily="2" charset="2"/>
              <a:buChar char=""/>
            </a:pPr>
            <a:r>
              <a:rPr lang="ko-KR" altLang="en-US" sz="1600" dirty="0"/>
              <a:t>동시 공유</a:t>
            </a:r>
            <a:r>
              <a:rPr lang="en-US" altLang="ko-KR" sz="1600" dirty="0"/>
              <a:t>(concurrent sharing)</a:t>
            </a:r>
          </a:p>
          <a:p>
            <a:pPr algn="just">
              <a:buNone/>
            </a:pPr>
            <a:r>
              <a:rPr lang="en-US" altLang="ko-KR" sz="1600" dirty="0"/>
              <a:t>     </a:t>
            </a:r>
            <a:r>
              <a:rPr lang="ko-KR" altLang="en-US" sz="1600" b="0" dirty="0"/>
              <a:t>데이터베이스는 서로 다른 업무 또는 여러 사용자에게 동시에 공유된다</a:t>
            </a:r>
            <a:r>
              <a:rPr lang="en-US" altLang="ko-KR" sz="1600" b="0" dirty="0"/>
              <a:t>.</a:t>
            </a:r>
          </a:p>
          <a:p>
            <a:pPr>
              <a:buClr>
                <a:schemeClr val="tx1"/>
              </a:buClr>
              <a:buFont typeface="Wingdings" pitchFamily="2" charset="2"/>
              <a:buChar char=""/>
            </a:pPr>
            <a:r>
              <a:rPr lang="ko-KR" altLang="en-US" sz="1600" dirty="0"/>
              <a:t>내용에 따른 참조</a:t>
            </a:r>
            <a:r>
              <a:rPr lang="en-US" altLang="ko-KR" sz="1600" dirty="0"/>
              <a:t>(reference by content)</a:t>
            </a:r>
          </a:p>
          <a:p>
            <a:pPr>
              <a:buNone/>
            </a:pPr>
            <a:r>
              <a:rPr lang="en-US" altLang="ko-KR" sz="1600" dirty="0"/>
              <a:t>     </a:t>
            </a:r>
            <a:r>
              <a:rPr lang="ko-KR" altLang="en-US" sz="1600" b="0" dirty="0"/>
              <a:t>데이터베이스에 저장된 데이터는 데이터의 물리적인 위치가 </a:t>
            </a:r>
            <a:r>
              <a:rPr lang="ko-KR" altLang="en-US" sz="1600" b="0" dirty="0" smtClean="0"/>
              <a:t>아니라</a:t>
            </a:r>
            <a:r>
              <a:rPr lang="en-US" altLang="ko-KR" sz="1600" b="0" dirty="0" smtClean="0"/>
              <a:t/>
            </a:r>
            <a:br>
              <a:rPr lang="en-US" altLang="ko-KR" sz="1600" b="0" dirty="0" smtClean="0"/>
            </a:br>
            <a:r>
              <a:rPr lang="ko-KR" altLang="en-US" sz="1600" b="0" dirty="0" smtClean="0"/>
              <a:t>데이터 </a:t>
            </a:r>
            <a:r>
              <a:rPr lang="ko-KR" altLang="en-US" sz="1600" b="0" dirty="0"/>
              <a:t>값에 따라 참조된다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03848" y="6165304"/>
            <a:ext cx="273630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32500" lnSpcReduction="20000"/>
          </a:bodyPr>
          <a:lstStyle/>
          <a:p>
            <a:r>
              <a:rPr lang="en-US" altLang="ko-KR" sz="3600" b="1" dirty="0">
                <a:ea typeface="맑은 고딕" pitchFamily="50" charset="-127"/>
              </a:rPr>
              <a:t>※ </a:t>
            </a:r>
            <a:r>
              <a:rPr lang="ko-KR" altLang="en-US" sz="3600" b="1" dirty="0">
                <a:ea typeface="맑은 고딕" pitchFamily="50" charset="-127"/>
              </a:rPr>
              <a:t>자세한 내용은 책을 참고하세요</a:t>
            </a:r>
            <a:r>
              <a:rPr lang="en-US" altLang="ko-KR" sz="3600" b="1" dirty="0">
                <a:ea typeface="맑은 고딕" pitchFamily="50" charset="-127"/>
              </a:rPr>
              <a:t>.</a:t>
            </a:r>
            <a:endParaRPr lang="ko-KR" altLang="en-US" sz="3600" b="1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데이터베이스 시스템의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데이터베이스 시스템</a:t>
            </a:r>
            <a:endParaRPr lang="en-US" altLang="ko-KR" dirty="0"/>
          </a:p>
          <a:p>
            <a:pPr lvl="1"/>
            <a:r>
              <a:rPr lang="ko-KR" altLang="en-US" dirty="0"/>
              <a:t>각 조직에서 사용하던 데이터를 통합하고 공유할 때 생기는 장점을 이용하는 시스템</a:t>
            </a:r>
            <a:endParaRPr lang="en-US" altLang="ko-KR" dirty="0"/>
          </a:p>
          <a:p>
            <a:pPr lvl="1"/>
            <a:r>
              <a:rPr lang="ko-KR" altLang="en-US" dirty="0"/>
              <a:t>구성 </a:t>
            </a:r>
            <a:r>
              <a:rPr lang="en-US" altLang="ko-KR" dirty="0"/>
              <a:t>: </a:t>
            </a:r>
            <a:r>
              <a:rPr lang="ko-KR" altLang="en-US" dirty="0"/>
              <a:t>데이터베이스 관리 시스템</a:t>
            </a:r>
            <a:r>
              <a:rPr lang="en-US" altLang="ko-KR" dirty="0"/>
              <a:t>(DBMS), </a:t>
            </a:r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데이터 모델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290961"/>
            <a:ext cx="70485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81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6080511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02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데이터베이스 시스템의 발전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107721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 kumimoji="0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정보기술과 데이터베이스 시스템의 발전</a:t>
            </a:r>
            <a:endParaRPr lang="en-US" altLang="ko-KR" dirty="0"/>
          </a:p>
          <a:p>
            <a:r>
              <a:rPr lang="ko-KR" altLang="en-US" dirty="0"/>
              <a:t>정보 시스템의 발전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99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[1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마당서점의 시작</a:t>
            </a:r>
            <a:r>
              <a:rPr lang="en-US" altLang="ko-KR" dirty="0"/>
              <a:t>(</a:t>
            </a:r>
            <a:r>
              <a:rPr lang="ko-KR" altLang="en-US" dirty="0"/>
              <a:t>동네 서점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543969"/>
            <a:ext cx="717232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08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[2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초기 전산화</a:t>
            </a:r>
            <a:r>
              <a:rPr lang="en-US" altLang="ko-KR" dirty="0"/>
              <a:t>(+</a:t>
            </a:r>
            <a:r>
              <a:rPr lang="ko-KR" altLang="en-US" dirty="0"/>
              <a:t>컴퓨터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772816"/>
            <a:ext cx="71342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75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[3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데이터베이스 시스템 도입</a:t>
            </a:r>
            <a:r>
              <a:rPr lang="en-US" altLang="ko-KR" dirty="0"/>
              <a:t>(+</a:t>
            </a:r>
            <a:r>
              <a:rPr lang="ko-KR" altLang="en-US" dirty="0"/>
              <a:t>원격통신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068091"/>
            <a:ext cx="7172325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[4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홈페이지 구축</a:t>
            </a:r>
            <a:r>
              <a:rPr lang="en-US" altLang="ko-KR" dirty="0"/>
              <a:t>(+</a:t>
            </a:r>
            <a:r>
              <a:rPr lang="ko-KR" altLang="en-US" dirty="0"/>
              <a:t>인터넷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20416"/>
            <a:ext cx="71437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319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[5</a:t>
            </a:r>
            <a:r>
              <a:rPr lang="ko-KR" altLang="en-US" dirty="0"/>
              <a:t>단계</a:t>
            </a:r>
            <a:r>
              <a:rPr lang="en-US" altLang="ko-KR" dirty="0"/>
              <a:t>] </a:t>
            </a:r>
            <a:r>
              <a:rPr lang="ko-KR" altLang="en-US" dirty="0"/>
              <a:t>인터넷 쇼핑몰로 </a:t>
            </a:r>
            <a:r>
              <a:rPr lang="ko-KR" altLang="en-US" dirty="0" smtClean="0"/>
              <a:t>확장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239541"/>
            <a:ext cx="71342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09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정보기술과 데이터베이스 시스템의 발전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마당서점의 성장 </a:t>
            </a:r>
            <a:r>
              <a:rPr lang="ko-KR" altLang="en-US" b="0" dirty="0" smtClean="0"/>
              <a:t>과정과 정보통신기술의 </a:t>
            </a:r>
            <a:r>
              <a:rPr lang="ko-KR" altLang="en-US" b="0" dirty="0"/>
              <a:t>발전 </a:t>
            </a:r>
            <a:r>
              <a:rPr lang="ko-KR" altLang="en-US" b="0" dirty="0" smtClean="0"/>
              <a:t>양상을 정리한 표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484783"/>
            <a:ext cx="71342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87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처리 관점에서 살펴본 기업 정보 시스템의 발전 과정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74" y="2132639"/>
            <a:ext cx="1872208" cy="181388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88" y="2124868"/>
            <a:ext cx="1885483" cy="1813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05" y="4509120"/>
            <a:ext cx="3385547" cy="1812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91" y="4509120"/>
            <a:ext cx="3934825" cy="1812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499285-7F78-6F94-2567-44EDC1466902}"/>
              </a:ext>
            </a:extLst>
          </p:cNvPr>
          <p:cNvSpPr txBox="1"/>
          <p:nvPr/>
        </p:nvSpPr>
        <p:spPr>
          <a:xfrm>
            <a:off x="827584" y="1744952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r>
              <a:rPr lang="ko-KR" altLang="en-US" sz="1600" dirty="0">
                <a:latin typeface="+mn-lt"/>
                <a:ea typeface="+mn-ea"/>
                <a:sym typeface="Wingdings"/>
              </a:rPr>
              <a:t> </a:t>
            </a:r>
            <a:r>
              <a:rPr lang="ko-KR" altLang="en-US" sz="1600" dirty="0">
                <a:latin typeface="+mn-lt"/>
                <a:ea typeface="+mn-ea"/>
              </a:rPr>
              <a:t>파일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55914-1C37-F08D-909A-C96176A3216A}"/>
              </a:ext>
            </a:extLst>
          </p:cNvPr>
          <p:cNvSpPr txBox="1"/>
          <p:nvPr/>
        </p:nvSpPr>
        <p:spPr>
          <a:xfrm>
            <a:off x="4572000" y="392740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/>
          <a:p>
            <a:endParaRPr lang="ko-KR" altLang="en-US" sz="1600" dirty="0">
              <a:latin typeface="+mn-lt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A3FE7-CBD9-3540-A51C-D57310A526D7}"/>
              </a:ext>
            </a:extLst>
          </p:cNvPr>
          <p:cNvSpPr txBox="1"/>
          <p:nvPr/>
        </p:nvSpPr>
        <p:spPr>
          <a:xfrm>
            <a:off x="6676138" y="499061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ko-KR"/>
            </a:defPPr>
            <a:lvl1pPr>
              <a:defRPr sz="1600">
                <a:latin typeface="+mn-lt"/>
                <a:ea typeface="+mn-ea"/>
              </a:defRPr>
            </a:lvl1pPr>
          </a:lstStyle>
          <a:p>
            <a:pPr lvl="1"/>
            <a:endParaRPr lang="en-US" altLang="ko-KR" sz="1400" dirty="0"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E5E60-CD3F-B01C-A3A6-23444099216C}"/>
              </a:ext>
            </a:extLst>
          </p:cNvPr>
          <p:cNvSpPr txBox="1"/>
          <p:nvPr/>
        </p:nvSpPr>
        <p:spPr>
          <a:xfrm>
            <a:off x="4676595" y="1740813"/>
            <a:ext cx="2016224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lt"/>
                <a:ea typeface="+mn-ea"/>
                <a:sym typeface="Wingdings"/>
              </a:rPr>
              <a:t> </a:t>
            </a:r>
            <a:r>
              <a:rPr lang="ko-KR" altLang="en-US" sz="1400" dirty="0">
                <a:latin typeface="+mn-lt"/>
                <a:ea typeface="+mn-ea"/>
              </a:rPr>
              <a:t>데이터베이스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1FDC3-EB8D-590A-3420-34AD70D384D7}"/>
              </a:ext>
            </a:extLst>
          </p:cNvPr>
          <p:cNvSpPr txBox="1"/>
          <p:nvPr/>
        </p:nvSpPr>
        <p:spPr>
          <a:xfrm>
            <a:off x="827584" y="4131633"/>
            <a:ext cx="1512168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85000" lnSpcReduction="20000"/>
          </a:bodyPr>
          <a:lstStyle>
            <a:defPPr>
              <a:defRPr lang="ko-KR"/>
            </a:defPPr>
            <a:lvl1pPr>
              <a:defRPr sz="1600">
                <a:latin typeface="+mn-lt"/>
                <a:ea typeface="+mn-ea"/>
              </a:defRPr>
            </a:lvl1pPr>
          </a:lstStyle>
          <a:p>
            <a:r>
              <a:rPr lang="ko-KR" altLang="en-US" dirty="0">
                <a:sym typeface="Wingdings"/>
              </a:rPr>
              <a:t> </a:t>
            </a:r>
            <a:r>
              <a:rPr lang="ko-KR" altLang="en-US" dirty="0"/>
              <a:t>웹 데이터베이스 시스템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CF04C-49ED-9E2B-5686-F8DCF83546BE}"/>
              </a:ext>
            </a:extLst>
          </p:cNvPr>
          <p:cNvSpPr txBox="1"/>
          <p:nvPr/>
        </p:nvSpPr>
        <p:spPr>
          <a:xfrm>
            <a:off x="4676595" y="4049659"/>
            <a:ext cx="2016224" cy="33833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400" dirty="0">
                <a:latin typeface="+mn-lt"/>
                <a:ea typeface="+mn-ea"/>
                <a:sym typeface="Wingdings"/>
              </a:rPr>
              <a:t> </a:t>
            </a:r>
            <a:r>
              <a:rPr lang="ko-KR" altLang="en-US" sz="1400" dirty="0">
                <a:latin typeface="+mn-lt"/>
                <a:ea typeface="+mn-ea"/>
              </a:rPr>
              <a:t>분산 데이터베이스 시스템</a:t>
            </a:r>
            <a:endParaRPr lang="en-US" altLang="ko-KR" sz="140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21934" y="3731954"/>
            <a:ext cx="6974750" cy="720000"/>
            <a:chOff x="621586" y="3173386"/>
            <a:chExt cx="6974750" cy="720000"/>
          </a:xfrm>
        </p:grpSpPr>
        <p:sp>
          <p:nvSpPr>
            <p:cNvPr id="4" name="직사각형 32"/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파일 시스템과 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DBMS</a:t>
              </a:r>
              <a:endParaRPr lang="ko-KR" altLang="en-US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043608" y="1457382"/>
            <a:ext cx="6953076" cy="720000"/>
            <a:chOff x="643260" y="980728"/>
            <a:chExt cx="6953076" cy="720000"/>
          </a:xfrm>
        </p:grpSpPr>
        <p:sp>
          <p:nvSpPr>
            <p:cNvPr id="9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데이터베이스와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</a:t>
              </a:r>
              <a:r>
                <a: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데이터베이스</a:t>
              </a: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 시스템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43608" y="2594668"/>
            <a:ext cx="6953076" cy="720000"/>
            <a:chOff x="643260" y="2077057"/>
            <a:chExt cx="6953076" cy="720000"/>
          </a:xfrm>
        </p:grpSpPr>
        <p:sp>
          <p:nvSpPr>
            <p:cNvPr id="14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직사각형 16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시스템의 발전</a:t>
              </a:r>
              <a:endParaRPr lang="en-US" altLang="ko-KR" sz="2000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43608" y="4869240"/>
            <a:ext cx="6953076" cy="720000"/>
            <a:chOff x="643260" y="3173386"/>
            <a:chExt cx="6953076" cy="720000"/>
          </a:xfrm>
        </p:grpSpPr>
        <p:sp>
          <p:nvSpPr>
            <p:cNvPr id="19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데이터베이스 시스템의 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379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정보 시스템의 발전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0" dirty="0"/>
              <a:t>정보 시스템의 발전 과정을 기업의 업무 환경과 연계하여 정리한 표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1412777"/>
            <a:ext cx="4798384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4923143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03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파일 시스템과 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DBMS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마당서점 데이터를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저장하는 방법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마당서점 데이터의 저장 방법 비교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 시스템과 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비교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884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도서 검색 프로그램</a:t>
            </a:r>
            <a:endParaRPr lang="en-US" altLang="ko-KR" dirty="0"/>
          </a:p>
          <a:p>
            <a:pPr lvl="1" latinLnBrk="0"/>
            <a:r>
              <a:rPr lang="ko-KR" altLang="en-US" dirty="0"/>
              <a:t>마당서점 초기 </a:t>
            </a:r>
            <a:r>
              <a:rPr lang="en-US" altLang="ko-KR" dirty="0"/>
              <a:t>:</a:t>
            </a:r>
            <a:r>
              <a:rPr lang="ko-KR" altLang="en-US" dirty="0"/>
              <a:t> 취급하는 도서 수가 적어 컴퓨터에 따로 데이터를 저장하여 관리할 필요가 없었음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: </a:t>
            </a:r>
            <a:r>
              <a:rPr lang="ko-KR" altLang="en-US" dirty="0"/>
              <a:t>도서 수가 대폭 늘어 고객이 직접 조회할 수 있도록 검색 프로그램을 제공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564904"/>
            <a:ext cx="505095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데이터를 프로그램 내부에 저장하는 방법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en-US" altLang="ko-KR" b="1" dirty="0">
                <a:solidFill>
                  <a:srgbClr val="0000CC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데이터를 프로그램 내부에 저장하기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언어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구조체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BOOK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먼저 선언하고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main( ) 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프로그램에서 구조체 배열 변수 </a:t>
            </a:r>
            <a:r>
              <a:rPr lang="en-US" altLang="ko-KR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BOOKS[ ]</a:t>
            </a: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데이터를 저장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도서 데이터는 프로그램 내 구조체 변수에 저장됨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2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8"/>
          <a:stretch/>
        </p:blipFill>
        <p:spPr>
          <a:xfrm>
            <a:off x="1128846" y="2515662"/>
            <a:ext cx="5424354" cy="387974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03648" y="5410763"/>
            <a:ext cx="3024336" cy="8640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262979"/>
          </a:xfrm>
        </p:spPr>
        <p:txBody>
          <a:bodyPr>
            <a:spAutoFit/>
          </a:bodyPr>
          <a:lstStyle/>
          <a:p>
            <a:r>
              <a:rPr lang="ko-KR" altLang="en-US" dirty="0"/>
              <a:t>데이터를 프로그램 내부에 저장하는 방법</a:t>
            </a:r>
            <a:endParaRPr lang="en-US" altLang="ko-KR" dirty="0"/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의 문제점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ko-KR" altLang="en-US" dirty="0"/>
              <a:t>새로운 데이터가 생길 때마다 프로그램을 수정한 후 다시 컴파일하고</a:t>
            </a:r>
            <a:r>
              <a:rPr lang="en-US" altLang="ko-KR" dirty="0"/>
              <a:t>, </a:t>
            </a:r>
            <a:r>
              <a:rPr lang="ko-KR" altLang="en-US" dirty="0"/>
              <a:t>새로 컴파일된 프로그램을 실행시켜야 함</a:t>
            </a:r>
            <a:endParaRPr lang="en-US" altLang="ko-KR" dirty="0"/>
          </a:p>
          <a:p>
            <a:pPr lvl="2"/>
            <a:r>
              <a:rPr lang="ko-KR" altLang="en-US" dirty="0"/>
              <a:t>프로그램을 컴파일하여 새로운 프로그램을 가동하는 순간 검색 서비스를 중단시켜야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196752"/>
            <a:ext cx="5425708" cy="3456383"/>
            <a:chOff x="1043608" y="1988840"/>
            <a:chExt cx="4201918" cy="26767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33"/>
            <a:stretch/>
          </p:blipFill>
          <p:spPr>
            <a:xfrm>
              <a:off x="1043608" y="1988840"/>
              <a:ext cx="4201918" cy="1685928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25" b="7962"/>
            <a:stretch/>
          </p:blipFill>
          <p:spPr>
            <a:xfrm>
              <a:off x="1043608" y="3677438"/>
              <a:ext cx="4201918" cy="988185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187624" y="1574989"/>
            <a:ext cx="3024336" cy="864096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45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파일 시스템을 사용하는 방법</a:t>
            </a:r>
            <a:endParaRPr lang="en-US" altLang="ko-KR" dirty="0"/>
          </a:p>
          <a:p>
            <a:pPr lvl="1"/>
            <a:r>
              <a:rPr lang="ko-KR" altLang="en-US" dirty="0"/>
              <a:t>파일 시스템 </a:t>
            </a:r>
            <a:r>
              <a:rPr lang="en-US" altLang="ko-KR" dirty="0"/>
              <a:t>: </a:t>
            </a:r>
            <a:r>
              <a:rPr lang="ko-KR" altLang="en-US" dirty="0"/>
              <a:t>데이터를 프로그램과 분리하여 별도의 파일에 저장하는 방법 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sz="1200" b="1" dirty="0">
                <a:solidFill>
                  <a:srgbClr val="FF0000"/>
                </a:solidFill>
              </a:rPr>
              <a:t>C </a:t>
            </a:r>
            <a:r>
              <a:rPr lang="ko-KR" altLang="en-US" sz="1200" b="1" dirty="0">
                <a:solidFill>
                  <a:srgbClr val="FF0000"/>
                </a:solidFill>
              </a:rPr>
              <a:t>언어</a:t>
            </a:r>
            <a:r>
              <a:rPr lang="ko-KR" altLang="en-US" sz="1200" dirty="0"/>
              <a:t>로 작성한 도서 검색 프로그램에서 도서를 등록하는 화면</a:t>
            </a:r>
            <a:endParaRPr lang="en-US" altLang="ko-KR" sz="1200" dirty="0"/>
          </a:p>
          <a:p>
            <a:pPr lvl="2"/>
            <a:r>
              <a:rPr lang="ko-KR" altLang="en-US" dirty="0"/>
              <a:t>새로운 도서가 추가되면 프로그램과 분리되어 별도의 파일에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54387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978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파일 시스템을 사용하는 방법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프로그램 </a:t>
            </a:r>
            <a:r>
              <a:rPr lang="en-US" altLang="ko-KR" b="1" dirty="0">
                <a:solidFill>
                  <a:srgbClr val="0000CC"/>
                </a:solidFill>
              </a:rPr>
              <a:t>2</a:t>
            </a:r>
            <a:r>
              <a:rPr lang="en-US" altLang="ko-KR" dirty="0"/>
              <a:t> : </a:t>
            </a:r>
            <a:r>
              <a:rPr lang="ko-KR" altLang="en-US" dirty="0"/>
              <a:t>데이터를 파일에 저장하기</a:t>
            </a:r>
            <a:endParaRPr lang="en-US" altLang="ko-KR" dirty="0"/>
          </a:p>
          <a:p>
            <a:pPr lvl="2"/>
            <a:r>
              <a:rPr lang="en-US" altLang="ko-KR" dirty="0"/>
              <a:t>BOOK </a:t>
            </a:r>
            <a:r>
              <a:rPr lang="ko-KR" altLang="en-US" dirty="0"/>
              <a:t>데이터 구조를 먼저 선언하고 </a:t>
            </a:r>
            <a:r>
              <a:rPr lang="en-US" altLang="ko-KR" dirty="0"/>
              <a:t>main( ) </a:t>
            </a:r>
            <a:r>
              <a:rPr lang="ko-KR" altLang="en-US" dirty="0"/>
              <a:t>프로그램에서 파일로부터 데이터를 </a:t>
            </a:r>
            <a:r>
              <a:rPr lang="ko-KR" altLang="en-US" dirty="0" smtClean="0"/>
              <a:t>불러와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구조체 </a:t>
            </a:r>
            <a:r>
              <a:rPr lang="ko-KR" altLang="en-US" dirty="0"/>
              <a:t>배열 변수 </a:t>
            </a:r>
            <a:r>
              <a:rPr lang="en-US" altLang="ko-KR" dirty="0"/>
              <a:t>BOOKS[ ]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r>
              <a:rPr lang="ko-KR" altLang="en-US" dirty="0"/>
              <a:t>새로운 도서가 입고되면 ‘도서등록하기’ 화면에서 도서 정보를 입력 받아 파일에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54"/>
          <a:stretch/>
        </p:blipFill>
        <p:spPr>
          <a:xfrm>
            <a:off x="1195502" y="2708920"/>
            <a:ext cx="5392976" cy="28080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31505" y="2736930"/>
            <a:ext cx="3024336" cy="1556165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72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195502" y="1628800"/>
            <a:ext cx="5357698" cy="4143697"/>
            <a:chOff x="1259632" y="1988840"/>
            <a:chExt cx="5400600" cy="416002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83"/>
            <a:stretch/>
          </p:blipFill>
          <p:spPr>
            <a:xfrm>
              <a:off x="1259632" y="1988840"/>
              <a:ext cx="5400600" cy="3365898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5317487"/>
              <a:ext cx="5400600" cy="831373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파일 시스템을 사용하는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프로그램 </a:t>
            </a:r>
            <a:r>
              <a:rPr lang="en-US" altLang="ko-KR" dirty="0"/>
              <a:t>2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lvl="2"/>
            <a:r>
              <a:rPr lang="ko-KR" altLang="en-US" dirty="0"/>
              <a:t>데이터 구조가 바뀌는 문제</a:t>
            </a:r>
            <a:r>
              <a:rPr lang="en-US" altLang="ko-KR" dirty="0"/>
              <a:t>(</a:t>
            </a:r>
            <a:r>
              <a:rPr lang="ko-KR" altLang="en-US" dirty="0"/>
              <a:t>불편함</a:t>
            </a:r>
            <a:r>
              <a:rPr lang="en-US" altLang="ko-KR" dirty="0"/>
              <a:t>)</a:t>
            </a:r>
            <a:r>
              <a:rPr lang="ko-KR" altLang="en-US" dirty="0"/>
              <a:t>가 있음</a:t>
            </a:r>
            <a:endParaRPr lang="en-US" altLang="ko-KR" dirty="0"/>
          </a:p>
          <a:p>
            <a:pPr lvl="2"/>
            <a:r>
              <a:rPr lang="ko-KR" altLang="en-US" dirty="0"/>
              <a:t>같은 파일을 두 개의 프로그램이 공유함으로써 발생하는 문제가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75393" y="1894941"/>
            <a:ext cx="3024336" cy="648072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25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를 사용하는 방법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프로그램 </a:t>
            </a:r>
            <a:r>
              <a:rPr lang="en-US" altLang="ko-KR" b="1" dirty="0">
                <a:solidFill>
                  <a:srgbClr val="0000CC"/>
                </a:solidFill>
              </a:rPr>
              <a:t>3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</a:t>
            </a:r>
            <a:r>
              <a:rPr lang="en-US" altLang="ko-KR" dirty="0"/>
              <a:t>DBMS</a:t>
            </a:r>
            <a:r>
              <a:rPr lang="ko-KR" altLang="en-US" dirty="0"/>
              <a:t>에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02" y="1958548"/>
            <a:ext cx="4983889" cy="4725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4021" y="3258330"/>
            <a:ext cx="3840427" cy="9387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프로그램에서 데이터를 불러올 때는 </a:t>
            </a:r>
            <a:r>
              <a:rPr lang="en-US" altLang="ko-KR" sz="1100" dirty="0">
                <a:solidFill>
                  <a:srgbClr val="FF0000"/>
                </a:solidFill>
                <a:ea typeface="맑은 고딕" pitchFamily="50" charset="-127"/>
              </a:rPr>
              <a:t>EXEC SQL</a:t>
            </a:r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이라는</a:t>
            </a:r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별도의 명령어를 이용하여 </a:t>
            </a:r>
            <a:r>
              <a:rPr lang="en-US" altLang="ko-KR" sz="1100" dirty="0">
                <a:solidFill>
                  <a:srgbClr val="FF0000"/>
                </a:solidFill>
                <a:ea typeface="맑은 고딕" pitchFamily="50" charset="-127"/>
              </a:rPr>
              <a:t>DBMS</a:t>
            </a:r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에 호출함</a:t>
            </a:r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ea typeface="맑은 고딕" pitchFamily="50" charset="-127"/>
              </a:rPr>
              <a:t>DBMS</a:t>
            </a:r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는 데이터를 정의하고 데이터를 관리하는</a:t>
            </a:r>
            <a:endParaRPr lang="en-US" altLang="ko-KR" sz="1100" dirty="0">
              <a:solidFill>
                <a:srgbClr val="FF0000"/>
              </a:solidFill>
              <a:ea typeface="맑은 고딕" pitchFamily="50" charset="-127"/>
            </a:endParaRPr>
          </a:p>
          <a:p>
            <a:r>
              <a:rPr lang="ko-KR" altLang="en-US" sz="1100" dirty="0">
                <a:solidFill>
                  <a:srgbClr val="FF0000"/>
                </a:solidFill>
                <a:ea typeface="맑은 고딕" pitchFamily="50" charset="-127"/>
              </a:rPr>
              <a:t>사용자 인터페이스를 따로 제공함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9989" y="3429000"/>
            <a:ext cx="3024336" cy="597379"/>
          </a:xfrm>
          <a:prstGeom prst="rect">
            <a:avLst/>
          </a:prstGeom>
          <a:solidFill>
            <a:schemeClr val="accent1">
              <a:alpha val="1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65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마당서점 데이터를 저장하는 방법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를 사용하는 방법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의 데이터베이스 관리 소프트웨어 </a:t>
            </a:r>
            <a:r>
              <a:rPr lang="en-US" altLang="ko-KR" b="1" dirty="0">
                <a:solidFill>
                  <a:srgbClr val="0000CC"/>
                </a:solidFill>
              </a:rPr>
              <a:t>MySQL </a:t>
            </a:r>
            <a:r>
              <a:rPr lang="en-US" altLang="ko-KR" b="1" dirty="0" smtClean="0">
                <a:solidFill>
                  <a:srgbClr val="0000CC"/>
                </a:solidFill>
              </a:rPr>
              <a:t>Workbench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47" y="1966343"/>
            <a:ext cx="6831657" cy="470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85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3028521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데이터베이스의 유형을 알아보고 개념 및 특징을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정보 시스템의 발전 과정을 통해 데이터베이스 시스템의 등장 배경을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파일 시스템과 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DBMS</a:t>
            </a: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를 비교하여 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DBMS</a:t>
            </a: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의 장점을 이해한다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kumimoji="0" lang="ko-KR" altLang="en-US" sz="1800" b="1" dirty="0">
                <a:solidFill>
                  <a:srgbClr val="393939"/>
                </a:solidFill>
                <a:latin typeface="+mn-ea"/>
              </a:rPr>
              <a:t>데이터베이스 시스템의 구성 요소를 알아본다</a:t>
            </a:r>
            <a:r>
              <a:rPr kumimoji="0" lang="en-US" altLang="ko-KR" sz="1800" b="1" dirty="0">
                <a:solidFill>
                  <a:srgbClr val="393939"/>
                </a:solidFill>
                <a:latin typeface="+mn-ea"/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708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[</a:t>
            </a:r>
            <a:r>
              <a:rPr lang="ko-KR" altLang="en-US" dirty="0">
                <a:solidFill>
                  <a:srgbClr val="0000CC"/>
                </a:solidFill>
              </a:rPr>
              <a:t>프로그램 </a:t>
            </a:r>
            <a:r>
              <a:rPr lang="en-US" altLang="ko-KR" dirty="0">
                <a:solidFill>
                  <a:srgbClr val="0000CC"/>
                </a:solidFill>
              </a:rPr>
              <a:t>1] </a:t>
            </a:r>
            <a:r>
              <a:rPr lang="ko-KR" altLang="en-US" dirty="0">
                <a:solidFill>
                  <a:srgbClr val="0000CC"/>
                </a:solidFill>
              </a:rPr>
              <a:t>구조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endParaRPr lang="en-US" altLang="ko-KR" b="0" dirty="0">
              <a:solidFill>
                <a:srgbClr val="0000CC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847850"/>
            <a:ext cx="71532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>
                <a:solidFill>
                  <a:srgbClr val="0000CC"/>
                </a:solidFill>
              </a:rPr>
              <a:t>[</a:t>
            </a:r>
            <a:r>
              <a:rPr lang="ko-KR" altLang="en-US">
                <a:solidFill>
                  <a:srgbClr val="0000CC"/>
                </a:solidFill>
              </a:rPr>
              <a:t>프로그램 </a:t>
            </a:r>
            <a:r>
              <a:rPr lang="en-US" altLang="ko-KR">
                <a:solidFill>
                  <a:srgbClr val="0000CC"/>
                </a:solidFill>
              </a:rPr>
              <a:t>2] </a:t>
            </a:r>
            <a:r>
              <a:rPr lang="ko-KR" altLang="en-US">
                <a:solidFill>
                  <a:srgbClr val="0000CC"/>
                </a:solidFill>
              </a:rPr>
              <a:t>구조</a:t>
            </a:r>
            <a:r>
              <a:rPr lang="en-US" altLang="ko-KR">
                <a:solidFill>
                  <a:srgbClr val="0000CC"/>
                </a:solidFill>
              </a:rPr>
              <a:t> </a:t>
            </a:r>
            <a:endParaRPr lang="ko-KR" altLang="en-US" dirty="0">
              <a:solidFill>
                <a:srgbClr val="0000CC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6888"/>
            <a:ext cx="711517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486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마당서점 데이터의 저장 방법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 </a:t>
            </a:r>
            <a:r>
              <a:rPr lang="en-US" altLang="ko-KR">
                <a:solidFill>
                  <a:srgbClr val="0000CC"/>
                </a:solidFill>
              </a:rPr>
              <a:t>[</a:t>
            </a:r>
            <a:r>
              <a:rPr lang="ko-KR" altLang="en-US">
                <a:solidFill>
                  <a:srgbClr val="0000CC"/>
                </a:solidFill>
              </a:rPr>
              <a:t>프로그램 </a:t>
            </a:r>
            <a:r>
              <a:rPr lang="en-US" altLang="ko-KR">
                <a:solidFill>
                  <a:srgbClr val="0000CC"/>
                </a:solidFill>
              </a:rPr>
              <a:t>3] </a:t>
            </a:r>
            <a:r>
              <a:rPr lang="ko-KR" altLang="en-US">
                <a:solidFill>
                  <a:srgbClr val="0000CC"/>
                </a:solidFill>
              </a:rPr>
              <a:t>구조</a:t>
            </a:r>
            <a:endParaRPr lang="ko-KR" altLang="en-US" dirty="0">
              <a:solidFill>
                <a:srgbClr val="0000CC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0" y="1781771"/>
            <a:ext cx="71247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555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파일 시스템을 이용하는 방법</a:t>
            </a:r>
            <a:r>
              <a:rPr lang="en-US" altLang="ko-KR" dirty="0"/>
              <a:t>(</a:t>
            </a:r>
            <a:r>
              <a:rPr lang="ko-KR" altLang="en-US" dirty="0"/>
              <a:t>프로그램 </a:t>
            </a:r>
            <a:r>
              <a:rPr lang="en-US" altLang="ko-KR" dirty="0"/>
              <a:t>2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r>
              <a:rPr lang="ko-KR" altLang="en-US" dirty="0" smtClean="0"/>
              <a:t>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DBMS</a:t>
            </a:r>
            <a:r>
              <a:rPr lang="ko-KR" altLang="en-US" dirty="0"/>
              <a:t>를 이용하는 방법</a:t>
            </a:r>
            <a:r>
              <a:rPr lang="en-US" altLang="ko-KR" dirty="0"/>
              <a:t>(</a:t>
            </a:r>
            <a:r>
              <a:rPr lang="ko-KR" altLang="en-US" dirty="0"/>
              <a:t>프로그램 </a:t>
            </a:r>
            <a:r>
              <a:rPr lang="en-US" altLang="ko-KR" dirty="0"/>
              <a:t>3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r>
              <a:rPr lang="ko-KR" altLang="en-US" dirty="0"/>
              <a:t>을 비교한 </a:t>
            </a:r>
            <a:r>
              <a:rPr lang="ko-KR" altLang="en-US" dirty="0" smtClean="0"/>
              <a:t>표</a:t>
            </a:r>
            <a:endParaRPr lang="en-US" altLang="ko-K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19338"/>
            <a:ext cx="71532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52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sz="1400" dirty="0" smtClean="0"/>
              <a:t>예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마당서점의 구매 담당자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출판사로부터 도서 구매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판매 담당자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고객에게 도서판매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가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     </a:t>
            </a:r>
            <a:r>
              <a:rPr lang="ko-KR" altLang="en-US" sz="1400" dirty="0" smtClean="0"/>
              <a:t>업무에 필요한 프로그램을 각각 운영하는 경우</a:t>
            </a:r>
            <a:endParaRPr lang="en-US" altLang="ko-KR" sz="1400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/>
              <a:t>DBMS</a:t>
            </a:r>
            <a:r>
              <a:rPr lang="ko-KR" altLang="en-US" b="1" dirty="0"/>
              <a:t>로 구축된 구매 및 판매 응용 </a:t>
            </a:r>
            <a:r>
              <a:rPr lang="ko-KR" altLang="en-US" b="1" dirty="0" smtClean="0"/>
              <a:t>프로그램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1"/>
            <a:ext cx="5162859" cy="2263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4347170"/>
            <a:ext cx="6003949" cy="232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파일 시스템과 </a:t>
            </a:r>
            <a:r>
              <a:rPr lang="en-US" altLang="ko-KR" dirty="0"/>
              <a:t>DBMS</a:t>
            </a:r>
            <a:r>
              <a:rPr lang="ko-KR" altLang="en-US" dirty="0"/>
              <a:t>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시스템과 </a:t>
            </a:r>
            <a:r>
              <a:rPr lang="ko-KR" altLang="en-US" dirty="0" smtClean="0"/>
              <a:t>비교하여 </a:t>
            </a:r>
            <a:r>
              <a:rPr lang="en-US" altLang="ko-KR" dirty="0"/>
              <a:t>DBMS</a:t>
            </a:r>
            <a:r>
              <a:rPr lang="ko-KR" altLang="en-US" dirty="0"/>
              <a:t>의 </a:t>
            </a:r>
            <a:r>
              <a:rPr lang="ko-KR" altLang="en-US" dirty="0" smtClean="0"/>
              <a:t>장점을 정리한 표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56792"/>
            <a:ext cx="71532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892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6080511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04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데이터베이스 시스템의 구성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8"/>
            <a:ext cx="6840760" cy="264687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언어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사용자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모델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개념적 구조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952610"/>
            <a:ext cx="8229600" cy="5500726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38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데이터베이스 시스템의 구성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052736"/>
            <a:ext cx="6991350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SQL(Structured Query Language)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/>
            <a:r>
              <a:rPr lang="ko-KR" altLang="en-US" dirty="0"/>
              <a:t>데이터 정의어 </a:t>
            </a:r>
            <a:endParaRPr lang="en-US" altLang="ko-KR" dirty="0"/>
          </a:p>
          <a:p>
            <a:pPr lvl="2"/>
            <a:r>
              <a:rPr lang="en-US" altLang="ko-KR" dirty="0"/>
              <a:t>DBMS</a:t>
            </a:r>
            <a:r>
              <a:rPr lang="ko-KR" altLang="en-US" dirty="0"/>
              <a:t>에 저장된 테이블 구조를 정의하는 데 사용</a:t>
            </a:r>
            <a:endParaRPr lang="en-US" altLang="ko-KR" dirty="0"/>
          </a:p>
          <a:p>
            <a:pPr lvl="1"/>
            <a:r>
              <a:rPr lang="ko-KR" altLang="en-US" dirty="0"/>
              <a:t>데이터 조작어 </a:t>
            </a:r>
            <a:endParaRPr lang="en-US" altLang="ko-KR" dirty="0"/>
          </a:p>
          <a:p>
            <a:pPr lvl="2"/>
            <a:r>
              <a:rPr lang="ko-KR" altLang="en-US" dirty="0"/>
              <a:t>데이터를 검색</a:t>
            </a:r>
            <a:r>
              <a:rPr lang="en-US" altLang="ko-KR" dirty="0"/>
              <a:t>·</a:t>
            </a:r>
            <a:r>
              <a:rPr lang="ko-KR" altLang="en-US" dirty="0"/>
              <a:t>삽입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수정하는 데 사용</a:t>
            </a:r>
            <a:endParaRPr lang="en-US" altLang="ko-KR" dirty="0"/>
          </a:p>
          <a:p>
            <a:pPr lvl="1"/>
            <a:r>
              <a:rPr lang="ko-KR" altLang="en-US" dirty="0"/>
              <a:t>데이터 제어어 </a:t>
            </a:r>
            <a:endParaRPr lang="en-US" altLang="ko-KR" dirty="0"/>
          </a:p>
          <a:p>
            <a:pPr lvl="2"/>
            <a:r>
              <a:rPr lang="ko-KR" altLang="en-US" dirty="0"/>
              <a:t>데이터의 사용 권한을 관리하는 데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SQL</a:t>
            </a:r>
            <a:r>
              <a:rPr lang="ko-KR" altLang="en-US" dirty="0"/>
              <a:t>의 핵심</a:t>
            </a:r>
            <a:endParaRPr lang="en-US" altLang="ko-KR" dirty="0"/>
          </a:p>
          <a:p>
            <a:pPr lvl="1"/>
            <a:r>
              <a:rPr lang="ko-KR" altLang="en-US" dirty="0"/>
              <a:t>데이터 조작어 중 데이터를 검색하는 질의문</a:t>
            </a:r>
            <a:endParaRPr lang="en-US" altLang="ko-KR" dirty="0"/>
          </a:p>
          <a:p>
            <a:pPr lvl="1"/>
            <a:r>
              <a:rPr lang="ko-KR" altLang="en-US" dirty="0"/>
              <a:t>질의문은 </a:t>
            </a:r>
            <a:r>
              <a:rPr lang="en-US" altLang="ko-KR" dirty="0"/>
              <a:t>SELECT-FROM-WHERE </a:t>
            </a:r>
            <a:r>
              <a:rPr lang="ko-KR" altLang="en-US" dirty="0"/>
              <a:t>구조로 되어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언어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 smtClean="0"/>
              <a:t>Book </a:t>
            </a:r>
            <a:r>
              <a:rPr lang="ko-KR" altLang="en-US" dirty="0"/>
              <a:t>테이블에서 질의문을 사용하는 예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7"/>
            <a:ext cx="4221196" cy="212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07450"/>
            <a:ext cx="6880001" cy="31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11560" y="1871768"/>
            <a:ext cx="7859844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01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데이터베이스와 데이터베이스 시스템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475656" y="2780927"/>
            <a:ext cx="6840760" cy="212365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r>
              <a:rPr kumimoji="0"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지식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활용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개념 및 특징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시스템의 구성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391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사용자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일반 사용자</a:t>
            </a:r>
            <a:endParaRPr lang="en-US" altLang="ko-KR" dirty="0"/>
          </a:p>
          <a:p>
            <a:pPr lvl="2"/>
            <a:r>
              <a:rPr lang="ko-KR" altLang="en-US" dirty="0"/>
              <a:t>은행의 창구 혹은 관공서의 민원 접수처 등에서 데이터 관련 업무를 하는 사람</a:t>
            </a:r>
            <a:endParaRPr lang="en-US" altLang="ko-KR" dirty="0"/>
          </a:p>
          <a:p>
            <a:pPr lvl="2"/>
            <a:r>
              <a:rPr lang="ko-KR" altLang="en-US" dirty="0"/>
              <a:t>프로그래머가 개발한 프로그램을 이용하여 데이터베이스에 접근</a:t>
            </a:r>
            <a:endParaRPr lang="en-US" altLang="ko-KR" dirty="0"/>
          </a:p>
          <a:p>
            <a:pPr lvl="1"/>
            <a:r>
              <a:rPr lang="ko-KR" altLang="en-US" dirty="0"/>
              <a:t>응용 프로그래머</a:t>
            </a:r>
            <a:endParaRPr lang="en-US" altLang="ko-KR" dirty="0"/>
          </a:p>
          <a:p>
            <a:pPr lvl="2"/>
            <a:r>
              <a:rPr lang="ko-KR" altLang="en-US" dirty="0"/>
              <a:t>일반 사용자가 사용할 수 있도록 프로그램을 만드는 사람</a:t>
            </a:r>
            <a:endParaRPr lang="en-US" altLang="ko-KR" dirty="0"/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사용자</a:t>
            </a:r>
            <a:endParaRPr lang="en-US" altLang="ko-KR" dirty="0"/>
          </a:p>
          <a:p>
            <a:pPr lvl="2"/>
            <a:r>
              <a:rPr lang="en-US" altLang="ko-KR" dirty="0"/>
              <a:t>SQL</a:t>
            </a:r>
            <a:r>
              <a:rPr lang="ko-KR" altLang="en-US" dirty="0"/>
              <a:t>을 사용해 업무를 처리하는 </a:t>
            </a:r>
            <a:r>
              <a:rPr lang="en-US" altLang="ko-KR" dirty="0"/>
              <a:t>IT </a:t>
            </a:r>
            <a:r>
              <a:rPr lang="ko-KR" altLang="en-US" dirty="0"/>
              <a:t>부서의 담당자</a:t>
            </a:r>
            <a:endParaRPr lang="en-US" altLang="ko-KR" dirty="0"/>
          </a:p>
          <a:p>
            <a:pPr lvl="2"/>
            <a:r>
              <a:rPr lang="ko-KR" altLang="en-US" dirty="0"/>
              <a:t>응용 프로그램으로 구현되지 않은 업무를 </a:t>
            </a:r>
            <a:r>
              <a:rPr lang="en-US" altLang="ko-KR" dirty="0"/>
              <a:t>SQL</a:t>
            </a:r>
            <a:r>
              <a:rPr lang="ko-KR" altLang="en-US" dirty="0"/>
              <a:t>을 사용해 처리</a:t>
            </a:r>
            <a:endParaRPr lang="en-US" altLang="ko-KR" dirty="0"/>
          </a:p>
          <a:p>
            <a:pPr lvl="1"/>
            <a:r>
              <a:rPr lang="ko-KR" altLang="en-US" dirty="0"/>
              <a:t>데이터베이스 관리자</a:t>
            </a:r>
            <a:endParaRPr lang="en-US" altLang="ko-KR" dirty="0"/>
          </a:p>
          <a:p>
            <a:pPr lvl="2"/>
            <a:r>
              <a:rPr lang="ko-KR" altLang="en-US" dirty="0"/>
              <a:t>데이터베이스 운영 조직의 데이터베이스 시스템을 총괄하는 사람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데이터베이스 사용자별로 갖추어야 할 지식수준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725144"/>
            <a:ext cx="71723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DBMS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</a:t>
            </a:r>
            <a:r>
              <a:rPr lang="ko-KR" altLang="en-US" dirty="0" smtClean="0"/>
              <a:t>의 </a:t>
            </a:r>
            <a:r>
              <a:rPr lang="ko-KR" altLang="en-US" dirty="0"/>
              <a:t>기능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700808"/>
            <a:ext cx="71532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 모델의 개념</a:t>
            </a:r>
            <a:endParaRPr lang="en-US" altLang="ko-KR" dirty="0"/>
          </a:p>
          <a:p>
            <a:pPr lvl="1"/>
            <a:r>
              <a:rPr lang="ko-KR" altLang="en-US" dirty="0"/>
              <a:t>데이터베이스 시스템에서 데이터를 저장하는 이론적인 방법에 관한 것</a:t>
            </a:r>
            <a:endParaRPr lang="en-US" altLang="ko-KR" dirty="0"/>
          </a:p>
          <a:p>
            <a:pPr lvl="1"/>
            <a:r>
              <a:rPr lang="ko-KR" altLang="en-US" dirty="0"/>
              <a:t>데이터베이스에 데이터가 어떻게 구조화되어 저장되는지를 결정함</a:t>
            </a:r>
            <a:endParaRPr lang="en-US" altLang="ko-KR" dirty="0"/>
          </a:p>
          <a:p>
            <a:pPr lvl="1"/>
            <a:r>
              <a:rPr lang="ko-KR" altLang="en-US" dirty="0"/>
              <a:t>현재 가장 많이 사용되는 데이터 모델은 관계 데이터 모델</a:t>
            </a:r>
            <a:endParaRPr lang="en-US" altLang="ko-KR" dirty="0"/>
          </a:p>
          <a:p>
            <a:pPr lvl="1"/>
            <a:r>
              <a:rPr lang="ko-KR" altLang="en-US" dirty="0"/>
              <a:t>데이터 모델을 구분하는 가장 큰 기준은 데이터 간 관계를 표현하는 </a:t>
            </a:r>
            <a:r>
              <a:rPr lang="ko-KR" altLang="en-US" dirty="0" smtClean="0"/>
              <a:t>방법임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6103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 </a:t>
            </a:r>
            <a:r>
              <a:rPr lang="ko-KR" altLang="en-US" dirty="0"/>
              <a:t>포인터 사용 </a:t>
            </a:r>
            <a:r>
              <a:rPr lang="en-US" altLang="ko-KR" dirty="0"/>
              <a:t>: </a:t>
            </a:r>
            <a:r>
              <a:rPr lang="ko-KR" altLang="en-US" dirty="0"/>
              <a:t>계층 데이터 모델</a:t>
            </a:r>
            <a:r>
              <a:rPr lang="en-US" altLang="ko-KR" dirty="0"/>
              <a:t>, </a:t>
            </a:r>
            <a:r>
              <a:rPr lang="ko-KR" altLang="en-US" dirty="0"/>
              <a:t>네트워크 데이터 모델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 </a:t>
            </a:r>
            <a:r>
              <a:rPr lang="ko-KR" altLang="en-US" dirty="0"/>
              <a:t>속성값 사용 </a:t>
            </a:r>
            <a:r>
              <a:rPr lang="en-US" altLang="ko-KR" dirty="0"/>
              <a:t>: </a:t>
            </a:r>
            <a:r>
              <a:rPr lang="ko-KR" altLang="en-US" dirty="0"/>
              <a:t>관계 데이터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61035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661035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3377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 </a:t>
            </a:r>
            <a:r>
              <a:rPr lang="ko-KR" altLang="en-US" dirty="0"/>
              <a:t>객체 식별자 사용 </a:t>
            </a:r>
            <a:r>
              <a:rPr lang="en-US" altLang="ko-KR" dirty="0"/>
              <a:t>: </a:t>
            </a:r>
            <a:r>
              <a:rPr lang="ko-KR" altLang="en-US" dirty="0"/>
              <a:t>객체 데이터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53" y="1412776"/>
            <a:ext cx="66198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764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 모델에서 관계 표현 방법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628800"/>
            <a:ext cx="71723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40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모델에서 관계 표현 방법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9" y="1634902"/>
            <a:ext cx="71532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642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모델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모델</a:t>
            </a:r>
            <a:r>
              <a:rPr lang="ko-KR" altLang="en-US" dirty="0"/>
              <a:t>을 사용 시기별로 나타낸 것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634902"/>
            <a:ext cx="699135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856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>
                <a:solidFill>
                  <a:srgbClr val="0000CC"/>
                </a:solidFill>
              </a:rPr>
              <a:t>3</a:t>
            </a:r>
            <a:r>
              <a:rPr lang="ko-KR" altLang="en-US" dirty="0">
                <a:solidFill>
                  <a:srgbClr val="0000CC"/>
                </a:solidFill>
              </a:rPr>
              <a:t>단계 데이터베이스 구조</a:t>
            </a:r>
            <a:endParaRPr lang="en-US" altLang="ko-KR" dirty="0">
              <a:solidFill>
                <a:srgbClr val="0000CC"/>
              </a:solidFill>
            </a:endParaRP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데이터베이스 구조는 외부 단계</a:t>
            </a:r>
            <a:r>
              <a:rPr lang="en-US" altLang="ko-KR" dirty="0"/>
              <a:t>, </a:t>
            </a:r>
            <a:r>
              <a:rPr lang="ko-KR" altLang="en-US" dirty="0"/>
              <a:t>개념 단계</a:t>
            </a:r>
            <a:r>
              <a:rPr lang="en-US" altLang="ko-KR" dirty="0"/>
              <a:t>, </a:t>
            </a:r>
            <a:r>
              <a:rPr lang="ko-KR" altLang="en-US" dirty="0"/>
              <a:t>내부 단계로 나뉨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55976" y="6280357"/>
            <a:ext cx="4464496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ea typeface="맑은 고딕" pitchFamily="50" charset="-127"/>
              </a:rPr>
              <a:t>‘스키마</a:t>
            </a:r>
            <a:r>
              <a:rPr lang="en-US" altLang="ko-KR" sz="1000" dirty="0">
                <a:solidFill>
                  <a:srgbClr val="FF0000"/>
                </a:solidFill>
                <a:ea typeface="맑은 고딕" pitchFamily="50" charset="-127"/>
              </a:rPr>
              <a:t>(schema)</a:t>
            </a:r>
            <a:r>
              <a:rPr lang="ko-KR" altLang="en-US" sz="1000" dirty="0">
                <a:solidFill>
                  <a:srgbClr val="FF0000"/>
                </a:solidFill>
                <a:ea typeface="맑은 고딕" pitchFamily="50" charset="-127"/>
              </a:rPr>
              <a:t>’는 그리스어에서 유래된 단어로 조직이나 구조를 의미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63" y="1988840"/>
            <a:ext cx="65246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외부 단계</a:t>
            </a:r>
            <a:endParaRPr lang="en-US" altLang="ko-KR" dirty="0"/>
          </a:p>
          <a:p>
            <a:pPr lvl="1"/>
            <a:r>
              <a:rPr lang="ko-KR" altLang="en-US" dirty="0"/>
              <a:t>일반 사용자나 응용 프로그래머가 접근하는 계층으로 전체 데이터베이스 중에서 하나의 논리적인 부분을 의미</a:t>
            </a:r>
            <a:endParaRPr lang="en-US" altLang="ko-KR" dirty="0"/>
          </a:p>
          <a:p>
            <a:pPr lvl="1"/>
            <a:r>
              <a:rPr lang="ko-KR" altLang="en-US" dirty="0"/>
              <a:t>여러 개의 외부 스키마가 있을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개념 단계</a:t>
            </a:r>
            <a:endParaRPr lang="en-US" altLang="ko-KR" dirty="0"/>
          </a:p>
          <a:p>
            <a:pPr lvl="1"/>
            <a:r>
              <a:rPr lang="ko-KR" altLang="en-US" dirty="0"/>
              <a:t>전체 데이터베이스의 정의를 의미</a:t>
            </a:r>
            <a:endParaRPr lang="en-US" altLang="ko-KR" dirty="0"/>
          </a:p>
          <a:p>
            <a:pPr lvl="1"/>
            <a:r>
              <a:rPr lang="ko-KR" altLang="en-US" dirty="0"/>
              <a:t>통합 조직별로 하나만 존재하며 </a:t>
            </a:r>
            <a:r>
              <a:rPr lang="en-US" altLang="ko-KR" dirty="0"/>
              <a:t>DBA</a:t>
            </a:r>
            <a:r>
              <a:rPr lang="ko-KR" altLang="en-US" dirty="0"/>
              <a:t>가 관리함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내부 단계</a:t>
            </a:r>
            <a:endParaRPr lang="en-US" altLang="ko-KR" dirty="0"/>
          </a:p>
          <a:p>
            <a:pPr lvl="1"/>
            <a:r>
              <a:rPr lang="ko-KR" altLang="en-US" dirty="0"/>
              <a:t>물리적 저장 장치에 데이터베이스가 실제로 저장되는 방법을 표현한 것</a:t>
            </a:r>
            <a:endParaRPr lang="en-US" altLang="ko-KR" dirty="0"/>
          </a:p>
          <a:p>
            <a:pPr lvl="1"/>
            <a:r>
              <a:rPr lang="ko-KR" altLang="en-US" dirty="0"/>
              <a:t>내부 스키마는 하나만 존재</a:t>
            </a:r>
            <a:endParaRPr lang="en-US" altLang="ko-KR" dirty="0"/>
          </a:p>
          <a:p>
            <a:pPr lvl="1"/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/>
              <a:t>데이터 레코드의 배치 방법</a:t>
            </a:r>
            <a:r>
              <a:rPr lang="en-US" altLang="ko-KR" dirty="0"/>
              <a:t>, </a:t>
            </a:r>
            <a:r>
              <a:rPr lang="ko-KR" altLang="en-US" dirty="0"/>
              <a:t>데이터 압축 등에 관한 사항이 </a:t>
            </a:r>
            <a:r>
              <a:rPr lang="ko-KR" altLang="en-US" dirty="0" smtClean="0"/>
              <a:t>포함됨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16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1.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데이터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정보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지식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ko-KR" altLang="en-US" dirty="0"/>
              <a:t>관찰의 결과로 나타난 정량적 혹은 정성적인 실제 값</a:t>
            </a:r>
            <a:endParaRPr lang="en-US" altLang="ko-KR" dirty="0"/>
          </a:p>
          <a:p>
            <a:r>
              <a:rPr lang="ko-KR" altLang="en-US" dirty="0"/>
              <a:t>정보</a:t>
            </a:r>
            <a:endParaRPr lang="en-US" altLang="ko-KR" dirty="0"/>
          </a:p>
          <a:p>
            <a:pPr lvl="1"/>
            <a:r>
              <a:rPr lang="ko-KR" altLang="en-US" dirty="0"/>
              <a:t>데이터에 의미를 부여한 것</a:t>
            </a:r>
            <a:endParaRPr lang="en-US" altLang="ko-KR" dirty="0"/>
          </a:p>
          <a:p>
            <a:r>
              <a:rPr lang="ko-KR" altLang="en-US" dirty="0"/>
              <a:t>지식</a:t>
            </a:r>
            <a:endParaRPr lang="en-US" altLang="ko-KR" dirty="0"/>
          </a:p>
          <a:p>
            <a:pPr lvl="1"/>
            <a:r>
              <a:rPr lang="ko-KR" altLang="en-US" dirty="0"/>
              <a:t>사물이나 현상에 대한 이해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07668"/>
            <a:ext cx="52197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DBMS</a:t>
            </a:r>
            <a:r>
              <a:rPr lang="ko-KR" altLang="en-US" dirty="0"/>
              <a:t>는 매핑</a:t>
            </a:r>
            <a:r>
              <a:rPr lang="en-US" altLang="ko-KR" dirty="0"/>
              <a:t> </a:t>
            </a:r>
            <a:r>
              <a:rPr lang="ko-KR" altLang="en-US" dirty="0"/>
              <a:t>사상을 통하여 각 단계 간 대응 관계를 정의함</a:t>
            </a:r>
            <a:endParaRPr lang="en-US" altLang="ko-KR" dirty="0"/>
          </a:p>
          <a:p>
            <a:pPr lvl="1"/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개념 매핑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r>
              <a:rPr lang="en-US" altLang="ko-KR" dirty="0"/>
              <a:t>/</a:t>
            </a:r>
            <a:r>
              <a:rPr lang="ko-KR" altLang="en-US" dirty="0"/>
              <a:t>내부 매핑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대학의 수강신청을 예로 들어 </a:t>
            </a:r>
            <a:r>
              <a:rPr lang="en-US" altLang="ko-KR" dirty="0"/>
              <a:t>3</a:t>
            </a:r>
            <a:r>
              <a:rPr lang="ko-KR" altLang="en-US" dirty="0"/>
              <a:t>단계 데이터베이스 구조를 살펴보기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4924425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47720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49053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2925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1-18]</a:t>
            </a:r>
            <a:r>
              <a:rPr lang="ko-KR" altLang="en-US" dirty="0"/>
              <a:t>의 수강신청 데이터베이스의 내부 스키마를 그림으로 나타낸 것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6850"/>
            <a:ext cx="55816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수강신청 데이터베이스의 </a:t>
            </a:r>
            <a:r>
              <a:rPr lang="en-US" altLang="ko-KR" b="0" dirty="0"/>
              <a:t>3</a:t>
            </a:r>
            <a:r>
              <a:rPr lang="ko-KR" altLang="en-US" b="0" dirty="0"/>
              <a:t>단계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6048672" cy="53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39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수강신청 데이터베이스의 </a:t>
            </a:r>
            <a:r>
              <a:rPr lang="en-US" altLang="ko-KR" b="0" dirty="0"/>
              <a:t>3</a:t>
            </a:r>
            <a:r>
              <a:rPr lang="ko-KR" altLang="en-US" b="0" dirty="0"/>
              <a:t>단계 구조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0516" y="1628800"/>
            <a:ext cx="8528804" cy="2873434"/>
            <a:chOff x="271594" y="2268454"/>
            <a:chExt cx="8528804" cy="287343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10"/>
            <a:stretch/>
          </p:blipFill>
          <p:spPr>
            <a:xfrm>
              <a:off x="5004048" y="2341548"/>
              <a:ext cx="3796350" cy="280034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59" t="53333" r="22259"/>
            <a:stretch/>
          </p:blipFill>
          <p:spPr>
            <a:xfrm>
              <a:off x="271594" y="2268454"/>
              <a:ext cx="3796350" cy="284645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23566" y="3218596"/>
              <a:ext cx="276796" cy="553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6656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데이터베이스의 개념적 구조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 독립성</a:t>
            </a:r>
            <a:endParaRPr lang="en-US" altLang="ko-KR" dirty="0"/>
          </a:p>
          <a:p>
            <a:pPr lvl="1"/>
            <a:r>
              <a:rPr lang="ko-KR" altLang="en-US" dirty="0"/>
              <a:t>하위 단계의 내용을 추상화하여 상위 단계에 그 세부 사항을 </a:t>
            </a:r>
            <a:r>
              <a:rPr lang="ko-KR" altLang="en-US" dirty="0" smtClean="0"/>
              <a:t>숨김으로써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한 </a:t>
            </a:r>
            <a:r>
              <a:rPr lang="ko-KR" altLang="en-US" dirty="0"/>
              <a:t>단계 내의 변경에 대해서 다른 단계와 상호 간섭이 없도록 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가지 데이터 독립성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논리적 데이터 독립성</a:t>
            </a:r>
            <a:r>
              <a:rPr lang="en-US" altLang="ko-KR" dirty="0"/>
              <a:t>(logical data independence)</a:t>
            </a:r>
            <a:endParaRPr lang="en-US" altLang="ko-KR" b="1" dirty="0">
              <a:solidFill>
                <a:srgbClr val="0000CC"/>
              </a:solidFill>
            </a:endParaRPr>
          </a:p>
          <a:p>
            <a:pPr lvl="2"/>
            <a:r>
              <a:rPr lang="ko-KR" altLang="en-US" dirty="0"/>
              <a:t>외부 단계와 개념 단계 사이의 독립성</a:t>
            </a:r>
            <a:endParaRPr lang="en-US" altLang="ko-KR" dirty="0"/>
          </a:p>
          <a:p>
            <a:pPr lvl="2"/>
            <a:r>
              <a:rPr lang="ko-KR" altLang="en-US" dirty="0"/>
              <a:t>개념 스키마가 변경되어도 외부 스키마에는 영향을 미치지 않도록 지원함</a:t>
            </a:r>
            <a:endParaRPr lang="en-US" altLang="ko-KR" dirty="0"/>
          </a:p>
          <a:p>
            <a:pPr lvl="2"/>
            <a:r>
              <a:rPr lang="ko-KR" altLang="en-US" dirty="0"/>
              <a:t>논리적 구조가 변경되어도 응용 프로그램에는 영향이 없도록 하는 개념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00CC"/>
                </a:solidFill>
              </a:rPr>
              <a:t>물리적 데이터 독립성</a:t>
            </a:r>
            <a:r>
              <a:rPr lang="en-US" altLang="ko-KR" dirty="0"/>
              <a:t>(physical data independence)</a:t>
            </a:r>
            <a:endParaRPr lang="en-US" altLang="ko-KR" b="1" dirty="0">
              <a:solidFill>
                <a:srgbClr val="0000CC"/>
              </a:solidFill>
            </a:endParaRPr>
          </a:p>
          <a:p>
            <a:pPr lvl="2"/>
            <a:r>
              <a:rPr lang="ko-KR" altLang="en-US" dirty="0"/>
              <a:t>개념 단계와 내부 단계 사이의 독립성</a:t>
            </a:r>
            <a:endParaRPr lang="en-US" altLang="ko-KR" dirty="0"/>
          </a:p>
          <a:p>
            <a:pPr lvl="2"/>
            <a:r>
              <a:rPr lang="ko-KR" altLang="en-US" dirty="0"/>
              <a:t>저장 장치 구조 변경과 같이 내부 스키마가 변경되어도 개념 스키마에 영향을 미치지 않도록 </a:t>
            </a:r>
            <a:r>
              <a:rPr lang="ko-KR" altLang="en-US" dirty="0" smtClean="0"/>
              <a:t>지원함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007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정의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데이터베이스의 특징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 시스템의 구성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 시스템의 발전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장점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(DBA)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 데이터베이스 구조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독립성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6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dirty="0"/>
              <a:t>다음과 같이 </a:t>
            </a:r>
            <a:r>
              <a:rPr lang="ko-KR" altLang="en-US" dirty="0" smtClean="0"/>
              <a:t>일상생활의 </a:t>
            </a:r>
            <a:r>
              <a:rPr lang="ko-KR" altLang="en-US" dirty="0"/>
              <a:t>거의 모든 곳에서 </a:t>
            </a:r>
            <a:r>
              <a:rPr lang="ko-KR" altLang="en-US" dirty="0" smtClean="0"/>
              <a:t>생성됨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64960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0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활용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b="0" dirty="0"/>
              <a:t>예</a:t>
            </a:r>
            <a:r>
              <a:rPr lang="en-US" altLang="ko-KR" b="0" dirty="0"/>
              <a:t>) </a:t>
            </a:r>
            <a:r>
              <a:rPr lang="ko-KR" altLang="en-US" b="0" dirty="0"/>
              <a:t>패스트푸드 체인점에서 </a:t>
            </a:r>
            <a:r>
              <a:rPr lang="en-US" altLang="ko-KR" b="0" dirty="0"/>
              <a:t>500</a:t>
            </a:r>
            <a:r>
              <a:rPr lang="ko-KR" altLang="en-US" b="0" dirty="0"/>
              <a:t>원짜리 소프트아이스크림을 살 경우</a:t>
            </a:r>
            <a:endParaRPr lang="en-US" altLang="ko-KR" b="0" dirty="0"/>
          </a:p>
          <a:p>
            <a:pPr lvl="2" latinLnBrk="0"/>
            <a:r>
              <a:rPr lang="ko-KR" altLang="en-US" dirty="0"/>
              <a:t>체인점의 판매 데이터베이스에는 체인점 이름</a:t>
            </a:r>
            <a:r>
              <a:rPr lang="en-US" altLang="ko-KR" dirty="0"/>
              <a:t>, </a:t>
            </a:r>
            <a:r>
              <a:rPr lang="ko-KR" altLang="en-US" dirty="0"/>
              <a:t>판매대 번호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판매 시간</a:t>
            </a:r>
            <a:r>
              <a:rPr lang="en-US" altLang="ko-KR" dirty="0"/>
              <a:t>, </a:t>
            </a:r>
            <a:r>
              <a:rPr lang="ko-KR" altLang="en-US" dirty="0"/>
              <a:t>금액</a:t>
            </a:r>
            <a:r>
              <a:rPr lang="en-US" altLang="ko-KR" dirty="0"/>
              <a:t>, </a:t>
            </a:r>
            <a:r>
              <a:rPr lang="ko-KR" altLang="en-US" dirty="0"/>
              <a:t>결제 방법 등의 </a:t>
            </a:r>
            <a:r>
              <a:rPr lang="ko-KR" altLang="en-US" dirty="0" smtClean="0"/>
              <a:t>데이터가 </a:t>
            </a:r>
            <a:r>
              <a:rPr lang="ko-KR" altLang="en-US" dirty="0"/>
              <a:t>실시간으로 저장</a:t>
            </a:r>
            <a:endParaRPr lang="ko-KR" altLang="en-US" b="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47434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29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데이터베이스의 활용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데이터베이스 시스템은 데이터의 검색과 변경</a:t>
            </a:r>
            <a:r>
              <a:rPr lang="en-US" altLang="ko-KR" dirty="0"/>
              <a:t> </a:t>
            </a:r>
            <a:r>
              <a:rPr lang="ko-KR" altLang="en-US" dirty="0"/>
              <a:t>작업을 주로 수행</a:t>
            </a:r>
            <a:endParaRPr lang="en-US" altLang="ko-KR" dirty="0"/>
          </a:p>
          <a:p>
            <a:pPr lvl="2"/>
            <a:r>
              <a:rPr lang="ko-KR" altLang="en-US" dirty="0"/>
              <a:t>변경이란 시간에 따라 변하는 데이터 값을 데이터베이스에 반영하기 위해 수행하는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등의 작업을 말함 </a:t>
            </a:r>
            <a:r>
              <a:rPr lang="en-US" altLang="ko-KR" dirty="0"/>
              <a:t>- </a:t>
            </a:r>
            <a:r>
              <a:rPr lang="ko-KR" altLang="en-US" dirty="0"/>
              <a:t>이러한 검색</a:t>
            </a:r>
            <a:r>
              <a:rPr lang="en-US" altLang="ko-KR" dirty="0"/>
              <a:t>·</a:t>
            </a:r>
            <a:r>
              <a:rPr lang="ko-KR" altLang="en-US" dirty="0"/>
              <a:t>변경 빈도에 따라 시스템 구축의 난이도가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검색</a:t>
            </a:r>
            <a:r>
              <a:rPr lang="en-US" altLang="ko-KR" dirty="0"/>
              <a:t>·</a:t>
            </a:r>
            <a:r>
              <a:rPr lang="ko-KR" altLang="en-US" dirty="0"/>
              <a:t>변경 빈도에 따른 데이터베이스 유형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64904"/>
            <a:ext cx="71437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24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데이터베이스의 개념 및 특징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데이터베이스 개념</a:t>
            </a:r>
            <a:endParaRPr lang="en-US" altLang="ko-KR" dirty="0"/>
          </a:p>
          <a:p>
            <a:pPr lvl="1"/>
            <a:r>
              <a:rPr lang="ko-KR" altLang="en-US" dirty="0"/>
              <a:t>여러 사람이 공용으로 사용하기 위해 통합하고 저장한 운영 데이터의 집합</a:t>
            </a:r>
            <a:endParaRPr lang="en-US" altLang="ko-KR" dirty="0"/>
          </a:p>
          <a:p>
            <a:pPr marL="266700" lvl="1" indent="0">
              <a:buNone/>
            </a:pPr>
            <a:r>
              <a:rPr lang="ko-KR" altLang="en-US" dirty="0">
                <a:latin typeface="맑은 고딕"/>
                <a:ea typeface="맑은 고딕"/>
                <a:sym typeface="Wingdings"/>
              </a:rPr>
              <a:t>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/>
              <a:t>통합된 데이터</a:t>
            </a:r>
            <a:r>
              <a:rPr lang="en-US" altLang="ko-KR" dirty="0"/>
              <a:t>(integrated data)</a:t>
            </a:r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 </a:t>
            </a:r>
            <a:r>
              <a:rPr lang="ko-KR" altLang="en-US" dirty="0"/>
              <a:t>저장된 데이터</a:t>
            </a:r>
            <a:r>
              <a:rPr lang="en-US" altLang="ko-KR" dirty="0"/>
              <a:t>(stored data)</a:t>
            </a:r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 </a:t>
            </a:r>
            <a:r>
              <a:rPr lang="ko-KR" altLang="en-US" dirty="0"/>
              <a:t>운영 데이터</a:t>
            </a:r>
            <a:r>
              <a:rPr lang="en-US" altLang="ko-KR" dirty="0"/>
              <a:t>(operational data)</a:t>
            </a:r>
          </a:p>
          <a:p>
            <a:pPr marL="266700" lvl="1" indent="0">
              <a:buNone/>
            </a:pPr>
            <a:r>
              <a:rPr lang="ko-KR" altLang="en-US" dirty="0">
                <a:sym typeface="Wingdings"/>
              </a:rPr>
              <a:t> </a:t>
            </a:r>
            <a:r>
              <a:rPr lang="ko-KR" altLang="en-US" dirty="0"/>
              <a:t>공용 데이터</a:t>
            </a:r>
            <a:r>
              <a:rPr lang="en-US" altLang="ko-KR" dirty="0"/>
              <a:t>(shared data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46767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10269</TotalTime>
  <Words>1572</Words>
  <Application>Microsoft Office PowerPoint</Application>
  <PresentationFormat>화면 슬라이드 쇼(4:3)</PresentationFormat>
  <Paragraphs>361</Paragraphs>
  <Slides>57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2" baseType="lpstr">
      <vt:lpstr>HY견고딕</vt:lpstr>
      <vt:lpstr>맑은 고딕</vt:lpstr>
      <vt:lpstr>Arial</vt:lpstr>
      <vt:lpstr>Wingdings</vt:lpstr>
      <vt:lpstr>바인드소프트</vt:lpstr>
      <vt:lpstr>Chapter 01  데이터베이스 시스템</vt:lpstr>
      <vt:lpstr>목차</vt:lpstr>
      <vt:lpstr>학습목표</vt:lpstr>
      <vt:lpstr>PowerPoint 프레젠테이션</vt:lpstr>
      <vt:lpstr>1. 데이터, 정보, 지식</vt:lpstr>
      <vt:lpstr>2. 데이터베이스의 활용</vt:lpstr>
      <vt:lpstr>2. 데이터베이스의 활용</vt:lpstr>
      <vt:lpstr>2. 데이터베이스의 활용</vt:lpstr>
      <vt:lpstr>3. 데이터베이스의 개념 및 특징</vt:lpstr>
      <vt:lpstr>3. 데이터베이스의 개념 및 특징</vt:lpstr>
      <vt:lpstr>4. 데이터베이스 시스템의 구성</vt:lpstr>
      <vt:lpstr>PowerPoint 프레젠테이션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1. 정보기술과 데이터베이스 시스템의 발전</vt:lpstr>
      <vt:lpstr>2. 정보 시스템의 발전</vt:lpstr>
      <vt:lpstr>2. 정보 시스템의 발전</vt:lpstr>
      <vt:lpstr>PowerPoint 프레젠테이션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1. 마당서점 데이터를 저장하는 방법</vt:lpstr>
      <vt:lpstr>2. 마당서점 데이터의 저장 방법 비교</vt:lpstr>
      <vt:lpstr>2. 마당서점 데이터의 저장 방법 비교</vt:lpstr>
      <vt:lpstr>2. 마당서점 데이터의 저장 방법 비교</vt:lpstr>
      <vt:lpstr>3. 파일 시스템과 DBMS 비교</vt:lpstr>
      <vt:lpstr>3. 파일 시스템과 DBMS 비교</vt:lpstr>
      <vt:lpstr>3. 파일 시스템과 DBMS 비교</vt:lpstr>
      <vt:lpstr>PowerPoint 프레젠테이션</vt:lpstr>
      <vt:lpstr>데이터베이스 시스템의 구성</vt:lpstr>
      <vt:lpstr>1. 데이터베이스 언어</vt:lpstr>
      <vt:lpstr>1. 데이터베이스 언어</vt:lpstr>
      <vt:lpstr>2. 데이터베이스 사용자</vt:lpstr>
      <vt:lpstr>3. DBMS</vt:lpstr>
      <vt:lpstr>4. 데이터 모델</vt:lpstr>
      <vt:lpstr>4. 데이터 모델</vt:lpstr>
      <vt:lpstr>4. 데이터 모델</vt:lpstr>
      <vt:lpstr>4. 데이터 모델</vt:lpstr>
      <vt:lpstr>4. 데이터 모델</vt:lpstr>
      <vt:lpstr>4. 데이터 모델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5. 데이터베이스의 개념적 구조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750</cp:revision>
  <dcterms:created xsi:type="dcterms:W3CDTF">2012-07-11T10:23:22Z</dcterms:created>
  <dcterms:modified xsi:type="dcterms:W3CDTF">2024-02-22T03:27:41Z</dcterms:modified>
</cp:coreProperties>
</file>