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9"/>
  </p:notesMasterIdLst>
  <p:sldIdLst>
    <p:sldId id="256" r:id="rId2"/>
    <p:sldId id="457" r:id="rId3"/>
    <p:sldId id="434" r:id="rId4"/>
    <p:sldId id="423" r:id="rId5"/>
    <p:sldId id="377" r:id="rId6"/>
    <p:sldId id="424" r:id="rId7"/>
    <p:sldId id="410" r:id="rId8"/>
    <p:sldId id="411" r:id="rId9"/>
    <p:sldId id="425" r:id="rId10"/>
    <p:sldId id="430" r:id="rId11"/>
    <p:sldId id="413" r:id="rId12"/>
    <p:sldId id="412" r:id="rId13"/>
    <p:sldId id="446" r:id="rId14"/>
    <p:sldId id="447" r:id="rId15"/>
    <p:sldId id="420" r:id="rId16"/>
    <p:sldId id="428" r:id="rId17"/>
    <p:sldId id="415" r:id="rId18"/>
    <p:sldId id="449" r:id="rId19"/>
    <p:sldId id="458" r:id="rId20"/>
    <p:sldId id="416" r:id="rId21"/>
    <p:sldId id="429" r:id="rId22"/>
    <p:sldId id="451" r:id="rId23"/>
    <p:sldId id="452" r:id="rId24"/>
    <p:sldId id="453" r:id="rId25"/>
    <p:sldId id="456" r:id="rId26"/>
    <p:sldId id="438" r:id="rId27"/>
    <p:sldId id="417" r:id="rId28"/>
    <p:sldId id="448" r:id="rId29"/>
    <p:sldId id="437" r:id="rId30"/>
    <p:sldId id="454" r:id="rId31"/>
    <p:sldId id="418" r:id="rId32"/>
    <p:sldId id="459" r:id="rId33"/>
    <p:sldId id="460" r:id="rId34"/>
    <p:sldId id="461" r:id="rId35"/>
    <p:sldId id="455" r:id="rId36"/>
    <p:sldId id="419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C0EFEB-822F-4AB4-BEA4-777C4E492DB3}">
          <p14:sldIdLst>
            <p14:sldId id="256"/>
            <p14:sldId id="457"/>
            <p14:sldId id="434"/>
            <p14:sldId id="423"/>
            <p14:sldId id="377"/>
            <p14:sldId id="424"/>
            <p14:sldId id="410"/>
            <p14:sldId id="411"/>
            <p14:sldId id="425"/>
            <p14:sldId id="430"/>
            <p14:sldId id="413"/>
            <p14:sldId id="412"/>
            <p14:sldId id="446"/>
            <p14:sldId id="447"/>
            <p14:sldId id="420"/>
            <p14:sldId id="428"/>
            <p14:sldId id="415"/>
            <p14:sldId id="449"/>
            <p14:sldId id="458"/>
          </p14:sldIdLst>
        </p14:section>
        <p14:section name="제목 없는 구역" id="{236E10A4-2939-49FD-B89A-B6876F067A03}">
          <p14:sldIdLst>
            <p14:sldId id="416"/>
            <p14:sldId id="429"/>
            <p14:sldId id="451"/>
            <p14:sldId id="452"/>
            <p14:sldId id="453"/>
            <p14:sldId id="456"/>
            <p14:sldId id="438"/>
            <p14:sldId id="417"/>
            <p14:sldId id="448"/>
            <p14:sldId id="437"/>
            <p14:sldId id="454"/>
            <p14:sldId id="418"/>
            <p14:sldId id="459"/>
            <p14:sldId id="460"/>
            <p14:sldId id="461"/>
            <p14:sldId id="455"/>
            <p14:sldId id="41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FF3399"/>
    <a:srgbClr val="92D050"/>
    <a:srgbClr val="94B6D2"/>
    <a:srgbClr val="FFFF00"/>
    <a:srgbClr val="EFE0BE"/>
    <a:srgbClr val="FF9900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909" autoAdjust="0"/>
  </p:normalViewPr>
  <p:slideViewPr>
    <p:cSldViewPr>
      <p:cViewPr varScale="1">
        <p:scale>
          <a:sx n="109" d="100"/>
          <a:sy n="109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2024-03-12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0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8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3464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B4A53D-03B9-4821-83CE-E8A6455D160B}" type="datetime1">
              <a:rPr lang="ko-KR" altLang="en-US" smtClean="0"/>
              <a:t>2024-03-12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33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9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577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2024-03-12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명품 </a:t>
            </a:r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26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2024-03-12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명품 </a:t>
            </a:r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10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FCFE6E6-D0D4-F224-81C2-81A62D1B3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템플릿과 표준 템플릿 라이브러리</a:t>
            </a:r>
            <a:r>
              <a:rPr lang="en-US" altLang="ko-KR" dirty="0"/>
              <a:t>(STL)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EC6F21-D55A-BA41-202E-2688A0CEF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05800" y="228600"/>
            <a:ext cx="8382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 장점과 </a:t>
            </a:r>
            <a:r>
              <a:rPr lang="ko-KR" altLang="en-US" dirty="0" err="1"/>
              <a:t>제네릭</a:t>
            </a:r>
            <a:r>
              <a:rPr lang="ko-KR" altLang="en-US" dirty="0"/>
              <a:t> 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템플릿 장점</a:t>
            </a:r>
            <a:endParaRPr lang="en-US" altLang="ko-KR" dirty="0"/>
          </a:p>
          <a:p>
            <a:pPr lvl="1"/>
            <a:r>
              <a:rPr lang="ko-KR" altLang="en-US" dirty="0"/>
              <a:t>함수 코드의 재사용</a:t>
            </a:r>
            <a:endParaRPr lang="en-US" altLang="ko-KR" dirty="0"/>
          </a:p>
          <a:p>
            <a:pPr lvl="2"/>
            <a:r>
              <a:rPr lang="ko-KR" altLang="en-US" dirty="0"/>
              <a:t>높은 소프트웨어의 생산성과 유용성</a:t>
            </a:r>
            <a:endParaRPr lang="en-US" altLang="ko-KR" dirty="0"/>
          </a:p>
          <a:p>
            <a:r>
              <a:rPr lang="ko-KR" altLang="en-US" dirty="0"/>
              <a:t>템플릿 단점</a:t>
            </a:r>
            <a:endParaRPr lang="en-US" altLang="ko-KR" dirty="0"/>
          </a:p>
          <a:p>
            <a:pPr lvl="1"/>
            <a:r>
              <a:rPr lang="ko-KR" altLang="en-US" dirty="0" err="1"/>
              <a:t>포팅에</a:t>
            </a:r>
            <a:r>
              <a:rPr lang="ko-KR" altLang="en-US" dirty="0"/>
              <a:t> 취약</a:t>
            </a:r>
            <a:endParaRPr lang="en-US" altLang="ko-KR" dirty="0"/>
          </a:p>
          <a:p>
            <a:pPr lvl="2"/>
            <a:r>
              <a:rPr lang="ko-KR" altLang="en-US" dirty="0"/>
              <a:t>컴파일러에 따라 지원하지 않을 수 있음</a:t>
            </a:r>
            <a:endParaRPr lang="en-US" altLang="ko-KR" dirty="0"/>
          </a:p>
          <a:p>
            <a:pPr lvl="1"/>
            <a:r>
              <a:rPr lang="ko-KR" altLang="en-US" dirty="0"/>
              <a:t>컴파일 오류 메시지 빈약</a:t>
            </a:r>
            <a:r>
              <a:rPr lang="en-US" altLang="ko-KR" dirty="0"/>
              <a:t>, </a:t>
            </a:r>
            <a:r>
              <a:rPr lang="ko-KR" altLang="en-US" dirty="0"/>
              <a:t>디버깅에 많은 어려움</a:t>
            </a:r>
            <a:endParaRPr lang="en-US" altLang="ko-KR" dirty="0"/>
          </a:p>
          <a:p>
            <a:r>
              <a:rPr lang="ko-KR" altLang="en-US" dirty="0" err="1"/>
              <a:t>제네릭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pPr lvl="1"/>
            <a:r>
              <a:rPr lang="en-US" altLang="ko-KR" dirty="0"/>
              <a:t>generic programming</a:t>
            </a:r>
          </a:p>
          <a:p>
            <a:pPr lvl="2"/>
            <a:r>
              <a:rPr lang="ko-KR" altLang="en-US" dirty="0"/>
              <a:t>일반화 프로그래밍이라고도 부름</a:t>
            </a:r>
            <a:endParaRPr lang="en-US" altLang="ko-KR" dirty="0"/>
          </a:p>
          <a:p>
            <a:pPr lvl="2"/>
            <a:r>
              <a:rPr lang="ko-KR" altLang="en-US" dirty="0" err="1"/>
              <a:t>제네릭</a:t>
            </a:r>
            <a:r>
              <a:rPr lang="ko-KR" altLang="en-US" dirty="0"/>
              <a:t> 함수나 </a:t>
            </a:r>
            <a:r>
              <a:rPr lang="ko-KR" altLang="en-US" dirty="0" err="1"/>
              <a:t>제네릭</a:t>
            </a:r>
            <a:r>
              <a:rPr lang="ko-KR" altLang="en-US" dirty="0"/>
              <a:t> 클래스를 활용하는 프로그래밍 기법</a:t>
            </a:r>
            <a:endParaRPr lang="en-US" altLang="ko-KR" dirty="0"/>
          </a:p>
          <a:p>
            <a:pPr lvl="2"/>
            <a:r>
              <a:rPr lang="en-US" altLang="ko-KR" dirty="0"/>
              <a:t>C++</a:t>
            </a:r>
            <a:r>
              <a:rPr lang="ko-KR" altLang="en-US" dirty="0"/>
              <a:t>에서 </a:t>
            </a:r>
            <a:r>
              <a:rPr lang="en-US" altLang="ko-KR" dirty="0"/>
              <a:t>STL(Standard Template Library) </a:t>
            </a:r>
            <a:r>
              <a:rPr lang="ko-KR" altLang="en-US" dirty="0"/>
              <a:t>제공</a:t>
            </a:r>
            <a:r>
              <a:rPr lang="en-US" altLang="ko-KR" dirty="0"/>
              <a:t>.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보편화 추세</a:t>
            </a:r>
            <a:endParaRPr lang="en-US" altLang="ko-KR" dirty="0"/>
          </a:p>
          <a:p>
            <a:pPr lvl="2"/>
            <a:r>
              <a:rPr lang="en-US" altLang="ko-KR" dirty="0"/>
              <a:t>Java, C# </a:t>
            </a:r>
            <a:r>
              <a:rPr lang="ko-KR" altLang="en-US" dirty="0"/>
              <a:t>등 많은 언어에서 활용</a:t>
            </a:r>
          </a:p>
        </p:txBody>
      </p:sp>
    </p:spTree>
    <p:extLst>
      <p:ext uri="{BB962C8B-B14F-4D97-AF65-F5344CB8AC3E}">
        <p14:creationId xmlns:p14="http://schemas.microsoft.com/office/powerpoint/2010/main" val="363183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10–2 </a:t>
            </a:r>
            <a:r>
              <a:rPr lang="ko-KR" altLang="en-US" dirty="0"/>
              <a:t>큰 값을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bigger() </a:t>
            </a:r>
            <a:r>
              <a:rPr lang="ko-KR" altLang="en-US" dirty="0"/>
              <a:t>함수 만들기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19672" y="1542479"/>
            <a:ext cx="6048672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template &lt;class T&gt;</a:t>
            </a:r>
          </a:p>
          <a:p>
            <a:pPr defTabSz="180000"/>
            <a:r>
              <a:rPr lang="en-US" altLang="ko-KR" sz="1400" b="1" dirty="0"/>
              <a:t>T bigger(T a, T b) </a:t>
            </a:r>
            <a:r>
              <a:rPr lang="en-US" altLang="ko-KR" sz="1400" dirty="0"/>
              <a:t>{ // </a:t>
            </a:r>
            <a:r>
              <a:rPr lang="ko-KR" altLang="en-US" sz="1400" dirty="0"/>
              <a:t>두 개의 매개 변수를 비교하여 큰 값을 리턴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if(a &gt; b)</a:t>
            </a:r>
          </a:p>
          <a:p>
            <a:pPr defTabSz="180000"/>
            <a:r>
              <a:rPr lang="en-US" altLang="ko-KR" sz="1400" dirty="0"/>
              <a:t>		return a; 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return b;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a=20, b=50;</a:t>
            </a:r>
          </a:p>
          <a:p>
            <a:pPr defTabSz="180000"/>
            <a:r>
              <a:rPr lang="en-US" altLang="ko-KR" sz="1400" dirty="0"/>
              <a:t>	char c='a', d='z';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bigger(a, b)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bigger(c, d)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619672" y="5450075"/>
            <a:ext cx="604867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50</a:t>
            </a:r>
          </a:p>
          <a:p>
            <a:r>
              <a:rPr lang="en-US" altLang="ko-KR" sz="1400" dirty="0"/>
              <a:t>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z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110108"/>
            <a:ext cx="729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두 값을 매개 변수로 받아 큰 값을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제네릭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함수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bigger()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10–3 </a:t>
            </a:r>
            <a:r>
              <a:rPr lang="ko-KR" altLang="en-US" dirty="0"/>
              <a:t>배열의 합을 구하여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/>
              <a:t>add()</a:t>
            </a:r>
            <a:r>
              <a:rPr lang="ko-KR" altLang="en-US" dirty="0"/>
              <a:t> 함수 만들기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753652"/>
            <a:ext cx="756084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template &lt;class T&gt;</a:t>
            </a:r>
          </a:p>
          <a:p>
            <a:pPr defTabSz="180000"/>
            <a:r>
              <a:rPr lang="en-US" altLang="ko-KR" sz="1400" b="1" dirty="0"/>
              <a:t>T add(T data 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</a:t>
            </a:r>
            <a:r>
              <a:rPr lang="en-US" altLang="ko-KR" sz="1400" dirty="0"/>
              <a:t>{ //  </a:t>
            </a:r>
            <a:r>
              <a:rPr lang="ko-KR" altLang="en-US" sz="1400" dirty="0"/>
              <a:t>배열 </a:t>
            </a:r>
            <a:r>
              <a:rPr lang="en-US" altLang="ko-KR" sz="1400" dirty="0"/>
              <a:t>data</a:t>
            </a:r>
            <a:r>
              <a:rPr lang="ko-KR" altLang="en-US" sz="1400" dirty="0"/>
              <a:t>에서 </a:t>
            </a:r>
            <a:r>
              <a:rPr lang="en-US" altLang="ko-KR" sz="1400" dirty="0"/>
              <a:t>n</a:t>
            </a:r>
            <a:r>
              <a:rPr lang="ko-KR" altLang="en-US" sz="1400" dirty="0"/>
              <a:t>개의 원소를 합한 결과를 리턴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T sum = 0;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sum += data[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return sum; // sum</a:t>
            </a:r>
            <a:r>
              <a:rPr lang="ko-KR" altLang="en-US" sz="1400" dirty="0"/>
              <a:t>와 타입과 리턴 타입이 모두 </a:t>
            </a:r>
            <a:r>
              <a:rPr lang="en-US" altLang="ko-KR" sz="1400" dirty="0"/>
              <a:t>T</a:t>
            </a:r>
            <a:r>
              <a:rPr lang="ko-KR" altLang="en-US" sz="1400" dirty="0"/>
              <a:t>로 선언되어 있음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x[] = {1,2,3,4,5};</a:t>
            </a:r>
          </a:p>
          <a:p>
            <a:pPr defTabSz="180000"/>
            <a:r>
              <a:rPr lang="en-US" altLang="ko-KR" sz="1400" dirty="0"/>
              <a:t>	double d[] = {1.2, 2.3, 3.4, 4.5, 5.6, 6.7};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"sum of x[] = " &lt;&lt; </a:t>
            </a:r>
            <a:r>
              <a:rPr lang="en-US" altLang="ko-KR" sz="1400" b="1" dirty="0"/>
              <a:t>add(x,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x</a:t>
            </a:r>
            <a:r>
              <a:rPr lang="ko-KR" altLang="en-US" sz="1400" dirty="0"/>
              <a:t>와 원소 </a:t>
            </a:r>
            <a:r>
              <a:rPr lang="en-US" altLang="ko-KR" sz="1400" dirty="0"/>
              <a:t>5</a:t>
            </a:r>
            <a:r>
              <a:rPr lang="ko-KR" altLang="en-US" sz="1400" dirty="0"/>
              <a:t>개의 합을 계산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"sum of d[] = " &lt;&lt; </a:t>
            </a:r>
            <a:r>
              <a:rPr lang="en-US" altLang="ko-KR" sz="1400" b="1" dirty="0"/>
              <a:t>add(d, 6)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와 원소 </a:t>
            </a:r>
            <a:r>
              <a:rPr lang="en-US" altLang="ko-KR" sz="1400" dirty="0"/>
              <a:t>6</a:t>
            </a:r>
            <a:r>
              <a:rPr lang="ko-KR" altLang="en-US" sz="1400" dirty="0"/>
              <a:t>개의 합을 계산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06068" y="6074132"/>
            <a:ext cx="755436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sum of x[] = 15</a:t>
            </a:r>
          </a:p>
          <a:p>
            <a:r>
              <a:rPr lang="en-US" altLang="ko-KR" sz="1400" dirty="0"/>
              <a:t>sum of d[] = 23.7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321281"/>
            <a:ext cx="8023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배열과 크기를 매개 변수로 받아 합을 구하여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함수 </a:t>
            </a:r>
            <a:r>
              <a:rPr lang="en-US" altLang="ko-KR" dirty="0"/>
              <a:t>add()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10-4 </a:t>
            </a:r>
            <a:r>
              <a:rPr lang="ko-KR" altLang="en-US" dirty="0"/>
              <a:t>배열을 복사하는 </a:t>
            </a:r>
            <a:r>
              <a:rPr lang="ko-KR" altLang="en-US" dirty="0" err="1"/>
              <a:t>제네릭</a:t>
            </a:r>
            <a:r>
              <a:rPr lang="ko-KR" altLang="en-US" dirty="0"/>
              <a:t> 함수 </a:t>
            </a:r>
            <a:r>
              <a:rPr lang="en-US" altLang="ko-KR" dirty="0" err="1"/>
              <a:t>mcopy</a:t>
            </a:r>
            <a:r>
              <a:rPr lang="en-US" altLang="ko-KR" dirty="0"/>
              <a:t>() </a:t>
            </a:r>
            <a:r>
              <a:rPr lang="ko-KR" altLang="en-US" dirty="0"/>
              <a:t>함수 만들기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121580"/>
            <a:ext cx="6192688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 </a:t>
            </a:r>
            <a:r>
              <a:rPr lang="en-US" altLang="ko-KR" sz="1200" dirty="0"/>
              <a:t>T1, T2</a:t>
            </a:r>
            <a:r>
              <a:rPr lang="ko-KR" altLang="en-US" sz="1200" dirty="0"/>
              <a:t>를 가지는 </a:t>
            </a:r>
            <a:r>
              <a:rPr lang="en-US" altLang="ko-KR" sz="1200" dirty="0"/>
              <a:t>copy()</a:t>
            </a:r>
            <a:r>
              <a:rPr lang="ko-KR" altLang="en-US" sz="1200" dirty="0"/>
              <a:t>의 템플릿</a:t>
            </a:r>
          </a:p>
          <a:p>
            <a:pPr defTabSz="180000"/>
            <a:r>
              <a:rPr lang="en-US" altLang="ko-KR" sz="1200" b="1" dirty="0"/>
              <a:t>template &lt;class T1, class T2&gt; 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(T1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 [], T2 </a:t>
            </a:r>
            <a:r>
              <a:rPr lang="en-US" altLang="ko-KR" sz="1200" b="1" dirty="0" err="1"/>
              <a:t>dest</a:t>
            </a:r>
            <a:r>
              <a:rPr lang="en-US" altLang="ko-KR" sz="1200" b="1" dirty="0"/>
              <a:t>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//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[]</a:t>
            </a:r>
            <a:r>
              <a:rPr lang="ko-KR" altLang="en-US" sz="1200" dirty="0"/>
              <a:t>의 </a:t>
            </a:r>
            <a:r>
              <a:rPr lang="en-US" altLang="ko-KR" sz="1200" dirty="0"/>
              <a:t>n</a:t>
            </a:r>
            <a:r>
              <a:rPr lang="ko-KR" altLang="en-US" sz="1200" dirty="0"/>
              <a:t>개 원소를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[]</a:t>
            </a:r>
            <a:r>
              <a:rPr lang="ko-KR" altLang="en-US" sz="1200" dirty="0"/>
              <a:t>에 복사하는 함수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(T2)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// T1 </a:t>
            </a:r>
            <a:r>
              <a:rPr lang="ko-KR" altLang="en-US" sz="1200" dirty="0"/>
              <a:t>타입의 값을 </a:t>
            </a:r>
            <a:r>
              <a:rPr lang="en-US" altLang="ko-KR" sz="1200" dirty="0"/>
              <a:t>T2 </a:t>
            </a:r>
            <a:r>
              <a:rPr lang="ko-KR" altLang="en-US" sz="1200" dirty="0"/>
              <a:t>타입으로 변환한다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en-US" altLang="ko-KR" sz="1200" dirty="0"/>
              <a:t>	double d[5];</a:t>
            </a:r>
          </a:p>
          <a:p>
            <a:pPr defTabSz="180000"/>
            <a:r>
              <a:rPr lang="en-US" altLang="ko-KR" sz="1200" dirty="0"/>
              <a:t>	char c[5] = {'H', 'e', 'l', 'l', 'o'}, e[5];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(x, d, 5);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</a:t>
            </a:r>
            <a:r>
              <a:rPr lang="ko-KR" altLang="en-US" sz="1200" dirty="0"/>
              <a:t>의 원소 </a:t>
            </a:r>
            <a:r>
              <a:rPr lang="en-US" altLang="ko-KR" sz="1200" dirty="0"/>
              <a:t>5</a:t>
            </a:r>
            <a:r>
              <a:rPr lang="ko-KR" altLang="en-US" sz="1200" dirty="0"/>
              <a:t>개를 </a:t>
            </a:r>
            <a:r>
              <a:rPr lang="en-US" altLang="ko-KR" sz="1200" dirty="0"/>
              <a:t>double d[]</a:t>
            </a:r>
            <a:r>
              <a:rPr lang="ko-KR" altLang="en-US" sz="1200" dirty="0"/>
              <a:t>에 복사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mcopy</a:t>
            </a:r>
            <a:r>
              <a:rPr lang="en-US" altLang="ko-KR" sz="1200" b="1" dirty="0"/>
              <a:t>(c, e, 5); </a:t>
            </a:r>
            <a:r>
              <a:rPr lang="en-US" altLang="ko-KR" sz="1200" dirty="0"/>
              <a:t>// char c[]</a:t>
            </a:r>
            <a:r>
              <a:rPr lang="ko-KR" altLang="en-US" sz="1200" dirty="0"/>
              <a:t>의 원소 </a:t>
            </a:r>
            <a:r>
              <a:rPr lang="en-US" altLang="ko-KR" sz="1200" dirty="0"/>
              <a:t>5</a:t>
            </a:r>
            <a:r>
              <a:rPr lang="ko-KR" altLang="en-US" sz="1200" dirty="0"/>
              <a:t>개를 </a:t>
            </a:r>
            <a:r>
              <a:rPr lang="en-US" altLang="ko-KR" sz="1200" dirty="0"/>
              <a:t>char e[]</a:t>
            </a:r>
            <a:r>
              <a:rPr lang="ko-KR" altLang="en-US" sz="1200" dirty="0"/>
              <a:t>에 복사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d[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d[]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e[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e[]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	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119779" y="5548795"/>
            <a:ext cx="619663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1 2 3 4 5</a:t>
            </a:r>
          </a:p>
          <a:p>
            <a:r>
              <a:rPr lang="en-US" altLang="ko-KR" sz="1200" dirty="0"/>
              <a:t>H e l </a:t>
            </a:r>
            <a:r>
              <a:rPr lang="en-US" altLang="ko-KR" sz="1200" dirty="0" err="1"/>
              <a:t>l</a:t>
            </a:r>
            <a:r>
              <a:rPr lang="en-US" altLang="ko-KR" sz="1200" dirty="0"/>
              <a:t> o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81473" y="3344663"/>
            <a:ext cx="1818924" cy="476436"/>
          </a:xfrm>
          <a:prstGeom prst="wedgeRoundRectCallout">
            <a:avLst>
              <a:gd name="adj1" fmla="val 80354"/>
              <a:gd name="adj2" fmla="val 65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mcopy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T1</a:t>
            </a:r>
            <a:r>
              <a:rPr lang="ko-KR" altLang="en-US" sz="1000" dirty="0">
                <a:solidFill>
                  <a:schemeClr val="tx1"/>
                </a:solidFill>
              </a:rPr>
              <a:t>은 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r>
              <a:rPr lang="en-US" altLang="ko-KR" sz="1000" dirty="0">
                <a:solidFill>
                  <a:schemeClr val="tx1"/>
                </a:solidFill>
              </a:rPr>
              <a:t>, T2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734389"/>
            <a:ext cx="788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두 개의 배열을 매개 변수로 받아 배열을 복사하는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 err="1"/>
              <a:t>mcopy</a:t>
            </a:r>
            <a:r>
              <a:rPr lang="en-US" altLang="ko-KR" dirty="0"/>
              <a:t>() </a:t>
            </a:r>
            <a:r>
              <a:rPr lang="ko-KR" altLang="en-US" dirty="0"/>
              <a:t>함수를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89345" y="4352279"/>
            <a:ext cx="1818924" cy="476436"/>
          </a:xfrm>
          <a:prstGeom prst="wedgeRoundRectCallout">
            <a:avLst>
              <a:gd name="adj1" fmla="val 80354"/>
              <a:gd name="adj2" fmla="val -684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mcopy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T1, T2 </a:t>
            </a:r>
            <a:r>
              <a:rPr lang="ko-KR" altLang="en-US" sz="1000" dirty="0">
                <a:solidFill>
                  <a:schemeClr val="tx1"/>
                </a:solidFill>
              </a:rPr>
              <a:t>모두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5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배열을 출력하는 </a:t>
            </a:r>
            <a:r>
              <a:rPr lang="en-US" altLang="ko-KR" dirty="0"/>
              <a:t>print() </a:t>
            </a:r>
            <a:r>
              <a:rPr lang="ko-KR" altLang="en-US" dirty="0"/>
              <a:t>템플릿 함수의 문제점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32582" y="975534"/>
            <a:ext cx="3874627" cy="3733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cout</a:t>
            </a:r>
            <a:r>
              <a:rPr lang="en-US" altLang="ko-KR" sz="1200" b="1" dirty="0"/>
              <a:t> &lt;&lt; array[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'\t';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fr-FR" altLang="ko-KR" sz="1200" dirty="0"/>
              <a:t>	double d[5] = { 1.1, 2.2, 3.3, 4.4, 5.5 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print(x, 5); </a:t>
            </a:r>
          </a:p>
          <a:p>
            <a:pPr defTabSz="180000"/>
            <a:r>
              <a:rPr lang="en-US" altLang="ko-KR" sz="1200" b="1" dirty="0"/>
              <a:t>	print(d, 5);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char c[5] = {1, 2, 3, 4, 5};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print(c, 5);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247792" y="3486168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268514" y="4195448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47392" y="1911638"/>
            <a:ext cx="1656184" cy="586287"/>
          </a:xfrm>
          <a:prstGeom prst="wedgeRoundRectCallout">
            <a:avLst>
              <a:gd name="adj1" fmla="val 83524"/>
              <a:gd name="adj2" fmla="val 53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 구체화되는  경우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정수 </a:t>
            </a:r>
            <a:r>
              <a:rPr lang="en-US" altLang="ko-KR" sz="1000" dirty="0">
                <a:solidFill>
                  <a:schemeClr val="tx1"/>
                </a:solidFill>
              </a:rPr>
              <a:t>1, 2, 3, 4, 5</a:t>
            </a:r>
            <a:r>
              <a:rPr lang="ko-KR" altLang="en-US" sz="1000" dirty="0">
                <a:solidFill>
                  <a:schemeClr val="tx1"/>
                </a:solidFill>
              </a:rPr>
              <a:t>에 대한 그래픽 문자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69" y="4904193"/>
            <a:ext cx="3903441" cy="12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자유형 6"/>
          <p:cNvSpPr/>
          <p:nvPr/>
        </p:nvSpPr>
        <p:spPr>
          <a:xfrm>
            <a:off x="1462300" y="2497925"/>
            <a:ext cx="1057300" cy="3086121"/>
          </a:xfrm>
          <a:custGeom>
            <a:avLst/>
            <a:gdLst>
              <a:gd name="connsiteX0" fmla="*/ 0 w 1059873"/>
              <a:gd name="connsiteY0" fmla="*/ 0 h 3377046"/>
              <a:gd name="connsiteX1" fmla="*/ 374073 w 1059873"/>
              <a:gd name="connsiteY1" fmla="*/ 2524991 h 3377046"/>
              <a:gd name="connsiteX2" fmla="*/ 1059873 w 1059873"/>
              <a:gd name="connsiteY2" fmla="*/ 3377046 h 33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873" h="3377046">
                <a:moveTo>
                  <a:pt x="0" y="0"/>
                </a:moveTo>
                <a:cubicBezTo>
                  <a:pt x="98714" y="981075"/>
                  <a:pt x="197428" y="1962150"/>
                  <a:pt x="374073" y="2524991"/>
                </a:cubicBezTo>
                <a:cubicBezTo>
                  <a:pt x="550719" y="3087832"/>
                  <a:pt x="805296" y="3232439"/>
                  <a:pt x="1059873" y="3377046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408032" y="975534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char</a:t>
            </a:r>
            <a:r>
              <a:rPr lang="ko-KR" altLang="en-US" sz="1600" dirty="0">
                <a:solidFill>
                  <a:srgbClr val="FF0000"/>
                </a:solidFill>
              </a:rPr>
              <a:t>로 구체화되면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숫자대신 문자가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출력되는 문제 발생</a:t>
            </a:r>
            <a:r>
              <a:rPr lang="en-US" altLang="ko-KR" sz="1600" dirty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4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10-5 </a:t>
            </a:r>
            <a:r>
              <a:rPr lang="ko-KR" altLang="en-US" dirty="0"/>
              <a:t>템플릿 함수보다 중복 함수가 우선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67744" y="734260"/>
            <a:ext cx="59046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void print(char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// char </a:t>
            </a:r>
            <a:r>
              <a:rPr lang="ko-KR" altLang="en-US" sz="1200" dirty="0"/>
              <a:t>배열을 출력하기 위한 함수 중복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dirty="0"/>
              <a:t>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 //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변환하여 정수 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en-US" altLang="ko-KR" sz="1200" dirty="0"/>
              <a:t>	double d[5] = { 1.1, 2.2, 3.3, 4.4, 5.5 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print(x, 5); </a:t>
            </a:r>
          </a:p>
          <a:p>
            <a:pPr defTabSz="180000"/>
            <a:r>
              <a:rPr lang="en-US" altLang="ko-KR" sz="1200" b="1" dirty="0"/>
              <a:t>	print(d, 5);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c[5] = {1,2,3,4,5};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print(c, 5);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2032698" y="2745878"/>
            <a:ext cx="470092" cy="2340302"/>
          </a:xfrm>
          <a:custGeom>
            <a:avLst/>
            <a:gdLst>
              <a:gd name="connsiteX0" fmla="*/ 470092 w 470092"/>
              <a:gd name="connsiteY0" fmla="*/ 1399591 h 1399591"/>
              <a:gd name="connsiteX1" fmla="*/ 3561 w 470092"/>
              <a:gd name="connsiteY1" fmla="*/ 765110 h 1399591"/>
              <a:gd name="connsiteX2" fmla="*/ 292810 w 470092"/>
              <a:gd name="connsiteY2" fmla="*/ 0 h 139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92" h="1399591">
                <a:moveTo>
                  <a:pt x="470092" y="1399591"/>
                </a:moveTo>
                <a:cubicBezTo>
                  <a:pt x="251600" y="1198983"/>
                  <a:pt x="33108" y="998375"/>
                  <a:pt x="3561" y="765110"/>
                </a:cubicBezTo>
                <a:cubicBezTo>
                  <a:pt x="-25986" y="531845"/>
                  <a:pt x="133412" y="265922"/>
                  <a:pt x="29281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11560" y="2323118"/>
            <a:ext cx="1304635" cy="476436"/>
          </a:xfrm>
          <a:prstGeom prst="wedgeRoundRectCallout">
            <a:avLst>
              <a:gd name="adj1" fmla="val 80104"/>
              <a:gd name="adj2" fmla="val 319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함수와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39552" y="3542572"/>
            <a:ext cx="1304635" cy="476436"/>
          </a:xfrm>
          <a:prstGeom prst="wedgeRoundRectCallout">
            <a:avLst>
              <a:gd name="adj1" fmla="val 65692"/>
              <a:gd name="adj2" fmla="val -299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함수가 우선 바인딩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67744" y="5702812"/>
            <a:ext cx="590465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1       2       3       4       5</a:t>
            </a:r>
          </a:p>
          <a:p>
            <a:r>
              <a:rPr lang="en-US" altLang="ko-KR" sz="1200" dirty="0"/>
              <a:t>1.1     2.2     3.3     4.4     5.5</a:t>
            </a:r>
          </a:p>
          <a:p>
            <a:r>
              <a:rPr lang="en-US" altLang="ko-KR" sz="1200" dirty="0"/>
              <a:t>1       2       3       4       5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864277" y="6123056"/>
            <a:ext cx="504056" cy="226087"/>
          </a:xfrm>
          <a:prstGeom prst="wedgeRoundRectCallout">
            <a:avLst>
              <a:gd name="adj1" fmla="val -158115"/>
              <a:gd name="adj2" fmla="val -7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368581" y="1600087"/>
            <a:ext cx="4735504" cy="27964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368581" y="1600087"/>
            <a:ext cx="4887904" cy="29488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588224" y="4548953"/>
            <a:ext cx="1304635" cy="476436"/>
          </a:xfrm>
          <a:prstGeom prst="wedgeRoundRectCallout">
            <a:avLst>
              <a:gd name="adj1" fmla="val -43061"/>
              <a:gd name="adj2" fmla="val -85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함수로부터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2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클래스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78637"/>
            <a:ext cx="7545016" cy="5500726"/>
          </a:xfrm>
        </p:spPr>
        <p:txBody>
          <a:bodyPr/>
          <a:lstStyle/>
          <a:p>
            <a:pPr lvl="2"/>
            <a:r>
              <a:rPr lang="ko-KR" altLang="en-US" dirty="0" err="1"/>
              <a:t>제네릭</a:t>
            </a:r>
            <a:r>
              <a:rPr lang="ko-KR" altLang="en-US" dirty="0"/>
              <a:t> 클래스 선언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제네릭</a:t>
            </a:r>
            <a:r>
              <a:rPr lang="ko-KR" altLang="en-US" dirty="0"/>
              <a:t> 클래스 구현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클래스 구체화 및 객체 활용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97196" y="764704"/>
            <a:ext cx="424847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data [100]; // T </a:t>
            </a:r>
            <a:r>
              <a:rPr lang="ko-KR" altLang="en-US" sz="1200" dirty="0"/>
              <a:t>타입의 배열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void 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element);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pop();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422575" y="2736502"/>
            <a:ext cx="42484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</a:p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 {</a:t>
            </a:r>
          </a:p>
          <a:p>
            <a:pPr defTabSz="180000" fontAlgn="base" latinLnBrk="0"/>
            <a:r>
              <a:rPr lang="en-US" altLang="ko-KR" sz="1200" dirty="0"/>
              <a:t>	...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b="1" dirty="0"/>
              <a:t>template &lt;class T&gt; T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::pop() {</a:t>
            </a:r>
          </a:p>
          <a:p>
            <a:pPr defTabSz="180000" fontAlgn="base" latinLnBrk="0"/>
            <a:r>
              <a:rPr lang="en-US" altLang="ko-KR" sz="1200" dirty="0"/>
              <a:t>	...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47664" y="4588226"/>
            <a:ext cx="561662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iStack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생성</a:t>
            </a:r>
          </a:p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&lt;double&gt;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dStack</a:t>
            </a:r>
            <a:r>
              <a:rPr lang="en-US" altLang="ko-KR" sz="1200" dirty="0"/>
              <a:t>; // double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생성</a:t>
            </a:r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iStack.push</a:t>
            </a:r>
            <a:r>
              <a:rPr lang="en-US" altLang="ko-KR" sz="1200" dirty="0"/>
              <a:t>(3); </a:t>
            </a:r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iStack.pop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dStack.push</a:t>
            </a:r>
            <a:r>
              <a:rPr lang="en-US" altLang="ko-KR" sz="1200" dirty="0"/>
              <a:t>(3.5); </a:t>
            </a:r>
          </a:p>
          <a:p>
            <a:pPr defTabSz="180000" fontAlgn="base" latinLnBrk="0"/>
            <a:r>
              <a:rPr lang="en-US" altLang="ko-KR" sz="1200" dirty="0"/>
              <a:t>double d = </a:t>
            </a:r>
            <a:r>
              <a:rPr lang="en-US" altLang="ko-KR" sz="1200" dirty="0" err="1"/>
              <a:t>dStack.pop</a:t>
            </a:r>
            <a:r>
              <a:rPr lang="en-US" altLang="ko-KR" sz="1200" dirty="0"/>
              <a:t>();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203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10–6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ko-KR" altLang="en-US" dirty="0"/>
              <a:t> 클래스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5536" y="692697"/>
            <a:ext cx="3816424" cy="578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;// top of stack</a:t>
            </a:r>
          </a:p>
          <a:p>
            <a:pPr defTabSz="180000"/>
            <a:r>
              <a:rPr lang="en-US" altLang="ko-KR" sz="1000" dirty="0"/>
              <a:t>	T data [100]; // T </a:t>
            </a:r>
            <a:r>
              <a:rPr lang="ko-KR" altLang="en-US" sz="1000" dirty="0"/>
              <a:t>타입의 배열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스택의</a:t>
            </a:r>
            <a:r>
              <a:rPr lang="ko-KR" altLang="en-US" sz="1000" dirty="0"/>
              <a:t> 크기는 </a:t>
            </a:r>
            <a:r>
              <a:rPr lang="en-US" altLang="ko-KR" sz="1000" dirty="0"/>
              <a:t>100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MyStack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void push(T element); // element</a:t>
            </a:r>
            <a:r>
              <a:rPr lang="ko-KR" altLang="en-US" sz="1000" dirty="0"/>
              <a:t>를 </a:t>
            </a:r>
            <a:r>
              <a:rPr lang="en-US" altLang="ko-KR" sz="1000" dirty="0"/>
              <a:t>data [] </a:t>
            </a:r>
            <a:r>
              <a:rPr lang="ko-KR" altLang="en-US" sz="1000" dirty="0"/>
              <a:t>배열에 삽입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 pop(); // </a:t>
            </a:r>
            <a:r>
              <a:rPr lang="ko-KR" altLang="en-US" sz="1000" dirty="0" err="1"/>
              <a:t>스택의</a:t>
            </a:r>
            <a:r>
              <a:rPr lang="ko-KR" altLang="en-US" sz="1000" dirty="0"/>
              <a:t> 탑에 있는 데이터를 </a:t>
            </a:r>
            <a:r>
              <a:rPr lang="en-US" altLang="ko-KR" sz="1000" dirty="0"/>
              <a:t>data[] </a:t>
            </a:r>
            <a:r>
              <a:rPr lang="ko-KR" altLang="en-US" sz="1000" dirty="0"/>
              <a:t>배열에서 리턴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 -1; // </a:t>
            </a:r>
            <a:r>
              <a:rPr lang="ko-KR" altLang="en-US" sz="1000" dirty="0" err="1"/>
              <a:t>스택은</a:t>
            </a:r>
            <a:r>
              <a:rPr lang="ko-KR" altLang="en-US" sz="1000" dirty="0"/>
              <a:t> 비어 있음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void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&lt;T&gt;::push(T element)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99)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full";</a:t>
            </a:r>
          </a:p>
          <a:p>
            <a:pPr defTabSz="180000"/>
            <a:r>
              <a:rPr lang="en-US" altLang="ko-KR" sz="1000" dirty="0"/>
              <a:t>		return;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] = element;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template &lt;class T&gt; </a:t>
            </a:r>
          </a:p>
          <a:p>
            <a:pPr defTabSz="180000"/>
            <a:r>
              <a:rPr lang="en-US" altLang="ko-KR" sz="1000" b="1" dirty="0"/>
              <a:t>T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&lt;T&gt;::pop()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T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-1)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empty";</a:t>
            </a:r>
          </a:p>
          <a:p>
            <a:pPr defTabSz="180000"/>
            <a:r>
              <a:rPr lang="en-US" altLang="ko-KR" sz="1000" dirty="0"/>
              <a:t>		return 0; // </a:t>
            </a:r>
            <a:r>
              <a:rPr lang="ko-KR" altLang="en-US" sz="1000" dirty="0"/>
              <a:t>오류 표시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 = 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--];</a:t>
            </a:r>
          </a:p>
          <a:p>
            <a:pPr defTabSz="180000"/>
            <a:r>
              <a:rPr lang="en-US" altLang="ko-KR" sz="1000" dirty="0"/>
              <a:t>	return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283968" y="692696"/>
            <a:ext cx="453650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&gt; </a:t>
            </a:r>
            <a:r>
              <a:rPr lang="en-US" altLang="ko-KR" sz="1000" b="1" dirty="0" err="1"/>
              <a:t>iStack</a:t>
            </a:r>
            <a:r>
              <a:rPr lang="en-US" altLang="ko-KR" sz="1000" dirty="0"/>
              <a:t>; //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ko-KR" altLang="en-US" sz="1000" dirty="0"/>
              <a:t>만 저장하는 </a:t>
            </a:r>
            <a:r>
              <a:rPr lang="ko-KR" altLang="en-US" sz="1000" dirty="0" err="1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iStack.push</a:t>
            </a:r>
            <a:r>
              <a:rPr lang="en-US" altLang="ko-KR" sz="1000" dirty="0"/>
              <a:t>(3);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iStack.pop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&lt;double&gt; </a:t>
            </a:r>
            <a:r>
              <a:rPr lang="en-US" altLang="ko-KR" sz="1000" b="1" dirty="0" err="1"/>
              <a:t>dStack</a:t>
            </a:r>
            <a:r>
              <a:rPr lang="en-US" altLang="ko-KR" sz="1000" b="1" dirty="0"/>
              <a:t>; </a:t>
            </a:r>
            <a:r>
              <a:rPr lang="en-US" altLang="ko-KR" sz="1000" dirty="0"/>
              <a:t>// double </a:t>
            </a:r>
            <a:r>
              <a:rPr lang="ko-KR" altLang="en-US" sz="1000" dirty="0"/>
              <a:t>만 저장하는 </a:t>
            </a:r>
            <a:r>
              <a:rPr lang="ko-KR" altLang="en-US" sz="1000" dirty="0" err="1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dStack.push</a:t>
            </a:r>
            <a:r>
              <a:rPr lang="en-US" altLang="ko-KR" sz="1000" dirty="0"/>
              <a:t>(3.5);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dStack.pop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 *p = new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&lt;char&gt;(); </a:t>
            </a:r>
            <a:r>
              <a:rPr lang="en-US" altLang="ko-KR" sz="1000" dirty="0"/>
              <a:t>// char</a:t>
            </a:r>
            <a:r>
              <a:rPr lang="ko-KR" altLang="en-US" sz="1000" dirty="0"/>
              <a:t>만 저장하는 </a:t>
            </a:r>
            <a:r>
              <a:rPr lang="ko-KR" altLang="en-US" sz="1000" dirty="0" err="1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p-&gt;push('a');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p-&gt;pop()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delete p;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283968" y="3190097"/>
            <a:ext cx="453650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altLang="ko-KR" sz="1200" dirty="0"/>
              <a:t>3</a:t>
            </a:r>
          </a:p>
          <a:p>
            <a:r>
              <a:rPr lang="pt-BR" altLang="ko-KR" sz="1200" dirty="0"/>
              <a:t>3.5</a:t>
            </a:r>
          </a:p>
          <a:p>
            <a:r>
              <a:rPr lang="pt-BR" altLang="ko-KR" sz="1200" dirty="0"/>
              <a:t>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359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10–7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타입을 포인터나 클래스로 구체화하는 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764704"/>
            <a:ext cx="417646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#include &lt;string&gt;</a:t>
            </a:r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/* 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이 부분에 예제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10-6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에 작성한 </a:t>
            </a:r>
            <a:r>
              <a:rPr lang="en-US" altLang="ko-KR" sz="1100" b="1" dirty="0" err="1">
                <a:solidFill>
                  <a:schemeClr val="accent2">
                    <a:lumMod val="75000"/>
                  </a:schemeClr>
                </a:solidFill>
              </a:rPr>
              <a:t>MyStack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템플릿 클래스</a:t>
            </a:r>
            <a:endParaRPr lang="en-US" altLang="ko-K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 코드가  생략되었음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*/</a:t>
            </a:r>
          </a:p>
          <a:p>
            <a:pPr defTabSz="180000"/>
            <a:endParaRPr lang="en-US" altLang="ko-KR" sz="1100" b="1" dirty="0"/>
          </a:p>
          <a:p>
            <a:pPr defTabSz="180000"/>
            <a:r>
              <a:rPr lang="en-US" altLang="ko-KR" sz="1100" b="1" dirty="0"/>
              <a:t>class Point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x, y;</a:t>
            </a:r>
          </a:p>
          <a:p>
            <a:pPr defTabSz="180000"/>
            <a:r>
              <a:rPr lang="en-US" altLang="ko-KR" sz="1100" dirty="0"/>
              <a:t>public:</a:t>
            </a:r>
          </a:p>
          <a:p>
            <a:pPr defTabSz="180000"/>
            <a:r>
              <a:rPr lang="en-US" altLang="ko-KR" sz="1100" dirty="0"/>
              <a:t>	Point(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x=0,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y=0) { this-&gt;x = x; this-&gt;y = y; }</a:t>
            </a:r>
          </a:p>
          <a:p>
            <a:pPr defTabSz="180000"/>
            <a:r>
              <a:rPr lang="en-US" altLang="ko-KR" sz="1100" dirty="0"/>
              <a:t>	void show() {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'(' &lt;&lt; x &lt;&lt; ',' &lt;&lt; y &lt;&lt; ')'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 }</a:t>
            </a:r>
          </a:p>
          <a:p>
            <a:pPr defTabSz="180000"/>
            <a:r>
              <a:rPr lang="en-US" altLang="ko-KR" sz="1100" dirty="0"/>
              <a:t>};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*&gt; </a:t>
            </a:r>
            <a:r>
              <a:rPr lang="en-US" altLang="ko-KR" sz="1100" b="1" dirty="0" err="1"/>
              <a:t>ipStack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* </a:t>
            </a:r>
            <a:r>
              <a:rPr lang="ko-KR" altLang="en-US" sz="1100" dirty="0"/>
              <a:t>만을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*p = new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[3];</a:t>
            </a:r>
          </a:p>
          <a:p>
            <a:pPr defTabSz="180000"/>
            <a:r>
              <a:rPr lang="en-US" altLang="ko-KR" sz="1100" dirty="0"/>
              <a:t>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p[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*10; // 0, 10, 20</a:t>
            </a:r>
            <a:r>
              <a:rPr lang="ko-KR" altLang="en-US" sz="1100" dirty="0"/>
              <a:t>으로 초기화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ipStack.push</a:t>
            </a:r>
            <a:r>
              <a:rPr lang="en-US" altLang="ko-KR" sz="1100" dirty="0"/>
              <a:t>(p); // </a:t>
            </a:r>
            <a:r>
              <a:rPr lang="ko-KR" altLang="en-US" sz="1100" dirty="0"/>
              <a:t>포인터 </a:t>
            </a:r>
            <a:r>
              <a:rPr lang="ko-KR" altLang="en-US" sz="1100" dirty="0" err="1"/>
              <a:t>푸시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*q = </a:t>
            </a:r>
            <a:r>
              <a:rPr lang="en-US" altLang="ko-KR" sz="1100" dirty="0" err="1"/>
              <a:t>ipStack.pop</a:t>
            </a:r>
            <a:r>
              <a:rPr lang="en-US" altLang="ko-KR" sz="1100" dirty="0"/>
              <a:t>(); // </a:t>
            </a:r>
            <a:r>
              <a:rPr lang="ko-KR" altLang="en-US" sz="1100" dirty="0"/>
              <a:t>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q[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&lt;&lt; ' '; // </a:t>
            </a:r>
            <a:r>
              <a:rPr lang="ko-KR" altLang="en-US" sz="1100" dirty="0"/>
              <a:t>화면 출력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delete [] p;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&lt;Point&gt; </a:t>
            </a:r>
            <a:r>
              <a:rPr lang="en-US" altLang="ko-KR" sz="1100" b="1" dirty="0" err="1"/>
              <a:t>pointStack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 </a:t>
            </a:r>
            <a:r>
              <a:rPr lang="ko-KR" altLang="en-US" sz="1100" dirty="0"/>
              <a:t>객체 저장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 a(2,3), b;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pointStack.push</a:t>
            </a:r>
            <a:r>
              <a:rPr lang="en-US" altLang="ko-KR" sz="1100" dirty="0"/>
              <a:t>(a); // Point </a:t>
            </a:r>
            <a:r>
              <a:rPr lang="ko-KR" altLang="en-US" sz="1100" dirty="0"/>
              <a:t>객체 </a:t>
            </a:r>
            <a:r>
              <a:rPr lang="en-US" altLang="ko-KR" sz="1100" dirty="0"/>
              <a:t>a </a:t>
            </a:r>
            <a:r>
              <a:rPr lang="ko-KR" altLang="en-US" sz="1100" dirty="0" err="1"/>
              <a:t>푸시</a:t>
            </a:r>
            <a:r>
              <a:rPr lang="en-US" altLang="ko-KR" sz="1100" dirty="0"/>
              <a:t>. </a:t>
            </a:r>
            <a:r>
              <a:rPr lang="ko-KR" altLang="en-US" sz="1100" dirty="0"/>
              <a:t>복사되어 저장 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b = </a:t>
            </a:r>
            <a:r>
              <a:rPr lang="en-US" altLang="ko-KR" sz="1100" dirty="0" err="1"/>
              <a:t>pointStack.pop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b.show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644010" y="764704"/>
            <a:ext cx="439248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&lt;Point*&gt; </a:t>
            </a:r>
            <a:r>
              <a:rPr lang="en-US" altLang="ko-KR" sz="1100" b="1" dirty="0" err="1"/>
              <a:t>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Point* </a:t>
            </a:r>
            <a:r>
              <a:rPr lang="ko-KR" altLang="en-US" sz="1100" dirty="0"/>
              <a:t>포인터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pStack.push</a:t>
            </a:r>
            <a:r>
              <a:rPr lang="en-US" altLang="ko-KR" sz="1100" dirty="0"/>
              <a:t>(new Point(10,20)); // Point </a:t>
            </a:r>
            <a:r>
              <a:rPr lang="ko-KR" altLang="en-US" sz="1100" dirty="0"/>
              <a:t>객체 </a:t>
            </a:r>
            <a:r>
              <a:rPr lang="ko-KR" altLang="en-US" sz="1100" dirty="0" err="1"/>
              <a:t>푸시</a:t>
            </a:r>
            <a:r>
              <a:rPr lang="ko-KR" altLang="en-US" sz="1100" dirty="0"/>
              <a:t> 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Point* 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객체의 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-&gt;show();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&lt;string&gt; </a:t>
            </a:r>
            <a:r>
              <a:rPr lang="en-US" altLang="ko-KR" sz="1100" b="1" dirty="0" err="1"/>
              <a:t>stringStack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 </a:t>
            </a:r>
            <a:r>
              <a:rPr lang="ko-KR" altLang="en-US" sz="1100" dirty="0"/>
              <a:t>문자열만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string s="</a:t>
            </a:r>
            <a:r>
              <a:rPr lang="en-US" altLang="ko-KR" sz="1100" dirty="0" err="1"/>
              <a:t>c++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(s);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("java");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' ‘;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4644011" y="3026684"/>
            <a:ext cx="4392487" cy="76944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sz="1100" dirty="0"/>
              <a:t>0 10 20</a:t>
            </a:r>
          </a:p>
          <a:p>
            <a:r>
              <a:rPr lang="fr-FR" altLang="ko-KR" sz="1100" dirty="0"/>
              <a:t>(2,3)</a:t>
            </a:r>
          </a:p>
          <a:p>
            <a:r>
              <a:rPr lang="fr-FR" altLang="ko-KR" sz="1100" dirty="0"/>
              <a:t>(10,20)</a:t>
            </a:r>
          </a:p>
          <a:p>
            <a:r>
              <a:rPr lang="fr-FR" altLang="ko-KR" sz="1100" dirty="0"/>
              <a:t>java c++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963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참고</a:t>
            </a:r>
            <a:r>
              <a:rPr lang="en-US" altLang="ko-KR" b="1" dirty="0"/>
              <a:t>!! </a:t>
            </a:r>
            <a:r>
              <a:rPr lang="en-US" altLang="ko-KR" dirty="0" err="1"/>
              <a:t>cout</a:t>
            </a:r>
            <a:r>
              <a:rPr lang="en-US" altLang="ko-KR" dirty="0"/>
              <a:t> &lt;&lt; a &lt;&lt; b &lt;&lt; c;</a:t>
            </a:r>
            <a:r>
              <a:rPr lang="ko-KR" altLang="en-US" dirty="0"/>
              <a:t>의 실행 순서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7584" y="804390"/>
            <a:ext cx="36004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/>
              <a:t>cout</a:t>
            </a:r>
            <a:r>
              <a:rPr lang="en-US" altLang="ko-KR" sz="1600" dirty="0"/>
              <a:t>  &lt;&lt;  1  &lt;&lt;  2  &lt;&lt;  3;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57632" y="4507844"/>
            <a:ext cx="89768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/>
              <a:t>++</a:t>
            </a:r>
            <a:r>
              <a:rPr lang="en-US" altLang="ko-KR" sz="1400" dirty="0"/>
              <a:t> java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131840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7214" y="1656704"/>
            <a:ext cx="970142" cy="1144183"/>
            <a:chOff x="950292" y="2265936"/>
            <a:chExt cx="970142" cy="1144183"/>
          </a:xfrm>
        </p:grpSpPr>
        <p:grpSp>
          <p:nvGrpSpPr>
            <p:cNvPr id="14" name="그룹 13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6" name="직사각형 15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72350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731130" y="1656704"/>
            <a:ext cx="970142" cy="1130207"/>
            <a:chOff x="2184208" y="2265936"/>
            <a:chExt cx="970142" cy="1130207"/>
          </a:xfrm>
        </p:grpSpPr>
        <p:grpSp>
          <p:nvGrpSpPr>
            <p:cNvPr id="23" name="그룹 22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24" name="직사각형 2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012081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53958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68775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987824" y="1656704"/>
            <a:ext cx="970142" cy="1127779"/>
            <a:chOff x="3576153" y="2265936"/>
            <a:chExt cx="970142" cy="1127779"/>
          </a:xfrm>
        </p:grpSpPr>
        <p:grpSp>
          <p:nvGrpSpPr>
            <p:cNvPr id="31" name="그룹 30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32" name="직사각형 3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  <a:sym typeface="Wingdings"/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778096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3648" y="98905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8207" y="9853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73820" y="9970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95936" y="2797524"/>
            <a:ext cx="168828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1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1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283968" y="1656704"/>
            <a:ext cx="970142" cy="1130207"/>
            <a:chOff x="5076056" y="2298793"/>
            <a:chExt cx="970142" cy="1130207"/>
          </a:xfrm>
        </p:grpSpPr>
        <p:grpSp>
          <p:nvGrpSpPr>
            <p:cNvPr id="51" name="그룹 5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52" name="직사각형 5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458370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2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746402" y="1643120"/>
            <a:ext cx="970142" cy="1130207"/>
            <a:chOff x="5076056" y="2298793"/>
            <a:chExt cx="970142" cy="1130207"/>
          </a:xfrm>
        </p:grpSpPr>
        <p:grpSp>
          <p:nvGrpSpPr>
            <p:cNvPr id="63" name="그룹 62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67" name="직사각형 66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905108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3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7193140" y="1628800"/>
            <a:ext cx="970142" cy="1130207"/>
            <a:chOff x="5076056" y="2298793"/>
            <a:chExt cx="970142" cy="1130207"/>
          </a:xfrm>
        </p:grpSpPr>
        <p:grpSp>
          <p:nvGrpSpPr>
            <p:cNvPr id="71" name="그룹 7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74" name="직사각형 7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1868" y="727445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cout</a:t>
            </a:r>
            <a:r>
              <a:rPr lang="ko-KR" altLang="en-US" sz="1200" dirty="0">
                <a:solidFill>
                  <a:srgbClr val="0070C0"/>
                </a:solidFill>
              </a:rPr>
              <a:t>으로 </a:t>
            </a:r>
            <a:r>
              <a:rPr lang="en-US" altLang="ko-KR" sz="1200" dirty="0">
                <a:solidFill>
                  <a:srgbClr val="0070C0"/>
                </a:solidFill>
              </a:rPr>
              <a:t>&lt;&lt; </a:t>
            </a:r>
            <a:r>
              <a:rPr lang="ko-KR" altLang="en-US" sz="1200" dirty="0">
                <a:solidFill>
                  <a:srgbClr val="0070C0"/>
                </a:solidFill>
              </a:rPr>
              <a:t>연산자가 연속되면</a:t>
            </a:r>
            <a:r>
              <a:rPr lang="en-US" altLang="ko-KR" sz="1200" dirty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마지막 데이터부터 거꾸로 </a:t>
            </a:r>
            <a:r>
              <a:rPr lang="en-US" altLang="ko-KR" sz="1200" dirty="0" err="1">
                <a:solidFill>
                  <a:srgbClr val="0070C0"/>
                </a:solidFill>
              </a:rPr>
              <a:t>cout</a:t>
            </a:r>
            <a:r>
              <a:rPr lang="ko-KR" altLang="en-US" sz="1200" dirty="0">
                <a:solidFill>
                  <a:srgbClr val="0070C0"/>
                </a:solidFill>
              </a:rPr>
              <a:t>의 </a:t>
            </a:r>
            <a:r>
              <a:rPr lang="ko-KR" altLang="en-US" sz="1200" dirty="0" err="1">
                <a:solidFill>
                  <a:srgbClr val="0070C0"/>
                </a:solidFill>
              </a:rPr>
              <a:t>스택에</a:t>
            </a:r>
            <a:r>
              <a:rPr lang="ko-KR" altLang="en-US" sz="1200" dirty="0">
                <a:solidFill>
                  <a:srgbClr val="0070C0"/>
                </a:solidFill>
              </a:rPr>
              <a:t> 삽입한 후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ko-KR" altLang="en-US" sz="1200" dirty="0">
                <a:solidFill>
                  <a:srgbClr val="0070C0"/>
                </a:solidFill>
              </a:rPr>
              <a:t>앞에서부터 </a:t>
            </a:r>
            <a:r>
              <a:rPr lang="en-US" altLang="ko-KR" sz="1200" dirty="0">
                <a:solidFill>
                  <a:srgbClr val="0070C0"/>
                </a:solidFill>
              </a:rPr>
              <a:t>&lt;&lt; </a:t>
            </a:r>
            <a:r>
              <a:rPr lang="ko-KR" altLang="en-US" sz="1200" dirty="0">
                <a:solidFill>
                  <a:srgbClr val="0070C0"/>
                </a:solidFill>
              </a:rPr>
              <a:t>연산자를 순서대로 처리한다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1200" dirty="0">
                <a:solidFill>
                  <a:srgbClr val="0070C0"/>
                </a:solidFill>
              </a:rPr>
              <a:t>이때 </a:t>
            </a:r>
            <a:r>
              <a:rPr lang="ko-KR" altLang="en-US" sz="1200" dirty="0" err="1">
                <a:solidFill>
                  <a:srgbClr val="0070C0"/>
                </a:solidFill>
              </a:rPr>
              <a:t>스택에</a:t>
            </a:r>
            <a:r>
              <a:rPr lang="ko-KR" altLang="en-US" sz="1200" dirty="0">
                <a:solidFill>
                  <a:srgbClr val="0070C0"/>
                </a:solidFill>
              </a:rPr>
              <a:t> 삽입된 데이터를 </a:t>
            </a:r>
            <a:r>
              <a:rPr lang="ko-KR" altLang="en-US" sz="1200" dirty="0" err="1">
                <a:solidFill>
                  <a:srgbClr val="0070C0"/>
                </a:solidFill>
              </a:rPr>
              <a:t>팝하여</a:t>
            </a:r>
            <a:r>
              <a:rPr lang="ko-KR" altLang="en-US" sz="1200" dirty="0">
                <a:solidFill>
                  <a:srgbClr val="0070C0"/>
                </a:solidFill>
              </a:rPr>
              <a:t> 사용한다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9512" y="620688"/>
            <a:ext cx="8640960" cy="2952328"/>
          </a:xfrm>
          <a:prstGeom prst="rect">
            <a:avLst/>
          </a:prstGeom>
          <a:noFill/>
          <a:ln w="28575">
            <a:solidFill>
              <a:srgbClr val="94B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1835" y="4169290"/>
            <a:ext cx="548233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/>
              <a:t>cout</a:t>
            </a:r>
            <a:r>
              <a:rPr lang="en-US" altLang="ko-KR" sz="1600" dirty="0"/>
              <a:t>  &lt;&lt;  </a:t>
            </a:r>
            <a:r>
              <a:rPr lang="en-US" altLang="ko-KR" sz="1600" dirty="0" err="1"/>
              <a:t>stringStack.pop</a:t>
            </a:r>
            <a:r>
              <a:rPr lang="en-US" altLang="ko-KR" sz="1600" dirty="0"/>
              <a:t>() &lt;&lt; ' ' &lt;&lt; </a:t>
            </a:r>
            <a:r>
              <a:rPr lang="en-US" altLang="ko-KR" sz="1600" dirty="0" err="1"/>
              <a:t>stringStack.pop</a:t>
            </a:r>
            <a:r>
              <a:rPr lang="en-US" altLang="ko-KR" sz="1600" dirty="0"/>
              <a:t>();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721868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97214" y="4830652"/>
            <a:ext cx="970142" cy="1144183"/>
            <a:chOff x="950292" y="2265936"/>
            <a:chExt cx="970142" cy="1144183"/>
          </a:xfrm>
        </p:grpSpPr>
        <p:grpSp>
          <p:nvGrpSpPr>
            <p:cNvPr id="81" name="그룹 80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84" name="직사각형 8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"</a:t>
              </a:r>
              <a:r>
                <a:rPr lang="en-US" altLang="ko-KR" sz="1200" dirty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>
                  <a:solidFill>
                    <a:srgbClr val="FF0000"/>
                  </a:solidFill>
                  <a:sym typeface="Wingdings"/>
                </a:rPr>
                <a:t>java</a:t>
              </a:r>
              <a:r>
                <a:rPr lang="en-US" altLang="ko-KR" sz="1200" dirty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72350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731130" y="4830652"/>
            <a:ext cx="970142" cy="1130207"/>
            <a:chOff x="2184208" y="2265936"/>
            <a:chExt cx="970142" cy="1130207"/>
          </a:xfrm>
        </p:grpSpPr>
        <p:grpSp>
          <p:nvGrpSpPr>
            <p:cNvPr id="88" name="그룹 87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92" name="직사각형 9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'</a:t>
              </a:r>
              <a:r>
                <a:rPr lang="en-US" altLang="ko-KR" sz="1200" dirty="0">
                  <a:solidFill>
                    <a:srgbClr val="FF0000"/>
                  </a:solidFill>
                  <a:sym typeface="Wingdings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' 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012081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21623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268775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987824" y="4830652"/>
            <a:ext cx="970142" cy="1127779"/>
            <a:chOff x="3576153" y="2265936"/>
            <a:chExt cx="970142" cy="1127779"/>
          </a:xfrm>
        </p:grpSpPr>
        <p:grpSp>
          <p:nvGrpSpPr>
            <p:cNvPr id="98" name="그룹 97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03" name="직사각형 102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' 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 err="1">
                  <a:solidFill>
                    <a:srgbClr val="FF0000"/>
                  </a:solidFill>
                  <a:sym typeface="Wingdings"/>
                </a:rPr>
                <a:t>c++</a:t>
              </a:r>
              <a:r>
                <a:rPr lang="en-US" altLang="ko-KR" sz="1200" dirty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2275066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08723" y="43265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46333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834336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995936" y="5971472"/>
            <a:ext cx="14269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sym typeface="Wingdings"/>
              </a:rPr>
              <a:t>c++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283968" y="4830652"/>
            <a:ext cx="970142" cy="1130207"/>
            <a:chOff x="5076056" y="2298793"/>
            <a:chExt cx="970142" cy="1130207"/>
          </a:xfrm>
        </p:grpSpPr>
        <p:grpSp>
          <p:nvGrpSpPr>
            <p:cNvPr id="111" name="그룹 11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15" name="직사각형 114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"</a:t>
              </a:r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java</a:t>
              </a:r>
              <a:r>
                <a:rPr lang="en-US" altLang="ko-KR" sz="1200" dirty="0">
                  <a:solidFill>
                    <a:schemeClr val="tx1"/>
                  </a:solidFill>
                </a:rPr>
                <a:t>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5458370" y="5971472"/>
            <a:ext cx="1233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5746402" y="5192781"/>
            <a:ext cx="970142" cy="754494"/>
            <a:chOff x="5076056" y="2674506"/>
            <a:chExt cx="970142" cy="754494"/>
          </a:xfrm>
        </p:grpSpPr>
        <p:grpSp>
          <p:nvGrpSpPr>
            <p:cNvPr id="119" name="그룹 118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22" name="직사각형 121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905108" y="5971472"/>
            <a:ext cx="13021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있는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java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56176" y="3871369"/>
            <a:ext cx="266429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0070C0"/>
                </a:solidFill>
              </a:rPr>
              <a:t>맨 뒤에 있는 </a:t>
            </a:r>
            <a:r>
              <a:rPr lang="en-US" altLang="ko-KR" sz="1100" dirty="0" err="1">
                <a:solidFill>
                  <a:srgbClr val="0070C0"/>
                </a:solidFill>
              </a:rPr>
              <a:t>stringStack.pop</a:t>
            </a:r>
            <a:r>
              <a:rPr lang="en-US" altLang="ko-KR" sz="1100" dirty="0">
                <a:solidFill>
                  <a:srgbClr val="0070C0"/>
                </a:solidFill>
              </a:rPr>
              <a:t>() </a:t>
            </a:r>
            <a:r>
              <a:rPr lang="ko-KR" altLang="en-US" sz="1100" dirty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>
                <a:solidFill>
                  <a:srgbClr val="0070C0"/>
                </a:solidFill>
              </a:rPr>
              <a:t>cout</a:t>
            </a:r>
            <a:r>
              <a:rPr lang="ko-KR" altLang="en-US" sz="1100" dirty="0">
                <a:solidFill>
                  <a:srgbClr val="0070C0"/>
                </a:solidFill>
              </a:rPr>
              <a:t>의 </a:t>
            </a:r>
            <a:r>
              <a:rPr lang="ko-KR" altLang="en-US" sz="1100" dirty="0" err="1">
                <a:solidFill>
                  <a:srgbClr val="0070C0"/>
                </a:solidFill>
              </a:rPr>
              <a:t>스택에</a:t>
            </a:r>
            <a:r>
              <a:rPr lang="ko-KR" altLang="en-US" sz="1100" dirty="0">
                <a:solidFill>
                  <a:srgbClr val="0070C0"/>
                </a:solidFill>
              </a:rPr>
              <a:t> 삽입하고</a:t>
            </a:r>
            <a:r>
              <a:rPr lang="en-US" altLang="ko-KR" sz="1100" dirty="0">
                <a:solidFill>
                  <a:srgbClr val="0070C0"/>
                </a:solidFill>
              </a:rPr>
              <a:t>, ‘ ‘ </a:t>
            </a:r>
            <a:r>
              <a:rPr lang="ko-KR" altLang="en-US" sz="1100" dirty="0">
                <a:solidFill>
                  <a:srgbClr val="0070C0"/>
                </a:solidFill>
              </a:rPr>
              <a:t>문자를 </a:t>
            </a:r>
            <a:r>
              <a:rPr lang="en-US" altLang="ko-KR" sz="1100" dirty="0" err="1">
                <a:solidFill>
                  <a:srgbClr val="0070C0"/>
                </a:solidFill>
              </a:rPr>
              <a:t>cout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err="1">
                <a:solidFill>
                  <a:srgbClr val="0070C0"/>
                </a:solidFill>
              </a:rPr>
              <a:t>스택에</a:t>
            </a:r>
            <a:r>
              <a:rPr lang="ko-KR" altLang="en-US" sz="1100" dirty="0">
                <a:solidFill>
                  <a:srgbClr val="0070C0"/>
                </a:solidFill>
              </a:rPr>
              <a:t> 삽입하고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다시 맨 앞이 있는 </a:t>
            </a:r>
            <a:r>
              <a:rPr lang="en-US" altLang="ko-KR" sz="1100" dirty="0" err="1">
                <a:solidFill>
                  <a:srgbClr val="0070C0"/>
                </a:solidFill>
              </a:rPr>
              <a:t>stringStack.pop</a:t>
            </a:r>
            <a:r>
              <a:rPr lang="en-US" altLang="ko-KR" sz="1100" dirty="0">
                <a:solidFill>
                  <a:srgbClr val="0070C0"/>
                </a:solidFill>
              </a:rPr>
              <a:t>() </a:t>
            </a:r>
            <a:r>
              <a:rPr lang="ko-KR" altLang="en-US" sz="1100" dirty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>
                <a:solidFill>
                  <a:srgbClr val="0070C0"/>
                </a:solidFill>
              </a:rPr>
              <a:t>cout</a:t>
            </a:r>
            <a:r>
              <a:rPr lang="ko-KR" altLang="en-US" sz="1100" dirty="0">
                <a:solidFill>
                  <a:srgbClr val="0070C0"/>
                </a:solidFill>
              </a:rPr>
              <a:t>의 </a:t>
            </a:r>
            <a:r>
              <a:rPr lang="ko-KR" altLang="en-US" sz="1100" dirty="0" err="1">
                <a:solidFill>
                  <a:srgbClr val="0070C0"/>
                </a:solidFill>
              </a:rPr>
              <a:t>스택에</a:t>
            </a:r>
            <a:r>
              <a:rPr lang="ko-KR" altLang="en-US" sz="1100" dirty="0">
                <a:solidFill>
                  <a:srgbClr val="0070C0"/>
                </a:solidFill>
              </a:rPr>
              <a:t> 삽입한 후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앞에서부터 </a:t>
            </a:r>
            <a:r>
              <a:rPr lang="en-US" altLang="ko-KR" sz="1100" dirty="0">
                <a:solidFill>
                  <a:srgbClr val="0070C0"/>
                </a:solidFill>
              </a:rPr>
              <a:t>&lt;&lt; </a:t>
            </a:r>
            <a:r>
              <a:rPr lang="ko-KR" altLang="en-US" sz="1100" dirty="0">
                <a:solidFill>
                  <a:srgbClr val="0070C0"/>
                </a:solidFill>
              </a:rPr>
              <a:t>연산자를 순서대로 처리한다</a:t>
            </a:r>
            <a:r>
              <a:rPr lang="en-US" altLang="ko-KR" sz="110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79512" y="3861048"/>
            <a:ext cx="8640960" cy="2880320"/>
          </a:xfrm>
          <a:prstGeom prst="rect">
            <a:avLst/>
          </a:prstGeom>
          <a:noFill/>
          <a:ln w="57150"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7058242" y="5194786"/>
            <a:ext cx="970142" cy="754494"/>
            <a:chOff x="5076056" y="2674506"/>
            <a:chExt cx="970142" cy="754494"/>
          </a:xfrm>
        </p:grpSpPr>
        <p:grpSp>
          <p:nvGrpSpPr>
            <p:cNvPr id="133" name="그룹 132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36" name="직사각형 135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cout</a:t>
              </a:r>
              <a:r>
                <a:rPr lang="en-US" altLang="ko-KR" sz="1000" dirty="0"/>
                <a:t> </a:t>
              </a:r>
              <a:r>
                <a:rPr lang="ko-KR" altLang="en-US" sz="1000" dirty="0" err="1"/>
                <a:t>스택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9511" y="3573016"/>
            <a:ext cx="6623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예제 </a:t>
            </a:r>
            <a:r>
              <a:rPr lang="en-US" altLang="ko-KR" sz="1100" dirty="0">
                <a:solidFill>
                  <a:srgbClr val="FF0000"/>
                </a:solidFill>
              </a:rPr>
              <a:t>10-7</a:t>
            </a:r>
            <a:r>
              <a:rPr lang="ko-KR" altLang="en-US" sz="1100" dirty="0">
                <a:solidFill>
                  <a:srgbClr val="FF0000"/>
                </a:solidFill>
              </a:rPr>
              <a:t>의 라인 </a:t>
            </a:r>
            <a:r>
              <a:rPr lang="en-US" altLang="ko-KR" sz="1100" dirty="0">
                <a:solidFill>
                  <a:srgbClr val="FF0000"/>
                </a:solidFill>
              </a:rPr>
              <a:t>39-40</a:t>
            </a:r>
            <a:r>
              <a:rPr lang="ko-KR" altLang="en-US" sz="1100" dirty="0">
                <a:solidFill>
                  <a:srgbClr val="FF0000"/>
                </a:solidFill>
              </a:rPr>
              <a:t>을 다음과 같이 연결하면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잘못된 결과가 나오며</a:t>
            </a:r>
            <a:r>
              <a:rPr lang="en-US" altLang="ko-KR" sz="1100" dirty="0">
                <a:solidFill>
                  <a:srgbClr val="FF0000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이유를 설명하면 다음과 같다</a:t>
            </a:r>
            <a:r>
              <a:rPr lang="en-US" altLang="ko-KR" sz="1100" dirty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945160" y="1159077"/>
            <a:ext cx="48282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123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12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D5360A-B2B8-76D7-6B8D-32B325E58862}"/>
              </a:ext>
            </a:extLst>
          </p:cNvPr>
          <p:cNvGrpSpPr/>
          <p:nvPr/>
        </p:nvGrpSpPr>
        <p:grpSpPr>
          <a:xfrm>
            <a:off x="1189707" y="1962289"/>
            <a:ext cx="6974750" cy="547215"/>
            <a:chOff x="621586" y="3173386"/>
            <a:chExt cx="6974750" cy="720000"/>
          </a:xfrm>
        </p:grpSpPr>
        <p:sp>
          <p:nvSpPr>
            <p:cNvPr id="3" name="직사각형 32">
              <a:extLst>
                <a:ext uri="{FF2B5EF4-FFF2-40B4-BE49-F238E27FC236}">
                  <a16:creationId xmlns:a16="http://schemas.microsoft.com/office/drawing/2014/main" id="{5E39A842-91EB-B102-151B-873906CAA816}"/>
                </a:ext>
              </a:extLst>
            </p:cNvPr>
            <p:cNvSpPr/>
            <p:nvPr/>
          </p:nvSpPr>
          <p:spPr>
            <a:xfrm>
              <a:off x="621586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4C2508-2817-7E9F-2BC4-047874736540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32">
              <a:extLst>
                <a:ext uri="{FF2B5EF4-FFF2-40B4-BE49-F238E27FC236}">
                  <a16:creationId xmlns:a16="http://schemas.microsoft.com/office/drawing/2014/main" id="{39579BA8-2B3A-3339-5976-D5B966E947D3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직사각형 23">
              <a:extLst>
                <a:ext uri="{FF2B5EF4-FFF2-40B4-BE49-F238E27FC236}">
                  <a16:creationId xmlns:a16="http://schemas.microsoft.com/office/drawing/2014/main" id="{8A64BE24-19CA-CAD2-9A42-5640F630E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5" y="3318602"/>
              <a:ext cx="5870937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템플릿 함수와 템플릿 클래스를 작성하고 활용할 수 있다</a:t>
              </a: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192938A-F834-8ED9-55B5-1E411220AA7F}"/>
              </a:ext>
            </a:extLst>
          </p:cNvPr>
          <p:cNvGrpSpPr/>
          <p:nvPr/>
        </p:nvGrpSpPr>
        <p:grpSpPr>
          <a:xfrm>
            <a:off x="1175631" y="681532"/>
            <a:ext cx="6953076" cy="582594"/>
            <a:chOff x="643260" y="980728"/>
            <a:chExt cx="6953076" cy="720000"/>
          </a:xfrm>
        </p:grpSpPr>
        <p:sp>
          <p:nvSpPr>
            <p:cNvPr id="11" name="직사각형 32">
              <a:extLst>
                <a:ext uri="{FF2B5EF4-FFF2-40B4-BE49-F238E27FC236}">
                  <a16:creationId xmlns:a16="http://schemas.microsoft.com/office/drawing/2014/main" id="{034ED742-1BD5-09AF-B192-B577B660146D}"/>
                </a:ext>
              </a:extLst>
            </p:cNvPr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37138C-5BF4-AD7D-37CB-0DE634C0F8C6}"/>
                </a:ext>
              </a:extLst>
            </p:cNvPr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>
              <a:extLst>
                <a:ext uri="{FF2B5EF4-FFF2-40B4-BE49-F238E27FC236}">
                  <a16:creationId xmlns:a16="http://schemas.microsoft.com/office/drawing/2014/main" id="{150C79A7-4BD6-ECE4-8781-238869AB70FC}"/>
                </a:ext>
              </a:extLst>
            </p:cNvPr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직사각형 23">
              <a:extLst>
                <a:ext uri="{FF2B5EF4-FFF2-40B4-BE49-F238E27FC236}">
                  <a16:creationId xmlns:a16="http://schemas.microsoft.com/office/drawing/2014/main" id="{2A2B7492-F58A-737C-FC2E-5D0FB7211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1135069"/>
              <a:ext cx="5729460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일반화와 템플릿의 개념과 목적을 이해한다</a:t>
              </a:r>
              <a:r>
                <a: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367118-ACF0-E45A-6532-C0A358737C38}"/>
              </a:ext>
            </a:extLst>
          </p:cNvPr>
          <p:cNvGrpSpPr/>
          <p:nvPr/>
        </p:nvGrpSpPr>
        <p:grpSpPr>
          <a:xfrm>
            <a:off x="1182833" y="1336854"/>
            <a:ext cx="6953076" cy="574478"/>
            <a:chOff x="643260" y="2077057"/>
            <a:chExt cx="6953076" cy="720000"/>
          </a:xfrm>
        </p:grpSpPr>
        <p:sp>
          <p:nvSpPr>
            <p:cNvPr id="16" name="직사각형 32">
              <a:extLst>
                <a:ext uri="{FF2B5EF4-FFF2-40B4-BE49-F238E27FC236}">
                  <a16:creationId xmlns:a16="http://schemas.microsoft.com/office/drawing/2014/main" id="{CE84BD56-878E-4876-450F-5B1C0D877812}"/>
                </a:ext>
              </a:extLst>
            </p:cNvPr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793E6E2-CBA4-22DE-171E-B695128F68C4}"/>
                </a:ext>
              </a:extLst>
            </p:cNvPr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>
              <a:extLst>
                <a:ext uri="{FF2B5EF4-FFF2-40B4-BE49-F238E27FC236}">
                  <a16:creationId xmlns:a16="http://schemas.microsoft.com/office/drawing/2014/main" id="{E4C7DC7B-3990-15F1-5E54-78EE1EBC1E6C}"/>
                </a:ext>
              </a:extLst>
            </p:cNvPr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57AB59-1F8C-4FF6-E756-FBF079DBB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2227029"/>
              <a:ext cx="553944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템플릿으로부터 구체화의 과정을 이해한다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E09CCA-8EEC-A400-2B80-2BB1A6A2D8E3}"/>
              </a:ext>
            </a:extLst>
          </p:cNvPr>
          <p:cNvGrpSpPr/>
          <p:nvPr/>
        </p:nvGrpSpPr>
        <p:grpSpPr>
          <a:xfrm>
            <a:off x="1191546" y="2582137"/>
            <a:ext cx="6953076" cy="630590"/>
            <a:chOff x="643260" y="3173380"/>
            <a:chExt cx="6953076" cy="719999"/>
          </a:xfrm>
        </p:grpSpPr>
        <p:sp>
          <p:nvSpPr>
            <p:cNvPr id="21" name="직사각형 32">
              <a:extLst>
                <a:ext uri="{FF2B5EF4-FFF2-40B4-BE49-F238E27FC236}">
                  <a16:creationId xmlns:a16="http://schemas.microsoft.com/office/drawing/2014/main" id="{1892B570-4998-5F18-4ABF-DF6AF0EA9C84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8871EC-A74A-D75A-E887-C65CD5FBCB82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32">
              <a:extLst>
                <a:ext uri="{FF2B5EF4-FFF2-40B4-BE49-F238E27FC236}">
                  <a16:creationId xmlns:a16="http://schemas.microsoft.com/office/drawing/2014/main" id="{D585476B-1F49-3D79-D5A1-EF33A2FDA84C}"/>
                </a:ext>
              </a:extLst>
            </p:cNvPr>
            <p:cNvSpPr/>
            <p:nvPr/>
          </p:nvSpPr>
          <p:spPr>
            <a:xfrm>
              <a:off x="1358900" y="3173380"/>
              <a:ext cx="6237436" cy="719999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9CB9D60-9DFC-5FBD-247A-D074EC80C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6043502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C++ </a:t>
              </a: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표준 템플릿 라이브러리</a:t>
              </a: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(STL)</a:t>
              </a: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에 대해 이해한다</a:t>
              </a: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DA434EE-2FAE-D550-D43B-47552AE1E435}"/>
              </a:ext>
            </a:extLst>
          </p:cNvPr>
          <p:cNvGrpSpPr/>
          <p:nvPr/>
        </p:nvGrpSpPr>
        <p:grpSpPr>
          <a:xfrm>
            <a:off x="1169872" y="3345364"/>
            <a:ext cx="6981624" cy="599820"/>
            <a:chOff x="643260" y="3173386"/>
            <a:chExt cx="6981624" cy="720000"/>
          </a:xfrm>
        </p:grpSpPr>
        <p:sp>
          <p:nvSpPr>
            <p:cNvPr id="26" name="직사각형 32">
              <a:extLst>
                <a:ext uri="{FF2B5EF4-FFF2-40B4-BE49-F238E27FC236}">
                  <a16:creationId xmlns:a16="http://schemas.microsoft.com/office/drawing/2014/main" id="{EE625DF6-2126-2FBB-00D2-BBDF1F18FCFF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C4987CD-108B-CC30-DFFB-FBB604FE9102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05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32">
              <a:extLst>
                <a:ext uri="{FF2B5EF4-FFF2-40B4-BE49-F238E27FC236}">
                  <a16:creationId xmlns:a16="http://schemas.microsoft.com/office/drawing/2014/main" id="{282D2371-88EF-8584-3056-822372D227CF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5657090-5A70-D1D2-2CB4-D674EFFFC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5" y="3318602"/>
              <a:ext cx="6128269" cy="34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STL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의 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vector, map 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컨테이너를 이해하고 활용할 수 있다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51956B4-3D06-0C4A-8B36-769346856ADA}"/>
              </a:ext>
            </a:extLst>
          </p:cNvPr>
          <p:cNvGrpSpPr/>
          <p:nvPr/>
        </p:nvGrpSpPr>
        <p:grpSpPr>
          <a:xfrm>
            <a:off x="1170593" y="4078050"/>
            <a:ext cx="6953076" cy="775456"/>
            <a:chOff x="643260" y="3173386"/>
            <a:chExt cx="6953076" cy="775456"/>
          </a:xfrm>
        </p:grpSpPr>
        <p:sp>
          <p:nvSpPr>
            <p:cNvPr id="31" name="직사각형 32">
              <a:extLst>
                <a:ext uri="{FF2B5EF4-FFF2-40B4-BE49-F238E27FC236}">
                  <a16:creationId xmlns:a16="http://schemas.microsoft.com/office/drawing/2014/main" id="{D45B0841-1847-D24C-3530-D75E4FC5EBFD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76D06AD-842C-0B5C-AF9E-F2EFEDB7BE5C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06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3B9BFE3-2DD2-9E0A-3B6C-F7BC1BACE58B}"/>
                </a:ext>
              </a:extLst>
            </p:cNvPr>
            <p:cNvSpPr/>
            <p:nvPr/>
          </p:nvSpPr>
          <p:spPr>
            <a:xfrm>
              <a:off x="1358900" y="3173386"/>
              <a:ext cx="6237436" cy="775456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D68E5D-F5FD-800E-E961-CBECD14C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5899486" cy="61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STL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의 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iterator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와 알고리즘 함수에 대해 이해하고 간단히 활용할 수 있다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E27FDB8-79A2-DA58-C485-91DEDA3C126A}"/>
              </a:ext>
            </a:extLst>
          </p:cNvPr>
          <p:cNvGrpSpPr/>
          <p:nvPr/>
        </p:nvGrpSpPr>
        <p:grpSpPr>
          <a:xfrm>
            <a:off x="1182833" y="4959477"/>
            <a:ext cx="6981624" cy="720000"/>
            <a:chOff x="643260" y="3173386"/>
            <a:chExt cx="6981624" cy="720000"/>
          </a:xfrm>
        </p:grpSpPr>
        <p:sp>
          <p:nvSpPr>
            <p:cNvPr id="36" name="직사각형 32">
              <a:extLst>
                <a:ext uri="{FF2B5EF4-FFF2-40B4-BE49-F238E27FC236}">
                  <a16:creationId xmlns:a16="http://schemas.microsoft.com/office/drawing/2014/main" id="{4EB71A16-A6D0-6D3B-11F4-956857B74C9B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C155D3F-28F4-E982-E488-7510103F24C0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07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2">
              <a:extLst>
                <a:ext uri="{FF2B5EF4-FFF2-40B4-BE49-F238E27FC236}">
                  <a16:creationId xmlns:a16="http://schemas.microsoft.com/office/drawing/2014/main" id="{F6330A51-517A-0B78-3195-D8202DB9A27D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1DC2691-0C9F-AA0D-319B-5B0386397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5" y="3318602"/>
              <a:ext cx="6128269" cy="34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auto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로 변수를 쉽게 선언하는 것을 알고 활용할 수 있다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9D0ECC1-037C-6533-9398-739FB59D212D}"/>
              </a:ext>
            </a:extLst>
          </p:cNvPr>
          <p:cNvGrpSpPr/>
          <p:nvPr/>
        </p:nvGrpSpPr>
        <p:grpSpPr>
          <a:xfrm>
            <a:off x="1168787" y="5805344"/>
            <a:ext cx="6981624" cy="720000"/>
            <a:chOff x="643260" y="3173386"/>
            <a:chExt cx="6981624" cy="720000"/>
          </a:xfrm>
        </p:grpSpPr>
        <p:sp>
          <p:nvSpPr>
            <p:cNvPr id="41" name="직사각형 32">
              <a:extLst>
                <a:ext uri="{FF2B5EF4-FFF2-40B4-BE49-F238E27FC236}">
                  <a16:creationId xmlns:a16="http://schemas.microsoft.com/office/drawing/2014/main" id="{5A64674A-EE20-04BD-3C12-F3A18EE4F9B0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0C7B12D-DC3D-A148-718A-808F905CCF89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08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32">
              <a:extLst>
                <a:ext uri="{FF2B5EF4-FFF2-40B4-BE49-F238E27FC236}">
                  <a16:creationId xmlns:a16="http://schemas.microsoft.com/office/drawing/2014/main" id="{8610ED7F-3A15-8476-0137-8D7928DA40D6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CC3B020-075B-707C-3F61-5FAEEAC4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5" y="3318602"/>
              <a:ext cx="6128269" cy="340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람다식의 개념을 알고 간단한 람다식을 작성하고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, </a:t>
              </a:r>
              <a:r>
                <a:rPr lang="ko-KR" altLang="en-US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호출할 수 있다</a:t>
              </a:r>
              <a:r>
                <a:rPr lang="en-US" altLang="ko-KR" sz="16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95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10–8 </a:t>
            </a:r>
            <a:r>
              <a:rPr lang="ko-KR" altLang="en-US" dirty="0"/>
              <a:t>두 개의 </a:t>
            </a:r>
            <a:r>
              <a:rPr lang="ko-KR" altLang="en-US" dirty="0" err="1"/>
              <a:t>제네릭</a:t>
            </a:r>
            <a:r>
              <a:rPr lang="ko-KR" altLang="en-US" dirty="0"/>
              <a:t> 타입을 가진 클래스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412776"/>
            <a:ext cx="453650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T2&gt; </a:t>
            </a:r>
            <a:r>
              <a:rPr lang="en-US" altLang="ko-KR" sz="1200" dirty="0"/>
              <a:t>//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 선언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T1 data1;</a:t>
            </a:r>
          </a:p>
          <a:p>
            <a:pPr defTabSz="180000"/>
            <a:r>
              <a:rPr lang="en-US" altLang="ko-KR" sz="1200" dirty="0"/>
              <a:t>	T2 data2;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GClass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void set(T1 a, T2 b);</a:t>
            </a:r>
          </a:p>
          <a:p>
            <a:pPr defTabSz="180000"/>
            <a:r>
              <a:rPr lang="en-US" altLang="ko-KR" sz="1200" dirty="0"/>
              <a:t>	void get(T1 &amp;a, T2 &amp;b);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T2&gt;</a:t>
            </a:r>
          </a:p>
          <a:p>
            <a:pPr defTabSz="180000"/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data1 = 0; data2 = 0;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T2&gt;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T2&gt;::set(T1 a, T2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data1 = a; data2 = b;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T2&gt; 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T2&gt;::get(T1 &amp; a, T2 &amp;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a = data1; b = data2;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44008" y="2428438"/>
            <a:ext cx="415820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a;</a:t>
            </a:r>
          </a:p>
          <a:p>
            <a:pPr defTabSz="180000"/>
            <a:r>
              <a:rPr lang="en-US" altLang="ko-KR" sz="1200" dirty="0"/>
              <a:t>	double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 double&gt; x;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x.set</a:t>
            </a:r>
            <a:r>
              <a:rPr lang="en-US" altLang="ko-KR" sz="1200" dirty="0"/>
              <a:t>(2, 0.5);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x.get</a:t>
            </a:r>
            <a:r>
              <a:rPr lang="en-US" altLang="ko-KR" sz="1200" dirty="0"/>
              <a:t>(a, b);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"a=" &lt;&lt; a &lt;&lt; '\t' &lt;&lt; "b="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c;</a:t>
            </a:r>
          </a:p>
          <a:p>
            <a:pPr defTabSz="180000"/>
            <a:r>
              <a:rPr lang="en-US" altLang="ko-KR" sz="1200" dirty="0"/>
              <a:t>	float d;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&lt;char, float&gt; y;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y.set</a:t>
            </a:r>
            <a:r>
              <a:rPr lang="en-US" altLang="ko-KR" sz="1200" dirty="0"/>
              <a:t>('m', 12.5);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y.get</a:t>
            </a:r>
            <a:r>
              <a:rPr lang="en-US" altLang="ko-KR" sz="1200" dirty="0"/>
              <a:t>(c, d);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"c=" &lt;&lt; c &lt;&lt; '\t' &lt;&lt; "d="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236296" y="5331163"/>
            <a:ext cx="156592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a=2     b=0.5</a:t>
            </a:r>
          </a:p>
          <a:p>
            <a:r>
              <a:rPr lang="en-US" altLang="ko-KR" sz="1200" dirty="0"/>
              <a:t>c=m     d=12.5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71800" y="3073508"/>
            <a:ext cx="1512168" cy="476436"/>
          </a:xfrm>
          <a:prstGeom prst="wedgeRoundRectCallout">
            <a:avLst>
              <a:gd name="adj1" fmla="val -83669"/>
              <a:gd name="adj2" fmla="val 212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data1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, data2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ko-KR" altLang="en-US" sz="1000" dirty="0" err="1">
                <a:solidFill>
                  <a:schemeClr val="tx1"/>
                </a:solidFill>
              </a:rPr>
              <a:t>리턴하는</a:t>
            </a:r>
            <a:r>
              <a:rPr lang="ko-KR" altLang="en-US" sz="1000" dirty="0">
                <a:solidFill>
                  <a:schemeClr val="tx1"/>
                </a:solidFill>
              </a:rPr>
              <a:t> 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44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표준 템플릿 라이브러리</a:t>
            </a:r>
            <a:r>
              <a:rPr lang="en-US" altLang="ko-KR" dirty="0"/>
              <a:t>, STL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STL(Standard Template Library)</a:t>
            </a:r>
          </a:p>
          <a:p>
            <a:pPr lvl="1"/>
            <a:r>
              <a:rPr lang="ko-KR" altLang="en-US" dirty="0"/>
              <a:t>표준 템플릿 라이브러리</a:t>
            </a:r>
            <a:endParaRPr lang="en-US" altLang="ko-KR" dirty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표준 라이브러리 중 하나</a:t>
            </a:r>
            <a:endParaRPr lang="en-US" altLang="ko-KR" dirty="0"/>
          </a:p>
          <a:p>
            <a:pPr lvl="1"/>
            <a:r>
              <a:rPr lang="ko-KR" altLang="en-US" dirty="0"/>
              <a:t>많은 </a:t>
            </a:r>
            <a:r>
              <a:rPr lang="ko-KR" altLang="en-US" dirty="0" err="1"/>
              <a:t>제네릭</a:t>
            </a:r>
            <a:r>
              <a:rPr lang="ko-KR" altLang="en-US" dirty="0"/>
              <a:t> 클래스와 </a:t>
            </a:r>
            <a:r>
              <a:rPr lang="ko-KR" altLang="en-US" dirty="0" err="1"/>
              <a:t>제네릭</a:t>
            </a:r>
            <a:r>
              <a:rPr lang="ko-KR" altLang="en-US" dirty="0"/>
              <a:t> 함수 포함</a:t>
            </a:r>
            <a:endParaRPr lang="en-US" altLang="ko-KR" dirty="0"/>
          </a:p>
          <a:p>
            <a:pPr lvl="2"/>
            <a:r>
              <a:rPr lang="ko-KR" altLang="en-US" dirty="0"/>
              <a:t>개발자는 이들을 이용하여 쉽게 응용 프로그램 작성</a:t>
            </a:r>
            <a:endParaRPr lang="en-US" altLang="ko-KR" dirty="0"/>
          </a:p>
          <a:p>
            <a:r>
              <a:rPr lang="en-US" altLang="ko-KR" dirty="0"/>
              <a:t>STL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lvl="1"/>
            <a:r>
              <a:rPr lang="ko-KR" altLang="en-US" dirty="0"/>
              <a:t>컨테이너 </a:t>
            </a:r>
            <a:r>
              <a:rPr lang="en-US" altLang="ko-KR" dirty="0"/>
              <a:t>– </a:t>
            </a:r>
            <a:r>
              <a:rPr lang="ko-KR" altLang="en-US" dirty="0"/>
              <a:t>템플릿 클래스</a:t>
            </a:r>
            <a:endParaRPr lang="en-US" altLang="ko-KR" dirty="0"/>
          </a:p>
          <a:p>
            <a:pPr lvl="2"/>
            <a:r>
              <a:rPr lang="ko-KR" altLang="en-US" dirty="0"/>
              <a:t>데이터를 담아두는 자료 구조를 표현한 클래스</a:t>
            </a:r>
            <a:endParaRPr lang="en-US" altLang="ko-KR" dirty="0"/>
          </a:p>
          <a:p>
            <a:pPr lvl="2"/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 err="1"/>
              <a:t>스택</a:t>
            </a:r>
            <a:r>
              <a:rPr lang="en-US" altLang="ko-KR" dirty="0"/>
              <a:t>, </a:t>
            </a:r>
            <a:r>
              <a:rPr lang="ko-KR" altLang="en-US" dirty="0" err="1"/>
              <a:t>맵</a:t>
            </a:r>
            <a:r>
              <a:rPr lang="en-US" altLang="ko-KR" dirty="0"/>
              <a:t>, </a:t>
            </a:r>
            <a:r>
              <a:rPr lang="ko-KR" altLang="en-US" dirty="0"/>
              <a:t>셋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endParaRPr lang="en-US" altLang="ko-KR" dirty="0"/>
          </a:p>
          <a:p>
            <a:pPr lvl="1"/>
            <a:r>
              <a:rPr lang="en-US" altLang="ko-KR" dirty="0"/>
              <a:t>iterator – </a:t>
            </a:r>
            <a:r>
              <a:rPr lang="ko-KR" altLang="en-US" dirty="0"/>
              <a:t>컨테이너 원소에 대한 포인터</a:t>
            </a:r>
            <a:endParaRPr lang="en-US" altLang="ko-KR" dirty="0"/>
          </a:p>
          <a:p>
            <a:pPr lvl="2"/>
            <a:r>
              <a:rPr lang="ko-KR" altLang="en-US" dirty="0"/>
              <a:t>컨테이너의 원소들을 순회하면서 접근하기 위해 만들어진 컨테이너 원소에 대한 포인터</a:t>
            </a:r>
            <a:endParaRPr lang="en-US" altLang="ko-KR" dirty="0"/>
          </a:p>
          <a:p>
            <a:pPr lvl="1"/>
            <a:r>
              <a:rPr lang="ko-KR" altLang="en-US" dirty="0"/>
              <a:t>알고리즘 </a:t>
            </a:r>
            <a:r>
              <a:rPr lang="en-US" altLang="ko-KR" dirty="0"/>
              <a:t>– </a:t>
            </a:r>
            <a:r>
              <a:rPr lang="ko-KR" altLang="en-US" dirty="0"/>
              <a:t>템플릿 함수</a:t>
            </a:r>
            <a:endParaRPr lang="en-US" altLang="ko-KR" dirty="0"/>
          </a:p>
          <a:p>
            <a:pPr lvl="2"/>
            <a:r>
              <a:rPr lang="ko-KR" altLang="en-US" dirty="0"/>
              <a:t>컨테이너 원소에 대한 복사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정렬 등의 기능을 구현한 템플릿 함수</a:t>
            </a:r>
            <a:endParaRPr lang="en-US" altLang="ko-KR" dirty="0"/>
          </a:p>
          <a:p>
            <a:pPr lvl="2"/>
            <a:r>
              <a:rPr lang="ko-KR" altLang="en-US" dirty="0"/>
              <a:t>컨테이너의 멤버 함수 아님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914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74781"/>
            <a:ext cx="5900738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0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과 관련된 헤더 파일과 이름 공간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헤더파일</a:t>
            </a:r>
            <a:endParaRPr lang="en-US" altLang="ko-KR" dirty="0"/>
          </a:p>
          <a:p>
            <a:pPr lvl="1"/>
            <a:r>
              <a:rPr lang="ko-KR" altLang="en-US" dirty="0"/>
              <a:t>컨테이너 클래스를 사용하기 위한 헤더 파일</a:t>
            </a:r>
            <a:endParaRPr lang="en-US" altLang="ko-KR" dirty="0"/>
          </a:p>
          <a:p>
            <a:pPr lvl="2"/>
            <a:r>
              <a:rPr lang="ko-KR" altLang="en-US" dirty="0"/>
              <a:t>해당 클래스가 선언된 헤더 파일 </a:t>
            </a:r>
            <a:r>
              <a:rPr lang="en-US" altLang="ko-KR" dirty="0"/>
              <a:t>include</a:t>
            </a:r>
          </a:p>
          <a:p>
            <a:pPr marL="685800" lvl="2" indent="0">
              <a:buNone/>
            </a:pPr>
            <a:r>
              <a:rPr lang="ko-KR" altLang="en-US" dirty="0"/>
              <a:t>   예</a:t>
            </a:r>
            <a:r>
              <a:rPr lang="en-US" altLang="ko-KR" dirty="0"/>
              <a:t>) vector </a:t>
            </a:r>
            <a:r>
              <a:rPr lang="ko-KR" altLang="en-US" dirty="0"/>
              <a:t>클래스를 사용하려면 </a:t>
            </a:r>
            <a:r>
              <a:rPr lang="en-US" altLang="ko-KR" dirty="0"/>
              <a:t>#include &lt;vector&gt;</a:t>
            </a:r>
          </a:p>
          <a:p>
            <a:pPr marL="685800" lvl="2" indent="0">
              <a:buNone/>
            </a:pPr>
            <a:r>
              <a:rPr lang="en-US" altLang="ko-KR" dirty="0"/>
              <a:t>        list </a:t>
            </a:r>
            <a:r>
              <a:rPr lang="ko-KR" altLang="en-US" dirty="0"/>
              <a:t>클래스를 사용하려면 </a:t>
            </a:r>
            <a:r>
              <a:rPr lang="en-US" altLang="ko-KR" dirty="0"/>
              <a:t>#include &lt;list&gt;</a:t>
            </a:r>
          </a:p>
          <a:p>
            <a:pPr lvl="1"/>
            <a:r>
              <a:rPr lang="ko-KR" altLang="en-US" dirty="0"/>
              <a:t>알고리즘 함수를 사용하기 위한 헤더 파일</a:t>
            </a:r>
            <a:endParaRPr lang="en-US" altLang="ko-KR" dirty="0"/>
          </a:p>
          <a:p>
            <a:pPr lvl="2"/>
            <a:r>
              <a:rPr lang="ko-KR" altLang="en-US" dirty="0"/>
              <a:t>알고리즘 함수에 상관 없이 </a:t>
            </a:r>
            <a:r>
              <a:rPr lang="en-US" altLang="ko-KR" dirty="0"/>
              <a:t>#include &lt;algorithm&gt;</a:t>
            </a:r>
          </a:p>
          <a:p>
            <a:r>
              <a:rPr lang="ko-KR" altLang="en-US" dirty="0"/>
              <a:t>이름 공간</a:t>
            </a:r>
            <a:endParaRPr lang="en-US" altLang="ko-KR" dirty="0"/>
          </a:p>
          <a:p>
            <a:pPr lvl="1"/>
            <a:r>
              <a:rPr lang="en-US" altLang="ko-KR" dirty="0"/>
              <a:t>STL</a:t>
            </a:r>
            <a:r>
              <a:rPr lang="ko-KR" altLang="en-US" dirty="0"/>
              <a:t>이 선언된 이름 공간은 </a:t>
            </a:r>
            <a:r>
              <a:rPr lang="en-US" altLang="ko-KR" dirty="0" err="1"/>
              <a:t>std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377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</a:t>
            </a:r>
            <a:r>
              <a:rPr lang="ko-KR" altLang="en-US" dirty="0"/>
              <a:t>컨테이너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가변 길이 배열을 구현한 </a:t>
            </a:r>
            <a:r>
              <a:rPr lang="ko-KR" altLang="en-US" dirty="0" err="1"/>
              <a:t>제네릭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2"/>
            <a:r>
              <a:rPr lang="ko-KR" altLang="en-US" dirty="0"/>
              <a:t>개발자가 벡터의 길이에 대한 고민할 필요 없음</a:t>
            </a:r>
            <a:endParaRPr lang="en-US" altLang="ko-KR" dirty="0"/>
          </a:p>
          <a:p>
            <a:pPr lvl="1"/>
            <a:r>
              <a:rPr lang="ko-KR" altLang="en-US" dirty="0"/>
              <a:t>원소의 저장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 등 다양한 멤버 함수 지원</a:t>
            </a:r>
            <a:endParaRPr lang="en-US" altLang="ko-KR" dirty="0"/>
          </a:p>
          <a:p>
            <a:pPr lvl="1"/>
            <a:r>
              <a:rPr lang="ko-KR" altLang="en-US" dirty="0"/>
              <a:t>벡터에 저장된 원소는 인덱스로 접근 가능</a:t>
            </a:r>
            <a:endParaRPr lang="en-US" altLang="ko-KR" dirty="0"/>
          </a:p>
          <a:p>
            <a:pPr lvl="2"/>
            <a:r>
              <a:rPr lang="ko-KR" altLang="en-US" dirty="0"/>
              <a:t>인덱스는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697501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6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 </a:t>
            </a:r>
            <a:r>
              <a:rPr lang="ko-KR" altLang="en-US" dirty="0"/>
              <a:t>클래스의 주요 멤버와 연산자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69900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6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 다루기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19834"/>
            <a:ext cx="6552728" cy="5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78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10–9 vector </a:t>
            </a:r>
            <a:r>
              <a:rPr lang="ko-KR" altLang="en-US" dirty="0"/>
              <a:t>컨테이너 활용하기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908720"/>
            <a:ext cx="4572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정수만 삽입 가능한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v.push_back</a:t>
            </a:r>
            <a:r>
              <a:rPr lang="en-US" altLang="ko-KR" sz="1200" b="1" dirty="0"/>
              <a:t>(1);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2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3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v[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" "; // 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v[0] = 10; // </a:t>
            </a:r>
            <a:r>
              <a:rPr lang="ko-KR" altLang="en-US" sz="1200" dirty="0"/>
              <a:t>벡터의 첫 번째 원소를 </a:t>
            </a:r>
            <a:r>
              <a:rPr lang="en-US" altLang="ko-KR" sz="1200" dirty="0"/>
              <a:t>10</a:t>
            </a:r>
            <a:r>
              <a:rPr lang="ko-KR" altLang="en-US" sz="1200" dirty="0"/>
              <a:t>으로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v[2]; // n</a:t>
            </a:r>
            <a:r>
              <a:rPr lang="ko-KR" altLang="en-US" sz="1200" dirty="0"/>
              <a:t>에 </a:t>
            </a:r>
            <a:r>
              <a:rPr lang="en-US" altLang="ko-KR" sz="1200" dirty="0"/>
              <a:t>3</a:t>
            </a:r>
            <a:r>
              <a:rPr lang="ko-KR" altLang="en-US" sz="1200" dirty="0"/>
              <a:t>이 저장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v.at(2)</a:t>
            </a:r>
            <a:r>
              <a:rPr lang="en-US" altLang="ko-KR" sz="1200" dirty="0"/>
              <a:t> = 5; // </a:t>
            </a:r>
            <a:r>
              <a:rPr lang="ko-KR" altLang="en-US" sz="1200" dirty="0"/>
              <a:t>벡터의 </a:t>
            </a:r>
            <a:r>
              <a:rPr lang="en-US" altLang="ko-KR" sz="1200" dirty="0"/>
              <a:t>3 </a:t>
            </a:r>
            <a:r>
              <a:rPr lang="ko-KR" altLang="en-US" sz="1200" dirty="0"/>
              <a:t>번째 원소를 </a:t>
            </a:r>
            <a:r>
              <a:rPr lang="en-US" altLang="ko-KR" sz="1200" dirty="0"/>
              <a:t>5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"; // 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80112" y="4797152"/>
            <a:ext cx="63350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1 2 3</a:t>
            </a:r>
          </a:p>
          <a:p>
            <a:r>
              <a:rPr lang="en-US" altLang="ko-KR" sz="1200" dirty="0"/>
              <a:t>10 2 5</a:t>
            </a:r>
            <a:endParaRPr lang="ko-KR" altLang="en-US" sz="1200" dirty="0"/>
          </a:p>
        </p:txBody>
      </p:sp>
      <p:sp>
        <p:nvSpPr>
          <p:cNvPr id="8" name="오른쪽 중괄호 7"/>
          <p:cNvSpPr/>
          <p:nvPr/>
        </p:nvSpPr>
        <p:spPr>
          <a:xfrm>
            <a:off x="3655166" y="2274650"/>
            <a:ext cx="360040" cy="504057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024131" y="2525266"/>
            <a:ext cx="1627989" cy="2415902"/>
          </a:xfrm>
          <a:custGeom>
            <a:avLst/>
            <a:gdLst>
              <a:gd name="connsiteX0" fmla="*/ 0 w 2939143"/>
              <a:gd name="connsiteY0" fmla="*/ 8817 h 1268449"/>
              <a:gd name="connsiteX1" fmla="*/ 1231641 w 2939143"/>
              <a:gd name="connsiteY1" fmla="*/ 55470 h 1268449"/>
              <a:gd name="connsiteX2" fmla="*/ 2108719 w 2939143"/>
              <a:gd name="connsiteY2" fmla="*/ 428694 h 1268449"/>
              <a:gd name="connsiteX3" fmla="*/ 2939143 w 2939143"/>
              <a:gd name="connsiteY3" fmla="*/ 1268449 h 126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143" h="1268449">
                <a:moveTo>
                  <a:pt x="0" y="8817"/>
                </a:moveTo>
                <a:cubicBezTo>
                  <a:pt x="440094" y="-2847"/>
                  <a:pt x="880188" y="-14510"/>
                  <a:pt x="1231641" y="55470"/>
                </a:cubicBezTo>
                <a:cubicBezTo>
                  <a:pt x="1583094" y="125450"/>
                  <a:pt x="1824135" y="226531"/>
                  <a:pt x="2108719" y="428694"/>
                </a:cubicBezTo>
                <a:cubicBezTo>
                  <a:pt x="2393303" y="630857"/>
                  <a:pt x="2939143" y="1268449"/>
                  <a:pt x="2939143" y="1268449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4355976" y="3789040"/>
            <a:ext cx="360040" cy="432049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716016" y="4005064"/>
            <a:ext cx="936104" cy="1080119"/>
          </a:xfrm>
          <a:custGeom>
            <a:avLst/>
            <a:gdLst>
              <a:gd name="connsiteX0" fmla="*/ 0 w 447869"/>
              <a:gd name="connsiteY0" fmla="*/ 0 h 765110"/>
              <a:gd name="connsiteX1" fmla="*/ 177281 w 447869"/>
              <a:gd name="connsiteY1" fmla="*/ 121298 h 765110"/>
              <a:gd name="connsiteX2" fmla="*/ 289249 w 447869"/>
              <a:gd name="connsiteY2" fmla="*/ 513184 h 765110"/>
              <a:gd name="connsiteX3" fmla="*/ 447869 w 447869"/>
              <a:gd name="connsiteY3" fmla="*/ 76511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869" h="765110">
                <a:moveTo>
                  <a:pt x="0" y="0"/>
                </a:moveTo>
                <a:cubicBezTo>
                  <a:pt x="64536" y="17883"/>
                  <a:pt x="129073" y="35767"/>
                  <a:pt x="177281" y="121298"/>
                </a:cubicBezTo>
                <a:cubicBezTo>
                  <a:pt x="225489" y="206829"/>
                  <a:pt x="244151" y="405882"/>
                  <a:pt x="289249" y="513184"/>
                </a:cubicBezTo>
                <a:cubicBezTo>
                  <a:pt x="334347" y="620486"/>
                  <a:pt x="391108" y="692798"/>
                  <a:pt x="447869" y="765110"/>
                </a:cubicBezTo>
              </a:path>
            </a:pathLst>
          </a:custGeom>
          <a:noFill/>
          <a:ln w="12700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59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10-10 </a:t>
            </a:r>
            <a:r>
              <a:rPr lang="ko-KR" altLang="en-US" dirty="0"/>
              <a:t>문자열을 저장하는 벡터 만들기 연습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410" y="1569331"/>
            <a:ext cx="525658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vector&lt;string&gt;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; // </a:t>
            </a:r>
            <a:r>
              <a:rPr lang="ko-KR" altLang="en-US" sz="1200" b="1" dirty="0"/>
              <a:t>문자열 벡터 생성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string name;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// </a:t>
            </a:r>
            <a:r>
              <a:rPr lang="ko-KR" altLang="en-US" sz="1200" dirty="0"/>
              <a:t>한 줄에 한 개씩 </a:t>
            </a:r>
            <a:r>
              <a:rPr lang="en-US" altLang="ko-KR" sz="1200" dirty="0"/>
              <a:t>5 </a:t>
            </a:r>
            <a:r>
              <a:rPr lang="ko-KR" altLang="en-US" sz="1200" dirty="0"/>
              <a:t>개의 이름을 </a:t>
            </a:r>
            <a:r>
              <a:rPr lang="ko-KR" altLang="en-US" sz="1200" dirty="0" err="1"/>
              <a:t>입력받는다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i+1 &lt;&lt; "&gt;&gt;";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name);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sv.push_back</a:t>
            </a:r>
            <a:r>
              <a:rPr lang="en-US" altLang="ko-KR" sz="1200" b="1" dirty="0"/>
              <a:t>(name);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name = sv.at(0);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벡터의 첫 원소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sv.size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if(name &lt;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문자열이 </a:t>
            </a:r>
            <a:r>
              <a:rPr lang="en-US" altLang="ko-KR" sz="1200" dirty="0"/>
              <a:t>name</a:t>
            </a:r>
            <a:r>
              <a:rPr lang="ko-KR" altLang="en-US" sz="1200" dirty="0"/>
              <a:t>보다 사전에서 뒤에 나옴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name =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; // name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사전에서 가장 뒤에 나오는 이름은 </a:t>
            </a:r>
            <a:r>
              <a:rPr lang="en-US" altLang="ko-KR" sz="1200" dirty="0"/>
              <a:t>"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63448" y="4335553"/>
            <a:ext cx="3073277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</a:p>
          <a:p>
            <a:r>
              <a:rPr lang="en-US" altLang="ko-KR" sz="1200" dirty="0"/>
              <a:t>1&gt;&gt;</a:t>
            </a:r>
            <a:r>
              <a:rPr lang="ko-KR" altLang="en-US" sz="1200" dirty="0">
                <a:solidFill>
                  <a:srgbClr val="00B050"/>
                </a:solidFill>
              </a:rPr>
              <a:t>황기태</a:t>
            </a:r>
          </a:p>
          <a:p>
            <a:r>
              <a:rPr lang="en-US" altLang="ko-KR" sz="1200" dirty="0"/>
              <a:t>2&gt;&gt;</a:t>
            </a:r>
            <a:r>
              <a:rPr lang="ko-KR" altLang="en-US" sz="1200" dirty="0">
                <a:solidFill>
                  <a:srgbClr val="00B050"/>
                </a:solidFill>
              </a:rPr>
              <a:t>이재문</a:t>
            </a:r>
          </a:p>
          <a:p>
            <a:r>
              <a:rPr lang="en-US" altLang="ko-KR" sz="1200" dirty="0"/>
              <a:t>3&gt;&gt;</a:t>
            </a:r>
            <a:r>
              <a:rPr lang="ko-KR" altLang="en-US" sz="1200" dirty="0">
                <a:solidFill>
                  <a:srgbClr val="00B050"/>
                </a:solidFill>
              </a:rPr>
              <a:t>김남윤</a:t>
            </a:r>
          </a:p>
          <a:p>
            <a:r>
              <a:rPr lang="en-US" altLang="ko-KR" sz="1200" dirty="0"/>
              <a:t>4&gt;&gt;</a:t>
            </a:r>
            <a:r>
              <a:rPr lang="ko-KR" altLang="en-US" sz="1200" dirty="0">
                <a:solidFill>
                  <a:srgbClr val="00B050"/>
                </a:solidFill>
              </a:rPr>
              <a:t>한원선</a:t>
            </a:r>
          </a:p>
          <a:p>
            <a:r>
              <a:rPr lang="en-US" altLang="ko-KR" sz="1200" dirty="0"/>
              <a:t>5&gt;&gt;</a:t>
            </a:r>
            <a:r>
              <a:rPr lang="ko-KR" altLang="en-US" sz="1200" dirty="0" err="1">
                <a:solidFill>
                  <a:srgbClr val="00B050"/>
                </a:solidFill>
              </a:rPr>
              <a:t>애슐리</a:t>
            </a:r>
            <a:endParaRPr lang="ko-KR" altLang="en-US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이름은 황기태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0095" y="774312"/>
            <a:ext cx="800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타입의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vector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문자열을 저장하는 벡터를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이름을 입력 받아 사전에 서 가장 뒤에 나오는 이름을 출력하라 </a:t>
            </a:r>
          </a:p>
        </p:txBody>
      </p:sp>
    </p:spTree>
    <p:extLst>
      <p:ext uri="{BB962C8B-B14F-4D97-AF65-F5344CB8AC3E}">
        <p14:creationId xmlns:p14="http://schemas.microsoft.com/office/powerpoint/2010/main" val="704960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iterator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iterator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반복자라고도 부름</a:t>
            </a:r>
            <a:endParaRPr lang="en-US" altLang="ko-KR" dirty="0"/>
          </a:p>
          <a:p>
            <a:pPr lvl="1"/>
            <a:r>
              <a:rPr lang="ko-KR" altLang="en-US" dirty="0"/>
              <a:t>컨테이너의 원소를 가리키는 포인터</a:t>
            </a:r>
            <a:endParaRPr lang="en-US" altLang="ko-KR" dirty="0"/>
          </a:p>
          <a:p>
            <a:r>
              <a:rPr lang="en-US" altLang="ko-KR" dirty="0"/>
              <a:t>iterator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pPr lvl="1"/>
            <a:r>
              <a:rPr lang="ko-KR" altLang="en-US" dirty="0"/>
              <a:t>구체적인 컨테이너를 지정하여 반복자 변수 생성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4532" y="2766408"/>
            <a:ext cx="228774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&gt;::iterator it;</a:t>
            </a:r>
          </a:p>
          <a:p>
            <a:pPr fontAlgn="base" latinLnBrk="0"/>
            <a:r>
              <a:rPr lang="en-US" altLang="ko-KR" sz="1600" dirty="0"/>
              <a:t>it = </a:t>
            </a:r>
            <a:r>
              <a:rPr lang="en-US" altLang="ko-KR" sz="1600" dirty="0" err="1"/>
              <a:t>v.begin</a:t>
            </a:r>
            <a:r>
              <a:rPr lang="en-US" altLang="ko-KR" sz="1600" dirty="0"/>
              <a:t>();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5168256" y="3829849"/>
            <a:ext cx="3316046" cy="965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72526"/>
              </p:ext>
            </p:extLst>
          </p:nvPr>
        </p:nvGraphicFramePr>
        <p:xfrm>
          <a:off x="5483906" y="4205644"/>
          <a:ext cx="2800371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55344" y="3919892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0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5912534" y="3919892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341162" y="3919892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698352" y="3919892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7126980" y="3919892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616528" y="3829849"/>
            <a:ext cx="481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......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118809" y="3458196"/>
            <a:ext cx="1400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v;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241236" y="3829849"/>
            <a:ext cx="276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it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553508" y="385775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4767293" y="3961354"/>
            <a:ext cx="788051" cy="249381"/>
          </a:xfrm>
          <a:custGeom>
            <a:avLst/>
            <a:gdLst>
              <a:gd name="connsiteX0" fmla="*/ 0 w 849745"/>
              <a:gd name="connsiteY0" fmla="*/ 0 h 249381"/>
              <a:gd name="connsiteX1" fmla="*/ 692727 w 849745"/>
              <a:gd name="connsiteY1" fmla="*/ 46181 h 249381"/>
              <a:gd name="connsiteX2" fmla="*/ 849745 w 849745"/>
              <a:gd name="connsiteY2" fmla="*/ 249381 h 24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45" h="249381">
                <a:moveTo>
                  <a:pt x="0" y="0"/>
                </a:moveTo>
                <a:cubicBezTo>
                  <a:pt x="275551" y="2309"/>
                  <a:pt x="551103" y="4618"/>
                  <a:pt x="692727" y="46181"/>
                </a:cubicBezTo>
                <a:cubicBezTo>
                  <a:pt x="834351" y="87745"/>
                  <a:pt x="842048" y="168563"/>
                  <a:pt x="849745" y="2493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283968" y="2852936"/>
            <a:ext cx="1148996" cy="698827"/>
          </a:xfrm>
          <a:prstGeom prst="wedgeRoundRectCallout">
            <a:avLst>
              <a:gd name="adj1" fmla="val -14283"/>
              <a:gd name="adj2" fmla="val 844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it</a:t>
            </a:r>
            <a:r>
              <a:rPr lang="ko-KR" altLang="en-US" sz="1000" dirty="0">
                <a:solidFill>
                  <a:schemeClr val="tx1"/>
                </a:solidFill>
              </a:rPr>
              <a:t>는 원소가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타입인 벡터의 원소에 대한 포인터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47865" y="4945385"/>
            <a:ext cx="772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v.begin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7002310" y="4945384"/>
            <a:ext cx="640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v.end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3" idx="0"/>
          </p:cNvCxnSpPr>
          <p:nvPr/>
        </p:nvCxnSpPr>
        <p:spPr>
          <a:xfrm flipV="1">
            <a:off x="5633932" y="4509120"/>
            <a:ext cx="0" cy="4362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0"/>
          </p:cNvCxnSpPr>
          <p:nvPr/>
        </p:nvCxnSpPr>
        <p:spPr>
          <a:xfrm flipV="1">
            <a:off x="7322654" y="4509120"/>
            <a:ext cx="0" cy="4362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53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중복의 약점 </a:t>
            </a:r>
            <a:r>
              <a:rPr lang="en-US" altLang="ko-KR" dirty="0"/>
              <a:t>– </a:t>
            </a:r>
            <a:r>
              <a:rPr lang="ko-KR" altLang="en-US" dirty="0"/>
              <a:t>중복 함수의 코드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57223" y="1528331"/>
            <a:ext cx="504056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void </a:t>
            </a:r>
            <a:r>
              <a:rPr lang="en-US" altLang="ko-KR" sz="1200" dirty="0" err="1">
                <a:solidFill>
                  <a:srgbClr val="FF0000"/>
                </a:solidFill>
              </a:rPr>
              <a:t>myswap</a:t>
            </a:r>
            <a:r>
              <a:rPr lang="en-US" altLang="ko-KR" sz="1200" dirty="0"/>
              <a:t>(</a:t>
            </a:r>
            <a:r>
              <a:rPr lang="en-US" altLang="ko-KR" sz="1200" b="1" dirty="0" err="1">
                <a:solidFill>
                  <a:srgbClr val="7030A0"/>
                </a:solidFill>
              </a:rPr>
              <a:t>int</a:t>
            </a:r>
            <a:r>
              <a:rPr lang="en-US" altLang="ko-KR" sz="1200" b="1" dirty="0"/>
              <a:t>&amp; a, </a:t>
            </a:r>
            <a:r>
              <a:rPr lang="en-US" altLang="ko-KR" sz="1200" b="1" dirty="0" err="1">
                <a:solidFill>
                  <a:srgbClr val="7030A0"/>
                </a:solidFill>
              </a:rPr>
              <a:t>int</a:t>
            </a:r>
            <a:r>
              <a:rPr lang="en-US" altLang="ko-KR" sz="1200" b="1" dirty="0"/>
              <a:t>&amp; 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>
                <a:solidFill>
                  <a:srgbClr val="FF0000"/>
                </a:solidFill>
              </a:rPr>
              <a:t>void </a:t>
            </a:r>
            <a:r>
              <a:rPr lang="en-US" altLang="ko-KR" sz="1200" dirty="0" err="1">
                <a:solidFill>
                  <a:srgbClr val="FF0000"/>
                </a:solidFill>
              </a:rPr>
              <a:t>myswap</a:t>
            </a:r>
            <a:r>
              <a:rPr lang="en-US" altLang="ko-KR" sz="1200" dirty="0"/>
              <a:t>(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b="1" dirty="0"/>
              <a:t> &amp; a, 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b="1" dirty="0"/>
              <a:t> &amp; b</a:t>
            </a:r>
            <a:r>
              <a:rPr lang="en-US" altLang="ko-KR" sz="1200" dirty="0"/>
              <a:t>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a;</a:t>
            </a:r>
          </a:p>
          <a:p>
            <a:pPr defTabSz="180000" fontAlgn="base" latinLnBrk="0"/>
            <a:r>
              <a:rPr lang="en-US" altLang="ko-KR" sz="1200" dirty="0"/>
              <a:t>	a = b;</a:t>
            </a:r>
          </a:p>
          <a:p>
            <a:pPr defTabSz="180000" fontAlgn="base" latinLnBrk="0"/>
            <a:r>
              <a:rPr lang="en-US" altLang="ko-KR" sz="1200" dirty="0"/>
              <a:t>	b =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a=4, b=5;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(a, b); // 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&amp;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&amp; b) 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 &lt;&lt; '\t'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double c=0.3, d=12.5;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(c, d); // 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(double&amp; a, double&amp; b)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 &lt;&lt; '\t'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499992" y="2542258"/>
            <a:ext cx="1800200" cy="382817"/>
          </a:xfrm>
          <a:prstGeom prst="wedgeRoundRectCallout">
            <a:avLst>
              <a:gd name="adj1" fmla="val -92548"/>
              <a:gd name="adj2" fmla="val -1061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함수는 매개 변수만 다르고 나머지 코드는 동일함</a:t>
            </a:r>
          </a:p>
        </p:txBody>
      </p:sp>
      <p:sp>
        <p:nvSpPr>
          <p:cNvPr id="8" name="자유형 7"/>
          <p:cNvSpPr/>
          <p:nvPr/>
        </p:nvSpPr>
        <p:spPr>
          <a:xfrm>
            <a:off x="3875578" y="2919988"/>
            <a:ext cx="1364137" cy="282957"/>
          </a:xfrm>
          <a:custGeom>
            <a:avLst/>
            <a:gdLst>
              <a:gd name="connsiteX0" fmla="*/ 948500 w 1364137"/>
              <a:gd name="connsiteY0" fmla="*/ 9237 h 397173"/>
              <a:gd name="connsiteX1" fmla="*/ 6391 w 1364137"/>
              <a:gd name="connsiteY1" fmla="*/ 397164 h 397173"/>
              <a:gd name="connsiteX2" fmla="*/ 1364137 w 1364137"/>
              <a:gd name="connsiteY2" fmla="*/ 0 h 3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37" h="397173">
                <a:moveTo>
                  <a:pt x="948500" y="9237"/>
                </a:moveTo>
                <a:cubicBezTo>
                  <a:pt x="442809" y="203970"/>
                  <a:pt x="-62882" y="398703"/>
                  <a:pt x="6391" y="397164"/>
                </a:cubicBezTo>
                <a:cubicBezTo>
                  <a:pt x="75664" y="395625"/>
                  <a:pt x="719900" y="197812"/>
                  <a:pt x="1364137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005309" y="2523070"/>
            <a:ext cx="548439" cy="1359751"/>
          </a:xfrm>
          <a:custGeom>
            <a:avLst/>
            <a:gdLst>
              <a:gd name="connsiteX0" fmla="*/ 711200 w 711200"/>
              <a:gd name="connsiteY0" fmla="*/ 0 h 2105891"/>
              <a:gd name="connsiteX1" fmla="*/ 0 w 711200"/>
              <a:gd name="connsiteY1" fmla="*/ 1016000 h 2105891"/>
              <a:gd name="connsiteX2" fmla="*/ 711200 w 711200"/>
              <a:gd name="connsiteY2" fmla="*/ 2105891 h 21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105891">
                <a:moveTo>
                  <a:pt x="711200" y="0"/>
                </a:moveTo>
                <a:cubicBezTo>
                  <a:pt x="355600" y="332509"/>
                  <a:pt x="0" y="665018"/>
                  <a:pt x="0" y="1016000"/>
                </a:cubicBezTo>
                <a:cubicBezTo>
                  <a:pt x="0" y="1366982"/>
                  <a:pt x="711200" y="2105891"/>
                  <a:pt x="711200" y="21058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43589" y="3691758"/>
            <a:ext cx="952058" cy="437584"/>
          </a:xfrm>
          <a:prstGeom prst="wedgeRoundRectCallout">
            <a:avLst>
              <a:gd name="adj1" fmla="val 44563"/>
              <a:gd name="adj2" fmla="val -84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동일한 코드 중복 작성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3748" y="2326234"/>
            <a:ext cx="1550105" cy="72008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5215" y="3406354"/>
            <a:ext cx="1550105" cy="722988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04248" y="5775647"/>
            <a:ext cx="131157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5 	4</a:t>
            </a:r>
          </a:p>
          <a:p>
            <a:r>
              <a:rPr lang="en-US" altLang="ko-KR" sz="1200" dirty="0"/>
              <a:t>12.5	0.3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50843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29861"/>
            <a:ext cx="5976664" cy="61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568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10-11 iterator</a:t>
            </a:r>
            <a:r>
              <a:rPr lang="ko-KR" altLang="en-US" dirty="0"/>
              <a:t>를 사용하여 </a:t>
            </a:r>
            <a:r>
              <a:rPr lang="en-US" altLang="ko-KR" dirty="0"/>
              <a:t>vector</a:t>
            </a:r>
            <a:r>
              <a:rPr lang="ko-KR" altLang="en-US" dirty="0"/>
              <a:t>의 모든 원소에 </a:t>
            </a:r>
            <a:r>
              <a:rPr lang="en-US" altLang="ko-KR" dirty="0"/>
              <a:t>2 </a:t>
            </a:r>
            <a:r>
              <a:rPr lang="ko-KR" altLang="en-US" dirty="0"/>
              <a:t>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516944"/>
            <a:ext cx="61744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벡터 생성</a:t>
            </a:r>
            <a:endParaRPr lang="en-US" altLang="ko-KR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&gt;::iterator it;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원소에 대한 포인터 </a:t>
            </a:r>
            <a:r>
              <a:rPr lang="en-US" altLang="ko-KR" sz="1200" dirty="0"/>
              <a:t>it </a:t>
            </a:r>
            <a:r>
              <a:rPr lang="ko-KR" altLang="en-US" sz="1200" dirty="0"/>
              <a:t>선언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for(it=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(); it !=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(); it++) { // iterator</a:t>
            </a:r>
            <a:r>
              <a:rPr lang="ko-KR" altLang="en-US" sz="1200" b="1" dirty="0"/>
              <a:t>를 이용하여 모든 원소 탐색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*it; // it</a:t>
            </a:r>
            <a:r>
              <a:rPr lang="ko-KR" altLang="en-US" sz="1200" b="1" dirty="0"/>
              <a:t>가 가리키는 원소 값 리턴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/>
              <a:t>n = n*2; // </a:t>
            </a:r>
            <a:r>
              <a:rPr lang="ko-KR" altLang="en-US" sz="1200" b="1" dirty="0"/>
              <a:t>곱하기 </a:t>
            </a:r>
            <a:r>
              <a:rPr lang="en-US" altLang="ko-KR" sz="1200" b="1" dirty="0"/>
              <a:t>2</a:t>
            </a:r>
          </a:p>
          <a:p>
            <a:pPr defTabSz="180000"/>
            <a:r>
              <a:rPr lang="en-US" altLang="ko-KR" sz="1200" b="1" dirty="0"/>
              <a:t>		*it = n; // it</a:t>
            </a:r>
            <a:r>
              <a:rPr lang="ko-KR" altLang="en-US" sz="1200" b="1" dirty="0"/>
              <a:t>가 가리키는 원소에 값 쓰기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 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출력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&lt;&lt; ' 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61482" y="5816297"/>
            <a:ext cx="6168525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2 4 6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492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r>
              <a:rPr lang="ko-KR" altLang="en-US" dirty="0"/>
              <a:t>컨테이너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en-US" altLang="ko-KR" dirty="0"/>
              <a:t> (‘</a:t>
            </a:r>
            <a:r>
              <a:rPr lang="ko-KR" altLang="en-US" dirty="0"/>
              <a:t>키</a:t>
            </a:r>
            <a:r>
              <a:rPr lang="en-US" altLang="ko-KR" dirty="0"/>
              <a:t>’, ‘</a:t>
            </a:r>
            <a:r>
              <a:rPr lang="ko-KR" altLang="en-US" dirty="0"/>
              <a:t>값</a:t>
            </a:r>
            <a:r>
              <a:rPr lang="en-US" altLang="ko-KR" dirty="0"/>
              <a:t>’)</a:t>
            </a:r>
            <a:r>
              <a:rPr lang="ko-KR" altLang="en-US" dirty="0"/>
              <a:t>의 쌍을 원소로 저장하는 제네릭 컨테이너</a:t>
            </a:r>
            <a:endParaRPr lang="en-US" altLang="ko-KR" dirty="0"/>
          </a:p>
          <a:p>
            <a:pPr lvl="2"/>
            <a:r>
              <a:rPr lang="ko-KR" altLang="en-US" dirty="0"/>
              <a:t>동일한 </a:t>
            </a:r>
            <a:r>
              <a:rPr lang="en-US" altLang="ko-KR" dirty="0"/>
              <a:t>‘</a:t>
            </a:r>
            <a:r>
              <a:rPr lang="ko-KR" altLang="en-US" dirty="0"/>
              <a:t>키</a:t>
            </a:r>
            <a:r>
              <a:rPr lang="en-US" altLang="ko-KR" dirty="0"/>
              <a:t>’</a:t>
            </a:r>
            <a:r>
              <a:rPr lang="ko-KR" altLang="en-US" dirty="0"/>
              <a:t>를 가진 원소가 중복 저장되면 오류 발생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키</a:t>
            </a:r>
            <a:r>
              <a:rPr lang="en-US" altLang="ko-KR" dirty="0"/>
              <a:t>’</a:t>
            </a:r>
            <a:r>
              <a:rPr lang="ko-KR" altLang="en-US" dirty="0"/>
              <a:t>로</a:t>
            </a:r>
            <a:r>
              <a:rPr lang="en-US" altLang="ko-KR" dirty="0"/>
              <a:t> ‘</a:t>
            </a:r>
            <a:r>
              <a:rPr lang="ko-KR" altLang="en-US" dirty="0"/>
              <a:t>값</a:t>
            </a:r>
            <a:r>
              <a:rPr lang="en-US" altLang="ko-KR" dirty="0"/>
              <a:t>‘ </a:t>
            </a:r>
            <a:r>
              <a:rPr lang="ko-KR" altLang="en-US" dirty="0"/>
              <a:t>검색</a:t>
            </a:r>
            <a:endParaRPr lang="en-US" altLang="ko-KR" dirty="0"/>
          </a:p>
          <a:p>
            <a:pPr lvl="1"/>
            <a:r>
              <a:rPr lang="ko-KR" altLang="en-US" dirty="0"/>
              <a:t>많은 응용에서 필요함</a:t>
            </a:r>
            <a:endParaRPr lang="en-US" altLang="ko-KR" dirty="0"/>
          </a:p>
          <a:p>
            <a:pPr lvl="1"/>
            <a:r>
              <a:rPr lang="en-US" altLang="ko-KR" dirty="0"/>
              <a:t>#include &lt;map&gt;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ko-KR" altLang="en-US" dirty="0"/>
              <a:t>맵 컨테이너 생성 예</a:t>
            </a:r>
            <a:endParaRPr lang="en-US" altLang="ko-KR" dirty="0"/>
          </a:p>
          <a:p>
            <a:pPr lvl="1"/>
            <a:r>
              <a:rPr lang="ko-KR" altLang="en-US" dirty="0"/>
              <a:t>영한 사전을 저장하기 위한 맵 컨테이너 생성 및 활용</a:t>
            </a:r>
            <a:endParaRPr lang="en-US" altLang="ko-KR" dirty="0"/>
          </a:p>
          <a:p>
            <a:pPr lvl="2"/>
            <a:r>
              <a:rPr lang="ko-KR" altLang="en-US" dirty="0"/>
              <a:t>영어 단어와 한글 단어를 쌍으로 저장하고</a:t>
            </a:r>
            <a:r>
              <a:rPr lang="en-US" altLang="ko-KR" dirty="0"/>
              <a:t>, </a:t>
            </a:r>
            <a:r>
              <a:rPr lang="ko-KR" altLang="en-US" dirty="0"/>
              <a:t>영어 단어로 검색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077072"/>
            <a:ext cx="619268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맵 생성</a:t>
            </a:r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>
                <a:latin typeface="+mn-ea"/>
              </a:rPr>
              <a:t>Map&lt;string, string&gt; </a:t>
            </a:r>
            <a:r>
              <a:rPr lang="en-US" altLang="ko-KR" sz="1400" dirty="0" err="1">
                <a:latin typeface="+mn-ea"/>
              </a:rPr>
              <a:t>dic</a:t>
            </a:r>
            <a:r>
              <a:rPr lang="en-US" altLang="ko-KR" sz="1400" dirty="0">
                <a:latin typeface="+mn-ea"/>
              </a:rPr>
              <a:t>; 						// </a:t>
            </a:r>
            <a:r>
              <a:rPr lang="ko-KR" altLang="en-US" sz="1400" dirty="0">
                <a:latin typeface="+mn-ea"/>
              </a:rPr>
              <a:t>키는 영어 단어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값은 한글 단어</a:t>
            </a:r>
            <a:endParaRPr lang="en-US" altLang="ko-KR" sz="1400" dirty="0">
              <a:latin typeface="+mn-ea"/>
            </a:endParaRPr>
          </a:p>
          <a:p>
            <a:pPr defTabSz="180000"/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원소 저장</a:t>
            </a:r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 err="1"/>
              <a:t>dic.insert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make_pair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/>
              <a:t>"));		// ("love", "</a:t>
            </a:r>
            <a:r>
              <a:rPr lang="ko-KR" altLang="en-US" sz="1400" dirty="0"/>
              <a:t>사랑</a:t>
            </a:r>
            <a:r>
              <a:rPr lang="en-US" altLang="ko-KR" sz="1400" dirty="0"/>
              <a:t>") </a:t>
            </a:r>
            <a:r>
              <a:rPr lang="ko-KR" altLang="en-US" sz="1400" dirty="0"/>
              <a:t>저장</a:t>
            </a:r>
          </a:p>
          <a:p>
            <a:pPr defTabSz="180000"/>
            <a:r>
              <a:rPr lang="en-US" altLang="ko-KR" sz="1400" dirty="0" err="1"/>
              <a:t>dic</a:t>
            </a:r>
            <a:r>
              <a:rPr lang="en-US" altLang="ko-KR" sz="1400" dirty="0"/>
              <a:t>["love"] = "</a:t>
            </a:r>
            <a:r>
              <a:rPr lang="ko-KR" altLang="en-US" sz="1400" dirty="0"/>
              <a:t>사랑</a:t>
            </a:r>
            <a:r>
              <a:rPr lang="en-US" altLang="ko-KR" sz="1400" dirty="0"/>
              <a:t>"; 								// ("love", "</a:t>
            </a:r>
            <a:r>
              <a:rPr lang="ko-KR" altLang="en-US" sz="1400" dirty="0"/>
              <a:t>사랑</a:t>
            </a:r>
            <a:r>
              <a:rPr lang="en-US" altLang="ko-KR" sz="1400" dirty="0"/>
              <a:t>") </a:t>
            </a:r>
            <a:r>
              <a:rPr lang="ko-KR" altLang="en-US" sz="1400" dirty="0"/>
              <a:t>저장</a:t>
            </a:r>
            <a:endParaRPr lang="en-US" altLang="ko-KR" sz="1400" dirty="0"/>
          </a:p>
          <a:p>
            <a:pPr defTabSz="180000"/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>
                <a:latin typeface="+mn-ea"/>
              </a:rPr>
              <a:t>// </a:t>
            </a:r>
            <a:r>
              <a:rPr lang="ko-KR" altLang="en-US" sz="1400" dirty="0">
                <a:latin typeface="+mn-ea"/>
              </a:rPr>
              <a:t>원소 검색</a:t>
            </a:r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dic</a:t>
            </a:r>
            <a:r>
              <a:rPr lang="en-US" altLang="ko-KR" sz="1400" dirty="0"/>
              <a:t>["love"]; 							//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/>
              <a:t>사랑</a:t>
            </a:r>
            <a:r>
              <a:rPr lang="en-US" altLang="ko-KR" sz="1400" dirty="0"/>
              <a:t>“</a:t>
            </a:r>
          </a:p>
          <a:p>
            <a:pPr defTabSz="180000"/>
            <a:r>
              <a:rPr lang="en-US" altLang="ko-KR" sz="1400" dirty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dic.at("love“); 						//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/>
              <a:t>사랑</a:t>
            </a:r>
            <a:r>
              <a:rPr lang="en-US" altLang="ko-KR" sz="1400" dirty="0"/>
              <a:t>"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927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 </a:t>
            </a:r>
            <a:r>
              <a:rPr lang="ko-KR" altLang="en-US" dirty="0"/>
              <a:t>클래스의 주요 멤버와 연산자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76764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86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10-12 map</a:t>
            </a:r>
            <a:r>
              <a:rPr lang="ko-KR" altLang="en-US" dirty="0"/>
              <a:t>으로 영한 사전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83570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map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단어를 쌍으로 저장하고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영어로 한글을 검색하는 사전을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822216"/>
            <a:ext cx="5843755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b="1" dirty="0"/>
              <a:t>#include &lt;map&gt;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map&lt;string,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맵 컨테이너 생성</a:t>
            </a:r>
            <a:r>
              <a:rPr lang="en-US" altLang="ko-KR" sz="1200" dirty="0"/>
              <a:t>. </a:t>
            </a:r>
            <a:r>
              <a:rPr lang="ko-KR" altLang="en-US" sz="1200" dirty="0"/>
              <a:t>키는 영어 단어</a:t>
            </a:r>
            <a:r>
              <a:rPr lang="en-US" altLang="ko-KR" sz="1200" dirty="0"/>
              <a:t>, </a:t>
            </a:r>
            <a:r>
              <a:rPr lang="ko-KR" altLang="en-US" sz="1200" dirty="0"/>
              <a:t>값은 한글 단어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단어 </a:t>
            </a:r>
            <a:r>
              <a:rPr lang="en-US" altLang="ko-KR" sz="1200" dirty="0"/>
              <a:t>3</a:t>
            </a:r>
            <a:r>
              <a:rPr lang="ko-KR" altLang="en-US" sz="1200" dirty="0"/>
              <a:t>개를 </a:t>
            </a:r>
            <a:r>
              <a:rPr lang="en-US" altLang="ko-KR" sz="1200" dirty="0"/>
              <a:t>map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dic.insert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make_pair</a:t>
            </a:r>
            <a:r>
              <a:rPr lang="en-US" altLang="ko-KR" sz="1200" b="1" dirty="0"/>
              <a:t>("love", "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")); </a:t>
            </a:r>
            <a:r>
              <a:rPr lang="en-US" altLang="ko-KR" sz="1200" dirty="0"/>
              <a:t>// 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dic.insert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make_pair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")); // 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["cherry"] = "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"; </a:t>
            </a:r>
            <a:r>
              <a:rPr lang="en-US" altLang="ko-KR" sz="1200" dirty="0"/>
              <a:t>// ("cherry",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저장된 단어 개수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b="1" dirty="0" err="1"/>
              <a:t>dic.size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string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while (true)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찾고 싶은 단어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); // </a:t>
            </a:r>
            <a:r>
              <a:rPr lang="ko-KR" altLang="en-US" sz="1200" dirty="0"/>
              <a:t>사용자로부터 키 입력</a:t>
            </a:r>
          </a:p>
          <a:p>
            <a:pPr defTabSz="180000"/>
            <a:r>
              <a:rPr lang="en-US" altLang="ko-KR" sz="1200" dirty="0"/>
              <a:t>		if (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== "exit")</a:t>
            </a:r>
          </a:p>
          <a:p>
            <a:pPr defTabSz="180000"/>
            <a:r>
              <a:rPr lang="en-US" altLang="ko-KR" sz="1200" dirty="0"/>
              <a:t>			break;  // "exit"</a:t>
            </a:r>
            <a:r>
              <a:rPr lang="ko-KR" altLang="en-US" sz="1200" dirty="0"/>
              <a:t>이 입력되면 종료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dic.find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) ==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dic.end</a:t>
            </a:r>
            <a:r>
              <a:rPr lang="en-US" altLang="ko-KR" sz="1200" b="1" dirty="0"/>
              <a:t>())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'</a:t>
            </a:r>
            <a:r>
              <a:rPr lang="ko-KR" altLang="en-US" sz="1200" dirty="0"/>
              <a:t>키</a:t>
            </a:r>
            <a:r>
              <a:rPr lang="en-US" altLang="ko-KR" sz="1200" dirty="0"/>
              <a:t>'</a:t>
            </a:r>
            <a:r>
              <a:rPr lang="ko-KR" altLang="en-US" sz="1200" dirty="0"/>
              <a:t>를 끝까지 찾았는데 없음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없음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	else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]</a:t>
            </a:r>
            <a:r>
              <a:rPr lang="ko-KR" altLang="en-US" sz="1200" b="1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dic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eng</a:t>
            </a:r>
            <a:r>
              <a:rPr lang="ko-KR" altLang="en-US" sz="1200" dirty="0"/>
              <a:t>의 값을 찾아 출력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종료합니다</a:t>
            </a:r>
            <a:r>
              <a:rPr lang="en-US" altLang="ko-KR" sz="1200" dirty="0"/>
              <a:t>..."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4515535"/>
            <a:ext cx="2424019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저장된 단어 개수 </a:t>
            </a:r>
            <a:r>
              <a:rPr lang="en-US" altLang="ko-KR" sz="1200" dirty="0"/>
              <a:t>3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 apple</a:t>
            </a:r>
          </a:p>
          <a:p>
            <a:r>
              <a:rPr lang="ko-KR" altLang="en-US" sz="1200" dirty="0"/>
              <a:t>사과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 err="1">
                <a:solidFill>
                  <a:srgbClr val="00B050"/>
                </a:solidFill>
              </a:rPr>
              <a:t>lov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없음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love</a:t>
            </a:r>
          </a:p>
          <a:p>
            <a:r>
              <a:rPr lang="ko-KR" altLang="en-US" sz="1200" dirty="0"/>
              <a:t>사랑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200" dirty="0"/>
              <a:t>종료합니다</a:t>
            </a:r>
            <a:r>
              <a:rPr lang="en-US" altLang="ko-KR" sz="1200" dirty="0"/>
              <a:t>...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80006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 </a:t>
            </a:r>
            <a:r>
              <a:rPr lang="ko-KR" altLang="en-US" dirty="0"/>
              <a:t>알고리즘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 함수</a:t>
            </a:r>
            <a:endParaRPr lang="en-US" altLang="ko-KR" dirty="0"/>
          </a:p>
          <a:p>
            <a:pPr lvl="1"/>
            <a:r>
              <a:rPr lang="ko-KR" altLang="en-US" dirty="0"/>
              <a:t>템플릿 함수</a:t>
            </a:r>
            <a:endParaRPr lang="en-US" altLang="ko-KR" dirty="0"/>
          </a:p>
          <a:p>
            <a:pPr lvl="1"/>
            <a:r>
              <a:rPr lang="ko-KR" altLang="en-US" dirty="0"/>
              <a:t>전역 함수</a:t>
            </a:r>
            <a:endParaRPr lang="en-US" altLang="ko-KR" dirty="0"/>
          </a:p>
          <a:p>
            <a:pPr lvl="2"/>
            <a:r>
              <a:rPr lang="en-US" altLang="ko-KR" dirty="0"/>
              <a:t>STL </a:t>
            </a:r>
            <a:r>
              <a:rPr lang="ko-KR" altLang="en-US" dirty="0"/>
              <a:t>컨테이너 클래스의 멤버 함수가 아님</a:t>
            </a:r>
            <a:endParaRPr lang="en-US" altLang="ko-KR" dirty="0"/>
          </a:p>
          <a:p>
            <a:pPr lvl="1"/>
            <a:r>
              <a:rPr lang="en-US" altLang="ko-KR" dirty="0"/>
              <a:t>iterator</a:t>
            </a:r>
            <a:r>
              <a:rPr lang="ko-KR" altLang="en-US" dirty="0"/>
              <a:t>와 함께 작동</a:t>
            </a:r>
            <a:endParaRPr lang="en-US" altLang="ko-KR" dirty="0"/>
          </a:p>
          <a:p>
            <a:r>
              <a:rPr lang="en-US" altLang="ko-KR" dirty="0"/>
              <a:t>sort() </a:t>
            </a:r>
            <a:r>
              <a:rPr lang="ko-KR" altLang="en-US" dirty="0"/>
              <a:t>함수 사례</a:t>
            </a:r>
            <a:endParaRPr lang="en-US" altLang="ko-KR" dirty="0"/>
          </a:p>
          <a:p>
            <a:pPr lvl="1"/>
            <a:r>
              <a:rPr lang="ko-KR" altLang="en-US" dirty="0"/>
              <a:t>두 개의 매개 변수</a:t>
            </a:r>
            <a:endParaRPr lang="en-US" altLang="ko-KR" dirty="0"/>
          </a:p>
          <a:p>
            <a:pPr lvl="2"/>
            <a:r>
              <a:rPr lang="ko-KR" altLang="en-US" dirty="0"/>
              <a:t>첫 번째 매개 변수 </a:t>
            </a:r>
            <a:r>
              <a:rPr lang="en-US" altLang="ko-KR" dirty="0"/>
              <a:t>: </a:t>
            </a:r>
            <a:r>
              <a:rPr lang="ko-KR" altLang="en-US" dirty="0" err="1"/>
              <a:t>소팅을</a:t>
            </a:r>
            <a:r>
              <a:rPr lang="ko-KR" altLang="en-US" dirty="0"/>
              <a:t> 시작한 원소의 주소</a:t>
            </a:r>
            <a:endParaRPr lang="en-US" altLang="ko-KR" dirty="0"/>
          </a:p>
          <a:p>
            <a:pPr lvl="2"/>
            <a:r>
              <a:rPr lang="ko-KR" altLang="en-US" dirty="0"/>
              <a:t>두 번째 매개 변수 </a:t>
            </a:r>
            <a:r>
              <a:rPr lang="en-US" altLang="ko-KR" dirty="0"/>
              <a:t>: </a:t>
            </a:r>
            <a:r>
              <a:rPr lang="ko-KR" altLang="en-US" dirty="0" err="1"/>
              <a:t>소팅</a:t>
            </a:r>
            <a:r>
              <a:rPr lang="ko-KR" altLang="en-US" dirty="0"/>
              <a:t> 범위의 마지막 원소 다음 주소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9572" y="3789040"/>
            <a:ext cx="770485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v;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()+3); //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</a:t>
            </a:r>
            <a:r>
              <a:rPr lang="ko-KR" altLang="en-US" sz="1400" dirty="0"/>
              <a:t>까지</a:t>
            </a:r>
            <a:r>
              <a:rPr lang="en-US" altLang="ko-KR" sz="1400" dirty="0"/>
              <a:t>, </a:t>
            </a:r>
            <a:r>
              <a:rPr lang="ko-KR" altLang="en-US" sz="1400" dirty="0"/>
              <a:t>처음 </a:t>
            </a:r>
            <a:r>
              <a:rPr lang="en-US" altLang="ko-KR" sz="1400" dirty="0"/>
              <a:t>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()+5); // </a:t>
            </a:r>
            <a:r>
              <a:rPr lang="ko-KR" altLang="en-US" sz="1400" dirty="0"/>
              <a:t>벡터의 </a:t>
            </a:r>
            <a:r>
              <a:rPr lang="en-US" altLang="ko-KR" sz="1400" dirty="0"/>
              <a:t>3</a:t>
            </a:r>
            <a:r>
              <a:rPr lang="ko-KR" altLang="en-US" sz="1400" dirty="0"/>
              <a:t>번째 원소에서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()+4</a:t>
            </a:r>
            <a:r>
              <a:rPr lang="ko-KR" altLang="en-US" sz="1400" dirty="0"/>
              <a:t>까지</a:t>
            </a:r>
            <a:r>
              <a:rPr lang="en-US" altLang="ko-KR" sz="1400" dirty="0"/>
              <a:t>, 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()); // </a:t>
            </a:r>
            <a:r>
              <a:rPr lang="ko-KR" altLang="en-US" sz="1400" dirty="0"/>
              <a:t>벡터 전체 정렬</a:t>
            </a:r>
          </a:p>
        </p:txBody>
      </p:sp>
    </p:spTree>
    <p:extLst>
      <p:ext uri="{BB962C8B-B14F-4D97-AF65-F5344CB8AC3E}">
        <p14:creationId xmlns:p14="http://schemas.microsoft.com/office/powerpoint/2010/main" val="982160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10-13 sort() </a:t>
            </a:r>
            <a:r>
              <a:rPr lang="ko-KR" altLang="en-US" dirty="0"/>
              <a:t>함수를 이용한 </a:t>
            </a:r>
            <a:r>
              <a:rPr lang="en-US" altLang="ko-KR" dirty="0"/>
              <a:t>vector </a:t>
            </a:r>
            <a:r>
              <a:rPr lang="ko-KR" altLang="en-US" dirty="0" err="1"/>
              <a:t>소팅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53542"/>
            <a:ext cx="5583881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b="1" dirty="0"/>
              <a:t>#include &lt;algorithm&gt;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v;  // </a:t>
            </a:r>
            <a:r>
              <a:rPr lang="ko-KR" altLang="en-US" sz="1200" dirty="0"/>
              <a:t>정수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(n); // </a:t>
            </a:r>
            <a:r>
              <a:rPr lang="ko-KR" altLang="en-US" sz="1200" dirty="0"/>
              <a:t>키보드에서 읽은 정수를 벡터에 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 </a:t>
            </a:r>
            <a:r>
              <a:rPr lang="ko-KR" altLang="en-US" sz="1200" dirty="0"/>
              <a:t>사이의 값을 오름차순으로 정렬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sort() </a:t>
            </a:r>
            <a:r>
              <a:rPr lang="ko-KR" altLang="en-US" sz="1200" dirty="0"/>
              <a:t>함수의 실행 결과 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원소 순서가 변경됨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sort(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(),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it;  // </a:t>
            </a:r>
            <a:r>
              <a:rPr lang="ko-KR" altLang="en-US" sz="1200" dirty="0"/>
              <a:t>벡터 내의 원소를 탐색하는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변수 선언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</a:t>
            </a:r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출력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&lt;&lt; ' 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915817" y="6207695"/>
            <a:ext cx="55838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30 -7 250 6 120</a:t>
            </a:r>
          </a:p>
          <a:p>
            <a:r>
              <a:rPr lang="en-US" altLang="ko-KR" sz="1200" dirty="0"/>
              <a:t>-7 6 30 120 250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77622" y="1704863"/>
            <a:ext cx="586179" cy="349414"/>
          </a:xfrm>
          <a:prstGeom prst="wedgeRoundRectCallout">
            <a:avLst>
              <a:gd name="adj1" fmla="val -135466"/>
              <a:gd name="adj2" fmla="val 11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975" y="1353611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벡터에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정수를 입력 받아 저장하고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sort()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정렬하는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0359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를 이용하여 쉬운 변수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 </a:t>
            </a:r>
            <a:r>
              <a:rPr lang="en-US" altLang="ko-KR" dirty="0"/>
              <a:t>auto</a:t>
            </a:r>
          </a:p>
          <a:p>
            <a:pPr lvl="1"/>
            <a:r>
              <a:rPr lang="ko-KR" altLang="en-US" dirty="0"/>
              <a:t>기능 </a:t>
            </a:r>
            <a:endParaRPr lang="en-US" altLang="ko-KR" dirty="0"/>
          </a:p>
          <a:p>
            <a:pPr lvl="2"/>
            <a:r>
              <a:rPr lang="en-US" altLang="ko-KR" dirty="0"/>
              <a:t>C++11</a:t>
            </a:r>
            <a:r>
              <a:rPr lang="ko-KR" altLang="en-US" dirty="0"/>
              <a:t>부터 </a:t>
            </a:r>
            <a:r>
              <a:rPr lang="en-US" altLang="ko-KR" dirty="0"/>
              <a:t>auto </a:t>
            </a:r>
            <a:r>
              <a:rPr lang="ko-KR" altLang="en-US" dirty="0"/>
              <a:t>선언의</a:t>
            </a:r>
            <a:r>
              <a:rPr lang="en-US" altLang="ko-KR" dirty="0"/>
              <a:t> </a:t>
            </a:r>
            <a:r>
              <a:rPr lang="ko-KR" altLang="en-US" dirty="0"/>
              <a:t>의미 수정 </a:t>
            </a:r>
            <a:r>
              <a:rPr lang="en-US" altLang="ko-KR" dirty="0"/>
              <a:t>: </a:t>
            </a:r>
            <a:r>
              <a:rPr lang="ko-KR" altLang="en-US" dirty="0"/>
              <a:t>컴파일러에게 변수선언문에서 추론하여 타입을 자동 선언하도록 지시</a:t>
            </a:r>
            <a:endParaRPr lang="en-US" altLang="ko-KR" dirty="0"/>
          </a:p>
          <a:p>
            <a:pPr lvl="2"/>
            <a:r>
              <a:rPr lang="en-US" altLang="ko-KR" dirty="0"/>
              <a:t>C++11 </a:t>
            </a:r>
            <a:r>
              <a:rPr lang="ko-KR" altLang="en-US" dirty="0"/>
              <a:t>이전까지는 스택에 할당되는 지역 변수를 선언하는 키워드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복잡한 변수 선언을 간소하게</a:t>
            </a:r>
            <a:r>
              <a:rPr lang="en-US" altLang="ko-KR" dirty="0"/>
              <a:t>, </a:t>
            </a:r>
            <a:r>
              <a:rPr lang="ko-KR" altLang="en-US" dirty="0"/>
              <a:t>긴 타입 선언 시 오타 줄임</a:t>
            </a:r>
            <a:endParaRPr lang="en-US" altLang="ko-KR" dirty="0"/>
          </a:p>
          <a:p>
            <a:r>
              <a:rPr lang="en-US" altLang="ko-KR" dirty="0"/>
              <a:t>auto</a:t>
            </a:r>
            <a:r>
              <a:rPr lang="ko-KR" altLang="en-US" dirty="0"/>
              <a:t>의 기본 사용 사례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437112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pi = 3.14; 		// 3.14</a:t>
            </a:r>
            <a:r>
              <a:rPr lang="ko-KR" altLang="en-US" sz="1400" dirty="0"/>
              <a:t>가 실수이므로 </a:t>
            </a:r>
            <a:r>
              <a:rPr lang="en-US" altLang="ko-KR" sz="1400" dirty="0"/>
              <a:t>pi</a:t>
            </a:r>
            <a:r>
              <a:rPr lang="ko-KR" altLang="en-US" sz="1400" dirty="0"/>
              <a:t>는 </a:t>
            </a:r>
            <a:r>
              <a:rPr lang="en-US" altLang="ko-KR" sz="1400" b="1" dirty="0"/>
              <a:t>double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선언됨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n = 3; 				// 3</a:t>
            </a:r>
            <a:r>
              <a:rPr lang="ko-KR" altLang="en-US" sz="1400" dirty="0"/>
              <a:t>이 정수이므로 </a:t>
            </a:r>
            <a:r>
              <a:rPr lang="en-US" altLang="ko-KR" sz="1400" dirty="0"/>
              <a:t>n</a:t>
            </a:r>
            <a:r>
              <a:rPr lang="ko-KR" altLang="en-US" sz="1400" dirty="0"/>
              <a:t>을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</a:t>
            </a:r>
            <a:r>
              <a:rPr lang="ko-KR" altLang="en-US" sz="1400" dirty="0"/>
              <a:t>*</a:t>
            </a:r>
            <a:r>
              <a:rPr lang="en-US" altLang="ko-KR" sz="1400" dirty="0"/>
              <a:t>p = &amp;n; 			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p</a:t>
            </a:r>
            <a:r>
              <a:rPr lang="ko-KR" altLang="en-US" sz="1400" dirty="0"/>
              <a:t>는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</a:t>
            </a:r>
            <a:r>
              <a:rPr lang="ko-KR" altLang="en-US" sz="1400" dirty="0"/>
              <a:t>타입으로 추론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373216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n = 10;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&amp; ref = n; 			// ref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에 대한 참조 변수</a:t>
            </a:r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ref2 = ref; 		// ref2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&amp; </a:t>
            </a:r>
            <a:r>
              <a:rPr lang="ko-KR" altLang="en-US" sz="1400" dirty="0"/>
              <a:t>변수로 자동 선언</a:t>
            </a:r>
          </a:p>
        </p:txBody>
      </p:sp>
    </p:spTree>
    <p:extLst>
      <p:ext uri="{BB962C8B-B14F-4D97-AF65-F5344CB8AC3E}">
        <p14:creationId xmlns:p14="http://schemas.microsoft.com/office/powerpoint/2010/main" val="1565511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의 다른 활용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활용 사례</a:t>
            </a:r>
            <a:endParaRPr lang="en-US" altLang="ko-KR" dirty="0"/>
          </a:p>
          <a:p>
            <a:pPr lvl="1"/>
            <a:r>
              <a:rPr lang="ko-KR" altLang="en-US" dirty="0"/>
              <a:t>함수의 리턴 </a:t>
            </a:r>
            <a:r>
              <a:rPr lang="ko-KR" altLang="en-US" dirty="0" err="1"/>
              <a:t>타입으로부터</a:t>
            </a:r>
            <a:r>
              <a:rPr lang="ko-KR" altLang="en-US" dirty="0"/>
              <a:t> 추론하여 변수 타입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STL </a:t>
            </a:r>
            <a:r>
              <a:rPr lang="ko-KR" altLang="en-US" dirty="0"/>
              <a:t>템플릿에 활용</a:t>
            </a:r>
            <a:endParaRPr lang="en-US" altLang="ko-KR" dirty="0"/>
          </a:p>
          <a:p>
            <a:pPr lvl="2"/>
            <a:r>
              <a:rPr lang="en-US" altLang="ko-KR" dirty="0"/>
              <a:t>vector&lt;</a:t>
            </a:r>
            <a:r>
              <a:rPr lang="en-US" altLang="ko-KR" dirty="0" err="1"/>
              <a:t>int</a:t>
            </a:r>
            <a:r>
              <a:rPr lang="en-US" altLang="ko-KR" dirty="0"/>
              <a:t>&gt;iterator </a:t>
            </a:r>
            <a:r>
              <a:rPr lang="ko-KR" altLang="en-US" dirty="0"/>
              <a:t>타입의 변수 </a:t>
            </a:r>
            <a:r>
              <a:rPr lang="en-US" altLang="ko-KR" dirty="0"/>
              <a:t>it</a:t>
            </a:r>
            <a:r>
              <a:rPr lang="ko-KR" altLang="en-US" dirty="0"/>
              <a:t>를 </a:t>
            </a:r>
            <a:r>
              <a:rPr lang="en-US" altLang="ko-KR" dirty="0"/>
              <a:t>auto</a:t>
            </a:r>
            <a:r>
              <a:rPr lang="ko-KR" altLang="en-US" dirty="0"/>
              <a:t>를 이용하여 간단히 선언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03648" y="1602475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{ return x*x; }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b="1" dirty="0"/>
              <a:t>auto </a:t>
            </a:r>
            <a:r>
              <a:rPr lang="en-US" altLang="ko-KR" sz="1400" dirty="0"/>
              <a:t>ret</a:t>
            </a:r>
            <a:r>
              <a:rPr lang="en-US" altLang="ko-KR" sz="1400" b="1" dirty="0"/>
              <a:t> </a:t>
            </a:r>
            <a:r>
              <a:rPr lang="en-US" altLang="ko-KR" sz="1400" dirty="0"/>
              <a:t>= square(3); 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ret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추론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65381" y="3578561"/>
            <a:ext cx="31683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vector&lt;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&gt;::iterator it; </a:t>
            </a:r>
          </a:p>
          <a:p>
            <a:pPr defTabSz="180000"/>
            <a:endParaRPr lang="ko-KR" altLang="en-US" sz="1400" b="1" dirty="0"/>
          </a:p>
          <a:p>
            <a:pPr defTabSz="180000"/>
            <a:r>
              <a:rPr lang="en-US" altLang="ko-KR" sz="1400" dirty="0"/>
              <a:t>for (</a:t>
            </a:r>
            <a:r>
              <a:rPr lang="en-US" altLang="ko-KR" sz="1400" b="1" dirty="0"/>
              <a:t>it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(); it !=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(); it++)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*it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788024" y="4009448"/>
            <a:ext cx="3672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for (</a:t>
            </a:r>
            <a:r>
              <a:rPr lang="en-US" altLang="ko-KR" sz="1400" b="1" dirty="0">
                <a:solidFill>
                  <a:srgbClr val="FF0000"/>
                </a:solidFill>
              </a:rPr>
              <a:t>auto</a:t>
            </a:r>
            <a:r>
              <a:rPr lang="en-US" altLang="ko-KR" sz="1400" dirty="0"/>
              <a:t> </a:t>
            </a:r>
            <a:r>
              <a:rPr lang="en-US" altLang="ko-KR" sz="1400" b="1" dirty="0"/>
              <a:t>it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(); it !=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(); it++)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*it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4294854" y="4115676"/>
            <a:ext cx="432048" cy="26642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10-14 auto</a:t>
            </a:r>
            <a:r>
              <a:rPr lang="ko-KR" altLang="en-US" dirty="0"/>
              <a:t>를 이용한 변수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797510"/>
            <a:ext cx="5933697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square(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 return x*x; 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기본 타입 선언에 </a:t>
            </a:r>
            <a:r>
              <a:rPr lang="en-US" altLang="ko-KR" sz="1200" dirty="0"/>
              <a:t>auto </a:t>
            </a:r>
            <a:r>
              <a:rPr lang="ko-KR" altLang="en-US" sz="1200" dirty="0"/>
              <a:t>활용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auto</a:t>
            </a:r>
            <a:r>
              <a:rPr lang="ko-KR" altLang="en-US" sz="1200" dirty="0"/>
              <a:t> </a:t>
            </a:r>
            <a:r>
              <a:rPr lang="en-US" altLang="ko-KR" sz="1200" dirty="0"/>
              <a:t>c = 'a'; 			// c</a:t>
            </a:r>
            <a:r>
              <a:rPr lang="ko-KR" altLang="en-US" sz="1200" dirty="0"/>
              <a:t>는 </a:t>
            </a:r>
            <a:r>
              <a:rPr lang="en-US" altLang="ko-KR" sz="1200" dirty="0"/>
              <a:t>char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auto</a:t>
            </a:r>
            <a:r>
              <a:rPr lang="ko-KR" altLang="en-US" sz="1200" dirty="0"/>
              <a:t> </a:t>
            </a:r>
            <a:r>
              <a:rPr lang="en-US" altLang="ko-KR" sz="1200" dirty="0"/>
              <a:t>pi = 3.14; 	// pi</a:t>
            </a:r>
            <a:r>
              <a:rPr lang="ko-KR" altLang="en-US" sz="1200" dirty="0"/>
              <a:t>은 </a:t>
            </a:r>
            <a:r>
              <a:rPr lang="en-US" altLang="ko-KR" sz="1200" dirty="0"/>
              <a:t>double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auto</a:t>
            </a:r>
            <a:r>
              <a:rPr lang="ko-KR" altLang="en-US" sz="1200" b="1" dirty="0"/>
              <a:t> </a:t>
            </a:r>
            <a:r>
              <a:rPr lang="en-US" altLang="ko-KR" sz="1200" dirty="0"/>
              <a:t>ten = 10; 		// ten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auto</a:t>
            </a:r>
            <a:r>
              <a:rPr lang="ko-KR" altLang="en-US" sz="1200" b="1" dirty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p = &amp;ten; 	// </a:t>
            </a:r>
            <a:r>
              <a:rPr lang="ko-KR" altLang="en-US" sz="1200" dirty="0"/>
              <a:t>변수 </a:t>
            </a:r>
            <a:r>
              <a:rPr lang="en-US" altLang="ko-KR" sz="1200" dirty="0"/>
              <a:t>p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C00000"/>
                </a:solidFill>
              </a:rPr>
              <a:t>cout</a:t>
            </a:r>
            <a:r>
              <a:rPr lang="en-US" altLang="ko-KR" sz="1200" dirty="0">
                <a:solidFill>
                  <a:srgbClr val="C00000"/>
                </a:solidFill>
              </a:rPr>
              <a:t> &lt;&lt; c &lt;&lt; " " &lt;&lt; pi &lt;&lt; " " &lt;&lt; ten &lt;&lt; " " &lt;&lt; *p &lt;&lt; </a:t>
            </a:r>
            <a:r>
              <a:rPr lang="en-US" altLang="ko-KR" sz="1200" dirty="0" err="1">
                <a:solidFill>
                  <a:srgbClr val="C00000"/>
                </a:solidFill>
              </a:rPr>
              <a:t>endl</a:t>
            </a:r>
            <a:r>
              <a:rPr lang="en-US" altLang="ko-KR" sz="1200" dirty="0">
                <a:solidFill>
                  <a:srgbClr val="C00000"/>
                </a:solidFill>
              </a:rPr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함수의 리턴 타입으로 추론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auto</a:t>
            </a:r>
            <a:r>
              <a:rPr lang="en-US" altLang="ko-KR" sz="1200" dirty="0"/>
              <a:t> ret = square(3); // square() </a:t>
            </a:r>
            <a:r>
              <a:rPr lang="ko-KR" altLang="en-US" sz="1200" dirty="0"/>
              <a:t>함수의 리턴 타입이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ret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결정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C00000"/>
                </a:solidFill>
              </a:rPr>
              <a:t>cout</a:t>
            </a:r>
            <a:r>
              <a:rPr lang="en-US" altLang="ko-KR" sz="1200" dirty="0">
                <a:solidFill>
                  <a:srgbClr val="C00000"/>
                </a:solidFill>
              </a:rPr>
              <a:t> &lt;&lt; *p &lt;&lt; " " &lt;&lt; ret &lt;&lt; </a:t>
            </a:r>
            <a:r>
              <a:rPr lang="en-US" altLang="ko-KR" sz="1200" dirty="0" err="1">
                <a:solidFill>
                  <a:srgbClr val="C00000"/>
                </a:solidFill>
              </a:rPr>
              <a:t>endl</a:t>
            </a:r>
            <a:r>
              <a:rPr lang="en-US" altLang="ko-KR" sz="1200" dirty="0">
                <a:solidFill>
                  <a:srgbClr val="C00000"/>
                </a:solidFill>
              </a:rPr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v = </a:t>
            </a:r>
            <a:r>
              <a:rPr lang="en-US" altLang="ko-KR" sz="1200"/>
              <a:t>{ 1,2,3,4,5 </a:t>
            </a:r>
            <a:r>
              <a:rPr lang="en-US" altLang="ko-KR" sz="1200" dirty="0"/>
              <a:t>}; //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에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원소</a:t>
            </a:r>
            <a:r>
              <a:rPr lang="en-US" altLang="ko-KR" sz="1200" dirty="0"/>
              <a:t>, 1,2,3,4,5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it;</a:t>
            </a:r>
          </a:p>
          <a:p>
            <a:pPr defTabSz="180000"/>
            <a:r>
              <a:rPr lang="en-US" altLang="ko-KR" sz="1200" dirty="0"/>
              <a:t>	for (it =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>
                <a:solidFill>
                  <a:srgbClr val="C00000"/>
                </a:solidFill>
              </a:rPr>
              <a:t>cout</a:t>
            </a:r>
            <a:r>
              <a:rPr lang="en-US" altLang="ko-KR" sz="1200" dirty="0">
                <a:solidFill>
                  <a:srgbClr val="C00000"/>
                </a:solidFill>
              </a:rPr>
              <a:t> &lt;&lt; *it &lt;&lt; " "; </a:t>
            </a:r>
            <a:r>
              <a:rPr lang="en-US" altLang="ko-KR" sz="1200" dirty="0"/>
              <a:t>// 1 2 3 4 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템플릿에 </a:t>
            </a:r>
            <a:r>
              <a:rPr lang="en-US" altLang="ko-KR" sz="1200" dirty="0"/>
              <a:t>auto</a:t>
            </a:r>
            <a:r>
              <a:rPr lang="ko-KR" altLang="en-US" sz="1200" dirty="0"/>
              <a:t>를 사용하여 간소화</a:t>
            </a:r>
          </a:p>
          <a:p>
            <a:pPr defTabSz="180000"/>
            <a:r>
              <a:rPr lang="en-US" altLang="ko-KR" sz="1200" dirty="0"/>
              <a:t>	for (</a:t>
            </a:r>
            <a:r>
              <a:rPr lang="en-US" altLang="ko-KR" sz="1200" b="1" dirty="0"/>
              <a:t>auto</a:t>
            </a:r>
            <a:r>
              <a:rPr lang="en-US" altLang="ko-KR" sz="1200" dirty="0"/>
              <a:t> it =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>
                <a:solidFill>
                  <a:srgbClr val="C00000"/>
                </a:solidFill>
              </a:rPr>
              <a:t>cout</a:t>
            </a:r>
            <a:r>
              <a:rPr lang="en-US" altLang="ko-KR" sz="1200" dirty="0">
                <a:solidFill>
                  <a:srgbClr val="C00000"/>
                </a:solidFill>
              </a:rPr>
              <a:t> &lt;&lt; *it &lt;&lt; " "; </a:t>
            </a:r>
            <a:r>
              <a:rPr lang="en-US" altLang="ko-KR" sz="1200" dirty="0"/>
              <a:t>// 1 2 3 4 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57975" y="812972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auto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사용하여 변수를 선언하는 다양한 사례를 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588224" y="5120609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코드는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동일</a:t>
            </a:r>
          </a:p>
        </p:txBody>
      </p:sp>
      <p:sp>
        <p:nvSpPr>
          <p:cNvPr id="12" name="자유형 11"/>
          <p:cNvSpPr/>
          <p:nvPr/>
        </p:nvSpPr>
        <p:spPr>
          <a:xfrm>
            <a:off x="5940152" y="4616554"/>
            <a:ext cx="720080" cy="576064"/>
          </a:xfrm>
          <a:custGeom>
            <a:avLst/>
            <a:gdLst>
              <a:gd name="connsiteX0" fmla="*/ 525727 w 578278"/>
              <a:gd name="connsiteY0" fmla="*/ 536136 h 536136"/>
              <a:gd name="connsiteX1" fmla="*/ 209 w 578278"/>
              <a:gd name="connsiteY1" fmla="*/ 109 h 536136"/>
              <a:gd name="connsiteX2" fmla="*/ 578278 w 578278"/>
              <a:gd name="connsiteY2" fmla="*/ 499350 h 53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78" h="536136">
                <a:moveTo>
                  <a:pt x="525727" y="536136"/>
                </a:moveTo>
                <a:cubicBezTo>
                  <a:pt x="258589" y="271188"/>
                  <a:pt x="-8549" y="6240"/>
                  <a:pt x="209" y="109"/>
                </a:cubicBezTo>
                <a:cubicBezTo>
                  <a:pt x="8967" y="-6022"/>
                  <a:pt x="293622" y="246664"/>
                  <a:pt x="578278" y="4993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31840" y="4328521"/>
            <a:ext cx="2808312" cy="576064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4406" y="5416888"/>
            <a:ext cx="3021769" cy="388760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3154" y="5226667"/>
            <a:ext cx="201622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 3.14 10 10</a:t>
            </a:r>
          </a:p>
          <a:p>
            <a:r>
              <a:rPr lang="en-US" altLang="ko-KR" sz="1200" dirty="0"/>
              <a:t>10 9</a:t>
            </a:r>
          </a:p>
          <a:p>
            <a:r>
              <a:rPr lang="en-US" altLang="ko-KR" sz="1200" dirty="0"/>
              <a:t>1 2 3 4 5</a:t>
            </a:r>
          </a:p>
          <a:p>
            <a:r>
              <a:rPr lang="en-US" altLang="ko-KR" sz="1200" dirty="0"/>
              <a:t>1 2 3 4 5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1539766" y="3185278"/>
            <a:ext cx="1560786" cy="2149366"/>
          </a:xfrm>
          <a:custGeom>
            <a:avLst/>
            <a:gdLst>
              <a:gd name="connsiteX0" fmla="*/ 1560786 w 1560786"/>
              <a:gd name="connsiteY0" fmla="*/ 0 h 2149366"/>
              <a:gd name="connsiteX1" fmla="*/ 1045779 w 1560786"/>
              <a:gd name="connsiteY1" fmla="*/ 656897 h 2149366"/>
              <a:gd name="connsiteX2" fmla="*/ 798786 w 1560786"/>
              <a:gd name="connsiteY2" fmla="*/ 1692166 h 2149366"/>
              <a:gd name="connsiteX3" fmla="*/ 0 w 1560786"/>
              <a:gd name="connsiteY3" fmla="*/ 2149366 h 214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786" h="2149366">
                <a:moveTo>
                  <a:pt x="1560786" y="0"/>
                </a:moveTo>
                <a:cubicBezTo>
                  <a:pt x="1366782" y="187434"/>
                  <a:pt x="1172779" y="374869"/>
                  <a:pt x="1045779" y="656897"/>
                </a:cubicBezTo>
                <a:cubicBezTo>
                  <a:pt x="918779" y="938925"/>
                  <a:pt x="973082" y="1443421"/>
                  <a:pt x="798786" y="1692166"/>
                </a:cubicBezTo>
                <a:cubicBezTo>
                  <a:pt x="624490" y="1940911"/>
                  <a:pt x="146269" y="2054773"/>
                  <a:pt x="0" y="214936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566041" y="3931513"/>
            <a:ext cx="1608083" cy="1571296"/>
          </a:xfrm>
          <a:custGeom>
            <a:avLst/>
            <a:gdLst>
              <a:gd name="connsiteX0" fmla="*/ 1608083 w 1608083"/>
              <a:gd name="connsiteY0" fmla="*/ 0 h 1571296"/>
              <a:gd name="connsiteX1" fmla="*/ 1014249 w 1608083"/>
              <a:gd name="connsiteY1" fmla="*/ 972207 h 1571296"/>
              <a:gd name="connsiteX2" fmla="*/ 0 w 1608083"/>
              <a:gd name="connsiteY2" fmla="*/ 1571296 h 157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3" h="1571296">
                <a:moveTo>
                  <a:pt x="1608083" y="0"/>
                </a:moveTo>
                <a:cubicBezTo>
                  <a:pt x="1445173" y="355162"/>
                  <a:pt x="1282263" y="710324"/>
                  <a:pt x="1014249" y="972207"/>
                </a:cubicBezTo>
                <a:cubicBezTo>
                  <a:pt x="746235" y="1234090"/>
                  <a:pt x="373117" y="1402693"/>
                  <a:pt x="0" y="157129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355835" y="4832576"/>
            <a:ext cx="1818290" cy="922481"/>
          </a:xfrm>
          <a:custGeom>
            <a:avLst/>
            <a:gdLst>
              <a:gd name="connsiteX0" fmla="*/ 1991711 w 1991711"/>
              <a:gd name="connsiteY0" fmla="*/ 0 h 940676"/>
              <a:gd name="connsiteX1" fmla="*/ 746235 w 1991711"/>
              <a:gd name="connsiteY1" fmla="*/ 746234 h 940676"/>
              <a:gd name="connsiteX2" fmla="*/ 0 w 1991711"/>
              <a:gd name="connsiteY2" fmla="*/ 940676 h 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711" h="940676">
                <a:moveTo>
                  <a:pt x="1991711" y="0"/>
                </a:moveTo>
                <a:cubicBezTo>
                  <a:pt x="1534949" y="294727"/>
                  <a:pt x="1078187" y="589455"/>
                  <a:pt x="746235" y="746234"/>
                </a:cubicBezTo>
                <a:cubicBezTo>
                  <a:pt x="414283" y="903013"/>
                  <a:pt x="207141" y="921844"/>
                  <a:pt x="0" y="94067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1355834" y="5746928"/>
            <a:ext cx="1848015" cy="185310"/>
          </a:xfrm>
          <a:custGeom>
            <a:avLst/>
            <a:gdLst>
              <a:gd name="connsiteX0" fmla="*/ 1991711 w 1991711"/>
              <a:gd name="connsiteY0" fmla="*/ 0 h 940676"/>
              <a:gd name="connsiteX1" fmla="*/ 746235 w 1991711"/>
              <a:gd name="connsiteY1" fmla="*/ 746234 h 940676"/>
              <a:gd name="connsiteX2" fmla="*/ 0 w 1991711"/>
              <a:gd name="connsiteY2" fmla="*/ 940676 h 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711" h="940676">
                <a:moveTo>
                  <a:pt x="1991711" y="0"/>
                </a:moveTo>
                <a:cubicBezTo>
                  <a:pt x="1534949" y="294727"/>
                  <a:pt x="1078187" y="589455"/>
                  <a:pt x="746235" y="746234"/>
                </a:cubicBezTo>
                <a:cubicBezTo>
                  <a:pt x="414283" y="903013"/>
                  <a:pt x="207141" y="921844"/>
                  <a:pt x="0" y="94067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일반화와 템플릿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제네릭</a:t>
            </a:r>
            <a:r>
              <a:rPr lang="en-US" altLang="ko-KR" dirty="0"/>
              <a:t>(generic) </a:t>
            </a:r>
            <a:r>
              <a:rPr lang="ko-KR" altLang="en-US" dirty="0"/>
              <a:t>또는 일반화</a:t>
            </a:r>
            <a:endParaRPr lang="en-US" altLang="ko-KR" dirty="0"/>
          </a:p>
          <a:p>
            <a:pPr lvl="1"/>
            <a:r>
              <a:rPr lang="ko-KR" altLang="en-US" dirty="0"/>
              <a:t>함수나 클래스를 일반화시키고</a:t>
            </a:r>
            <a:r>
              <a:rPr lang="en-US" altLang="ko-KR" dirty="0"/>
              <a:t>, </a:t>
            </a:r>
            <a:r>
              <a:rPr lang="ko-KR" altLang="en-US" dirty="0"/>
              <a:t>매개 변수 타입을 지정하여 틀에서 찍어 내듯이 함수나 클래스 코드를 생산하는 기법</a:t>
            </a:r>
            <a:endParaRPr lang="en-US" altLang="ko-KR" dirty="0"/>
          </a:p>
          <a:p>
            <a:r>
              <a:rPr lang="ko-KR" altLang="en-US" dirty="0"/>
              <a:t>템플릿</a:t>
            </a:r>
            <a:endParaRPr lang="en-US" altLang="ko-KR" dirty="0"/>
          </a:p>
          <a:p>
            <a:pPr lvl="1"/>
            <a:r>
              <a:rPr lang="ko-KR" altLang="en-US" dirty="0"/>
              <a:t>함수나 클래스를 일반화하는 </a:t>
            </a:r>
            <a:r>
              <a:rPr lang="en-US" altLang="ko-KR" dirty="0"/>
              <a:t>C++ </a:t>
            </a:r>
            <a:r>
              <a:rPr lang="ko-KR" altLang="en-US" dirty="0"/>
              <a:t>도구</a:t>
            </a:r>
            <a:endParaRPr lang="en-US" altLang="ko-KR" dirty="0"/>
          </a:p>
          <a:p>
            <a:pPr lvl="1"/>
            <a:r>
              <a:rPr lang="en-US" altLang="ko-KR" dirty="0"/>
              <a:t>template </a:t>
            </a:r>
            <a:r>
              <a:rPr lang="ko-KR" altLang="en-US" dirty="0"/>
              <a:t>키워드로 함수나 클래스 선언</a:t>
            </a:r>
            <a:endParaRPr lang="en-US" altLang="ko-KR" dirty="0"/>
          </a:p>
          <a:p>
            <a:pPr lvl="2"/>
            <a:r>
              <a:rPr lang="ko-KR" altLang="en-US" dirty="0"/>
              <a:t>변수나 매개 변수의 타입만 다르고</a:t>
            </a:r>
            <a:r>
              <a:rPr lang="en-US" altLang="ko-KR" dirty="0"/>
              <a:t>, </a:t>
            </a:r>
            <a:r>
              <a:rPr lang="ko-KR" altLang="en-US" dirty="0"/>
              <a:t>코드 부분이 동일한 함수를 일반화시킴</a:t>
            </a:r>
            <a:endParaRPr lang="en-US" altLang="ko-KR" dirty="0"/>
          </a:p>
          <a:p>
            <a:pPr lvl="1"/>
            <a:r>
              <a:rPr lang="ko-KR" altLang="en-US" dirty="0" err="1"/>
              <a:t>제네릭</a:t>
            </a:r>
            <a:r>
              <a:rPr lang="ko-KR" altLang="en-US" dirty="0"/>
              <a:t> 타입</a:t>
            </a:r>
            <a:r>
              <a:rPr lang="en-US" altLang="ko-KR" dirty="0"/>
              <a:t> - </a:t>
            </a:r>
            <a:r>
              <a:rPr lang="ko-KR" altLang="en-US" dirty="0"/>
              <a:t>일반화를 위한 데이터 타입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템플릿 선언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5158382" y="4514924"/>
            <a:ext cx="3206688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template &lt;class 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b="1" dirty="0"/>
              <a:t>&gt;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(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3442" y="6133582"/>
            <a:ext cx="341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템플릿을 이용한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함수 </a:t>
            </a:r>
            <a:r>
              <a:rPr lang="en-US" altLang="ko-KR" sz="1400" dirty="0" err="1"/>
              <a:t>myswap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500565" y="3849235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878103" y="3849235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256260" y="3843994"/>
            <a:ext cx="1348770" cy="360040"/>
          </a:xfrm>
          <a:prstGeom prst="wedgeRoundRectCallout">
            <a:avLst>
              <a:gd name="adj1" fmla="val -86929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7624" y="4168150"/>
            <a:ext cx="295232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template &lt;class T&gt; </a:t>
            </a:r>
            <a:r>
              <a:rPr lang="ko-KR" altLang="en-US" sz="1200" dirty="0"/>
              <a:t>또는 </a:t>
            </a:r>
            <a:endParaRPr lang="en-US" altLang="ko-KR" sz="1200" dirty="0"/>
          </a:p>
          <a:p>
            <a:r>
              <a:rPr lang="en-US" altLang="ko-KR" sz="1200" dirty="0"/>
              <a:t>template &lt;</a:t>
            </a:r>
            <a:r>
              <a:rPr lang="en-US" altLang="ko-KR" sz="1200" dirty="0" err="1"/>
              <a:t>typename</a:t>
            </a:r>
            <a:r>
              <a:rPr lang="en-US" altLang="ko-KR" sz="1200" dirty="0"/>
              <a:t> T&gt;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3 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타입을 가진 템플릿 선언</a:t>
            </a:r>
            <a:endParaRPr lang="en-US" altLang="ko-KR" sz="1200" dirty="0"/>
          </a:p>
          <a:p>
            <a:r>
              <a:rPr lang="en-US" altLang="ko-KR" sz="1200" dirty="0"/>
              <a:t>template &lt;class T1, class</a:t>
            </a:r>
            <a:r>
              <a:rPr lang="ko-KR" altLang="en-US" sz="1200" dirty="0"/>
              <a:t> </a:t>
            </a:r>
            <a:r>
              <a:rPr lang="en-US" altLang="ko-KR" sz="1200" dirty="0"/>
              <a:t>T2, class T3&gt;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0280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람다 대수와 </a:t>
            </a:r>
            <a:r>
              <a:rPr lang="ko-KR" altLang="en-US" dirty="0" err="1"/>
              <a:t>람다식</a:t>
            </a:r>
            <a:endParaRPr lang="en-US" altLang="ko-KR" dirty="0"/>
          </a:p>
          <a:p>
            <a:pPr lvl="1"/>
            <a:r>
              <a:rPr lang="ko-KR" altLang="en-US" dirty="0"/>
              <a:t>람다 대수에서 </a:t>
            </a:r>
            <a:r>
              <a:rPr lang="ko-KR" altLang="en-US" dirty="0" err="1"/>
              <a:t>람다식은</a:t>
            </a:r>
            <a:r>
              <a:rPr lang="ko-KR" altLang="en-US" dirty="0"/>
              <a:t> 수학 함수를 단순하게 표현하는 기법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람다</a:t>
            </a:r>
            <a:endParaRPr lang="en-US" altLang="ko-KR" dirty="0"/>
          </a:p>
          <a:p>
            <a:pPr lvl="1"/>
            <a:r>
              <a:rPr lang="ko-KR" altLang="en-US" dirty="0"/>
              <a:t>익명의 함수 만드는 기능으로 </a:t>
            </a:r>
            <a:r>
              <a:rPr lang="en-US" altLang="ko-KR" dirty="0"/>
              <a:t>C++11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도입 </a:t>
            </a:r>
            <a:endParaRPr lang="en-US" altLang="ko-KR" dirty="0"/>
          </a:p>
          <a:p>
            <a:pPr lvl="2"/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ko-KR" altLang="en-US" dirty="0"/>
              <a:t>람다 함수로도 불림</a:t>
            </a:r>
            <a:endParaRPr lang="en-US" altLang="ko-KR" dirty="0"/>
          </a:p>
          <a:p>
            <a:pPr lvl="2"/>
            <a:r>
              <a:rPr lang="en-US" altLang="ko-KR" dirty="0"/>
              <a:t>C#, Java, </a:t>
            </a:r>
            <a:r>
              <a:rPr lang="ko-KR" altLang="en-US" dirty="0" err="1"/>
              <a:t>파이선</a:t>
            </a:r>
            <a:r>
              <a:rPr lang="en-US" altLang="ko-KR" dirty="0"/>
              <a:t>, </a:t>
            </a:r>
            <a:r>
              <a:rPr lang="ko-KR" altLang="en-US" dirty="0"/>
              <a:t>자바스크립트 등 많은 언어들이 도입하고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15009" y="1628800"/>
            <a:ext cx="6913981" cy="1158532"/>
            <a:chOff x="1259632" y="2348880"/>
            <a:chExt cx="6913981" cy="1158532"/>
          </a:xfrm>
        </p:grpSpPr>
        <p:sp>
          <p:nvSpPr>
            <p:cNvPr id="5" name="직사각형 4"/>
            <p:cNvSpPr/>
            <p:nvPr/>
          </p:nvSpPr>
          <p:spPr>
            <a:xfrm>
              <a:off x="1619672" y="2676415"/>
              <a:ext cx="151216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/>
                <a:t>f(x, y) = x + y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2348880"/>
              <a:ext cx="2422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en-US" altLang="ko-KR" sz="1600">
                  <a:solidFill>
                    <a:srgbClr val="0070C0"/>
                  </a:solidFill>
                </a:rPr>
                <a:t>x,y</a:t>
              </a:r>
              <a:r>
                <a:rPr lang="ko-KR" altLang="en-US" sz="1600" dirty="0">
                  <a:solidFill>
                    <a:srgbClr val="0070C0"/>
                  </a:solidFill>
                </a:rPr>
                <a:t>를 더하는 수학 함수 </a:t>
              </a:r>
              <a:r>
                <a:rPr lang="en-US" altLang="ko-KR" sz="1600" dirty="0">
                  <a:solidFill>
                    <a:srgbClr val="0070C0"/>
                  </a:solidFill>
                </a:rPr>
                <a:t>f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57665" y="2676415"/>
              <a:ext cx="151216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/>
                <a:t>(x, y) -&gt; x + y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2348880"/>
              <a:ext cx="16257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>
                  <a:solidFill>
                    <a:srgbClr val="0070C0"/>
                  </a:solidFill>
                </a:rPr>
                <a:t>함수 </a:t>
              </a:r>
              <a:r>
                <a:rPr lang="en-US" altLang="ko-KR" sz="1600" dirty="0">
                  <a:solidFill>
                    <a:srgbClr val="0070C0"/>
                  </a:solidFill>
                </a:rPr>
                <a:t>f</a:t>
              </a:r>
              <a:r>
                <a:rPr lang="ko-KR" altLang="en-US" sz="1600" dirty="0">
                  <a:solidFill>
                    <a:srgbClr val="0070C0"/>
                  </a:solidFill>
                </a:rPr>
                <a:t>의 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람다식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517694" y="2703822"/>
              <a:ext cx="432048" cy="24128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53273" y="2676415"/>
              <a:ext cx="2020340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/>
                <a:t>(x, y) -&gt; x + y(</a:t>
              </a:r>
              <a:r>
                <a:rPr lang="en-US" altLang="ko-KR" sz="1600" dirty="0">
                  <a:solidFill>
                    <a:srgbClr val="C00000"/>
                  </a:solidFill>
                </a:rPr>
                <a:t>2, 3</a:t>
              </a:r>
              <a:r>
                <a:rPr lang="en-US" altLang="ko-KR" sz="1600" dirty="0"/>
                <a:t>)</a:t>
              </a:r>
            </a:p>
            <a:p>
              <a:pPr defTabSz="180000"/>
              <a:r>
                <a:rPr lang="en-US" altLang="ko-KR" sz="1600" dirty="0"/>
                <a:t>= 2 + 3</a:t>
              </a:r>
            </a:p>
            <a:p>
              <a:pPr defTabSz="180000"/>
              <a:r>
                <a:rPr lang="en-US" altLang="ko-KR" sz="1600" dirty="0"/>
                <a:t>= 5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75165" y="2348880"/>
              <a:ext cx="14205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 err="1">
                  <a:solidFill>
                    <a:srgbClr val="0070C0"/>
                  </a:solidFill>
                </a:rPr>
                <a:t>람다식</a:t>
              </a:r>
              <a:r>
                <a:rPr lang="ko-KR" altLang="en-US" sz="1600" dirty="0">
                  <a:solidFill>
                    <a:srgbClr val="0070C0"/>
                  </a:solidFill>
                </a:rPr>
                <a:t> </a:t>
              </a:r>
              <a:r>
                <a:rPr lang="en-US" altLang="ko-KR" sz="1600" dirty="0">
                  <a:solidFill>
                    <a:srgbClr val="0070C0"/>
                  </a:solidFill>
                </a:rPr>
                <a:t>f </a:t>
              </a:r>
              <a:r>
                <a:rPr lang="ko-KR" altLang="en-US" sz="1600" dirty="0">
                  <a:solidFill>
                    <a:srgbClr val="0070C0"/>
                  </a:solidFill>
                </a:rPr>
                <a:t>계산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71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 </a:t>
            </a:r>
            <a:r>
              <a:rPr lang="ko-KR" altLang="en-US" dirty="0" err="1"/>
              <a:t>람다식</a:t>
            </a:r>
            <a:r>
              <a:rPr lang="ko-KR" altLang="en-US" dirty="0"/>
              <a:t>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</a:t>
            </a:r>
            <a:r>
              <a:rPr lang="ko-KR" altLang="en-US" dirty="0" err="1"/>
              <a:t>람다식의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1"/>
            <a:r>
              <a:rPr lang="en-US" altLang="ko-KR" dirty="0"/>
              <a:t>4 </a:t>
            </a:r>
            <a:r>
              <a:rPr lang="ko-KR" altLang="en-US" dirty="0"/>
              <a:t>부분으로 구성</a:t>
            </a:r>
            <a:endParaRPr lang="en-US" altLang="ko-KR" dirty="0"/>
          </a:p>
          <a:p>
            <a:pPr lvl="2"/>
            <a:r>
              <a:rPr lang="ko-KR" altLang="en-US" dirty="0"/>
              <a:t>캡쳐 리스트 </a:t>
            </a:r>
            <a:r>
              <a:rPr lang="en-US" altLang="ko-KR" dirty="0"/>
              <a:t>: </a:t>
            </a:r>
            <a:r>
              <a:rPr lang="ko-KR" altLang="en-US" dirty="0" err="1"/>
              <a:t>람다식에서</a:t>
            </a:r>
            <a:r>
              <a:rPr lang="ko-KR" altLang="en-US" dirty="0"/>
              <a:t> 사용하고자 하는 함수 바깥의 변수 목록</a:t>
            </a:r>
            <a:endParaRPr lang="en-US" altLang="ko-KR" dirty="0"/>
          </a:p>
          <a:p>
            <a:pPr lvl="2"/>
            <a:r>
              <a:rPr lang="ko-KR" altLang="en-US" dirty="0"/>
              <a:t>매개변수 리스트 </a:t>
            </a:r>
            <a:r>
              <a:rPr lang="en-US" altLang="ko-KR" dirty="0"/>
              <a:t>: </a:t>
            </a:r>
            <a:r>
              <a:rPr lang="ko-KR" altLang="en-US" dirty="0"/>
              <a:t>보통 함수의 매개변수 리스트와 동일</a:t>
            </a:r>
            <a:endParaRPr lang="en-US" altLang="ko-KR" dirty="0"/>
          </a:p>
          <a:p>
            <a:pPr lvl="2"/>
            <a:r>
              <a:rPr lang="ko-KR" altLang="en-US" dirty="0"/>
              <a:t>리턴 타입</a:t>
            </a:r>
            <a:endParaRPr lang="en-US" altLang="ko-KR" dirty="0"/>
          </a:p>
          <a:p>
            <a:pPr lvl="2"/>
            <a:r>
              <a:rPr lang="ko-KR" altLang="en-US" dirty="0"/>
              <a:t>함수 바디 </a:t>
            </a:r>
            <a:r>
              <a:rPr lang="en-US" altLang="ko-KR" dirty="0"/>
              <a:t>: </a:t>
            </a:r>
            <a:r>
              <a:rPr lang="ko-KR" altLang="en-US" dirty="0" err="1"/>
              <a:t>람다식의</a:t>
            </a:r>
            <a:r>
              <a:rPr lang="ko-KR" altLang="en-US" dirty="0"/>
              <a:t> 함수 코드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827584" y="3717032"/>
            <a:ext cx="7767528" cy="2823136"/>
            <a:chOff x="683568" y="2420888"/>
            <a:chExt cx="7767528" cy="2823136"/>
          </a:xfrm>
        </p:grpSpPr>
        <p:sp>
          <p:nvSpPr>
            <p:cNvPr id="5" name="직사각형 4"/>
            <p:cNvSpPr/>
            <p:nvPr/>
          </p:nvSpPr>
          <p:spPr>
            <a:xfrm>
              <a:off x="1084195" y="4019888"/>
              <a:ext cx="7088205" cy="73866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/>
              <a:r>
                <a:rPr lang="en-US" altLang="ko-KR" sz="1400" dirty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{ </a:t>
              </a:r>
              <a:r>
                <a:rPr lang="en-US" altLang="ko-KR" sz="1400" dirty="0" err="1"/>
                <a:t>cout</a:t>
              </a:r>
              <a:r>
                <a:rPr lang="en-US" altLang="ko-KR" sz="1400" dirty="0"/>
                <a:t> &lt;&lt; x + y; }; 	    		</a:t>
              </a:r>
              <a:r>
                <a:rPr lang="en-US" altLang="ko-KR" sz="1400" dirty="0">
                  <a:solidFill>
                    <a:srgbClr val="92D050"/>
                  </a:solidFill>
                </a:rPr>
                <a:t>// </a:t>
              </a:r>
              <a:r>
                <a:rPr lang="ko-KR" altLang="en-US" sz="1400" dirty="0">
                  <a:solidFill>
                    <a:srgbClr val="92D050"/>
                  </a:solidFill>
                </a:rPr>
                <a:t>매개변수 </a:t>
              </a:r>
              <a:r>
                <a:rPr lang="en-US" altLang="ko-KR" sz="1400" dirty="0">
                  <a:solidFill>
                    <a:srgbClr val="92D050"/>
                  </a:solidFill>
                </a:rPr>
                <a:t>x, y</a:t>
              </a:r>
              <a:r>
                <a:rPr lang="ko-KR" altLang="en-US" sz="1400" dirty="0">
                  <a:solidFill>
                    <a:srgbClr val="92D050"/>
                  </a:solidFill>
                </a:rPr>
                <a:t>의 합을 출격하는 람다 작성</a:t>
              </a:r>
              <a:endParaRPr lang="en-US" altLang="ko-KR" sz="1400" dirty="0">
                <a:solidFill>
                  <a:srgbClr val="92D050"/>
                </a:solidFill>
              </a:endParaRPr>
            </a:p>
            <a:p>
              <a:pPr defTabSz="180000" fontAlgn="base"/>
              <a:r>
                <a:rPr lang="en-US" altLang="ko-KR" sz="1400" dirty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-&gt; </a:t>
              </a:r>
              <a:r>
                <a:rPr lang="en-US" altLang="ko-KR" sz="1400" dirty="0" err="1"/>
                <a:t>int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</a:t>
              </a:r>
              <a:r>
                <a:rPr lang="en-US" altLang="ko-KR" sz="1400" dirty="0">
                  <a:solidFill>
                    <a:srgbClr val="0070C0"/>
                  </a:solidFill>
                </a:rPr>
                <a:t>return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x + y; }; 		</a:t>
              </a:r>
              <a:r>
                <a:rPr lang="en-US" altLang="ko-KR" sz="1400" dirty="0">
                  <a:solidFill>
                    <a:srgbClr val="92D050"/>
                  </a:solidFill>
                </a:rPr>
                <a:t>// </a:t>
              </a:r>
              <a:r>
                <a:rPr lang="ko-KR" altLang="en-US" sz="1400" dirty="0">
                  <a:solidFill>
                    <a:srgbClr val="92D050"/>
                  </a:solidFill>
                </a:rPr>
                <a:t>매개변수 </a:t>
              </a:r>
              <a:r>
                <a:rPr lang="en-US" altLang="ko-KR" sz="1400" dirty="0">
                  <a:solidFill>
                    <a:srgbClr val="92D050"/>
                  </a:solidFill>
                </a:rPr>
                <a:t>x, y</a:t>
              </a:r>
              <a:r>
                <a:rPr lang="ko-KR" altLang="en-US" sz="1400" dirty="0">
                  <a:solidFill>
                    <a:srgbClr val="92D050"/>
                  </a:solidFill>
                </a:rPr>
                <a:t>의 합을 </a:t>
              </a:r>
              <a:r>
                <a:rPr lang="ko-KR" altLang="en-US" sz="1400" dirty="0" err="1">
                  <a:solidFill>
                    <a:srgbClr val="92D050"/>
                  </a:solidFill>
                </a:rPr>
                <a:t>리턴하는</a:t>
              </a:r>
              <a:r>
                <a:rPr lang="ko-KR" altLang="en-US" sz="1400" dirty="0">
                  <a:solidFill>
                    <a:srgbClr val="92D050"/>
                  </a:solidFill>
                </a:rPr>
                <a:t> 람다 작성</a:t>
              </a:r>
              <a:endParaRPr lang="en-US" altLang="ko-KR" sz="1400" dirty="0">
                <a:solidFill>
                  <a:srgbClr val="92D050"/>
                </a:solidFill>
              </a:endParaRPr>
            </a:p>
            <a:p>
              <a:pPr defTabSz="180000" fontAlgn="base"/>
              <a:r>
                <a:rPr lang="en-US" altLang="ko-KR" sz="1400" dirty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{ </a:t>
              </a:r>
              <a:r>
                <a:rPr lang="en-US" altLang="ko-KR" sz="1400" dirty="0" err="1"/>
                <a:t>cout</a:t>
              </a:r>
              <a:r>
                <a:rPr lang="en-US" altLang="ko-KR" sz="1400" dirty="0"/>
                <a:t> &lt;&lt; x + y; } (</a:t>
              </a:r>
              <a:r>
                <a:rPr lang="en-US" altLang="ko-KR" sz="1400" dirty="0">
                  <a:solidFill>
                    <a:srgbClr val="FF0000"/>
                  </a:solidFill>
                </a:rPr>
                <a:t>2, 3</a:t>
              </a:r>
              <a:r>
                <a:rPr lang="en-US" altLang="ko-KR" sz="1400" dirty="0"/>
                <a:t>);   </a:t>
              </a:r>
              <a:r>
                <a:rPr lang="en-US" altLang="ko-KR" sz="1400" dirty="0">
                  <a:solidFill>
                    <a:srgbClr val="92D050"/>
                  </a:solidFill>
                </a:rPr>
                <a:t>// x</a:t>
              </a:r>
              <a:r>
                <a:rPr lang="ko-KR" altLang="en-US" sz="1400" dirty="0">
                  <a:solidFill>
                    <a:srgbClr val="92D050"/>
                  </a:solidFill>
                </a:rPr>
                <a:t>에 </a:t>
              </a:r>
              <a:r>
                <a:rPr lang="en-US" altLang="ko-KR" sz="1400" dirty="0">
                  <a:solidFill>
                    <a:srgbClr val="92D050"/>
                  </a:solidFill>
                </a:rPr>
                <a:t>2, y</a:t>
              </a:r>
              <a:r>
                <a:rPr lang="ko-KR" altLang="en-US" sz="1400" dirty="0">
                  <a:solidFill>
                    <a:srgbClr val="92D050"/>
                  </a:solidFill>
                </a:rPr>
                <a:t>에 </a:t>
              </a:r>
              <a:r>
                <a:rPr lang="en-US" altLang="ko-KR" sz="1400" dirty="0">
                  <a:solidFill>
                    <a:srgbClr val="92D050"/>
                  </a:solidFill>
                </a:rPr>
                <a:t>3</a:t>
              </a:r>
              <a:r>
                <a:rPr lang="ko-KR" altLang="en-US" sz="1400" dirty="0">
                  <a:solidFill>
                    <a:srgbClr val="92D050"/>
                  </a:solidFill>
                </a:rPr>
                <a:t>을</a:t>
              </a:r>
              <a:r>
                <a:rPr lang="en-US" altLang="ko-KR" sz="1400" dirty="0">
                  <a:solidFill>
                    <a:srgbClr val="92D050"/>
                  </a:solidFill>
                </a:rPr>
                <a:t> </a:t>
              </a:r>
              <a:r>
                <a:rPr lang="ko-KR" altLang="en-US" sz="1400" dirty="0">
                  <a:solidFill>
                    <a:srgbClr val="92D050"/>
                  </a:solidFill>
                </a:rPr>
                <a:t>대입하여 코드 실행</a:t>
              </a:r>
              <a:r>
                <a:rPr lang="en-US" altLang="ko-KR" sz="1400" dirty="0">
                  <a:solidFill>
                    <a:srgbClr val="92D050"/>
                  </a:solidFill>
                </a:rPr>
                <a:t>.</a:t>
              </a:r>
              <a:r>
                <a:rPr lang="ko-KR" altLang="en-US" sz="1400" dirty="0">
                  <a:solidFill>
                    <a:srgbClr val="92D050"/>
                  </a:solidFill>
                </a:rPr>
                <a:t> </a:t>
              </a:r>
              <a:r>
                <a:rPr lang="en-US" altLang="ko-KR" sz="1400" dirty="0">
                  <a:solidFill>
                    <a:srgbClr val="92D050"/>
                  </a:solidFill>
                </a:rPr>
                <a:t>5 </a:t>
              </a:r>
              <a:r>
                <a:rPr lang="ko-KR" altLang="en-US" sz="1400" dirty="0">
                  <a:solidFill>
                    <a:srgbClr val="92D050"/>
                  </a:solidFill>
                </a:rPr>
                <a:t>출력</a:t>
              </a:r>
              <a:endParaRPr lang="en-US" altLang="ko-KR" sz="1400" dirty="0">
                <a:solidFill>
                  <a:srgbClr val="92D05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79712" y="2527702"/>
              <a:ext cx="4986179" cy="875162"/>
              <a:chOff x="1530036" y="1848788"/>
              <a:chExt cx="4986179" cy="87516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530036" y="2323840"/>
                <a:ext cx="49861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80000" fontAlgn="base"/>
                <a:r>
                  <a:rPr lang="en-US" altLang="ko-KR" sz="2000" dirty="0"/>
                  <a:t>[   ] (   ) </a:t>
                </a:r>
                <a:r>
                  <a:rPr lang="en-US" altLang="ko-KR" sz="2000" dirty="0">
                    <a:solidFill>
                      <a:schemeClr val="bg1">
                        <a:lumMod val="65000"/>
                      </a:schemeClr>
                    </a:solidFill>
                  </a:rPr>
                  <a:t>-&gt; </a:t>
                </a:r>
                <a:r>
                  <a:rPr lang="ko-KR" altLang="en-US" dirty="0" err="1">
                    <a:solidFill>
                      <a:schemeClr val="bg1">
                        <a:lumMod val="65000"/>
                      </a:schemeClr>
                    </a:solidFill>
                  </a:rPr>
                  <a:t>리턴타입</a:t>
                </a:r>
                <a:r>
                  <a:rPr lang="ko-KR" alt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2000" dirty="0"/>
                  <a:t>{ </a:t>
                </a:r>
                <a:r>
                  <a:rPr lang="en-US" altLang="ko-KR" dirty="0">
                    <a:solidFill>
                      <a:srgbClr val="92D050"/>
                    </a:solidFill>
                  </a:rPr>
                  <a:t>/* </a:t>
                </a:r>
                <a:r>
                  <a:rPr lang="ko-KR" altLang="en-US" dirty="0">
                    <a:solidFill>
                      <a:srgbClr val="92D050"/>
                    </a:solidFill>
                  </a:rPr>
                  <a:t>함수 코드 작성 *</a:t>
                </a:r>
                <a:r>
                  <a:rPr lang="en-US" altLang="ko-KR" dirty="0">
                    <a:solidFill>
                      <a:srgbClr val="92D050"/>
                    </a:solidFill>
                  </a:rPr>
                  <a:t>/ </a:t>
                </a:r>
                <a:r>
                  <a:rPr lang="en-US" altLang="ko-KR" sz="2000" dirty="0"/>
                  <a:t>};</a:t>
                </a:r>
                <a:endParaRPr lang="ko-KR" altLang="en-US" sz="2000" dirty="0"/>
              </a:p>
            </p:txBody>
          </p:sp>
          <p:sp>
            <p:nvSpPr>
              <p:cNvPr id="8" name="왼쪽 대괄호 7"/>
              <p:cNvSpPr/>
              <p:nvPr/>
            </p:nvSpPr>
            <p:spPr>
              <a:xfrm rot="5400000">
                <a:off x="1757300" y="2098528"/>
                <a:ext cx="151591" cy="394985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9" name="왼쪽 대괄호 8"/>
              <p:cNvSpPr/>
              <p:nvPr/>
            </p:nvSpPr>
            <p:spPr>
              <a:xfrm rot="5400000">
                <a:off x="2291085" y="2089785"/>
                <a:ext cx="151591" cy="412470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5400000">
                <a:off x="5149580" y="1149196"/>
                <a:ext cx="151591" cy="2293647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578148" y="1848788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err="1"/>
                  <a:t>캡쳐</a:t>
                </a:r>
                <a:endParaRPr lang="en-US" altLang="ko-KR" sz="900" dirty="0"/>
              </a:p>
              <a:p>
                <a:pPr algn="ctr" defTabSz="180000"/>
                <a:r>
                  <a:rPr lang="ko-KR" altLang="en-US" sz="900" dirty="0"/>
                  <a:t>리스트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63606" y="1848788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/>
                  <a:t>매개변수</a:t>
                </a:r>
                <a:endParaRPr lang="en-US" altLang="ko-KR" sz="900" dirty="0"/>
              </a:p>
              <a:p>
                <a:pPr algn="ctr" defTabSz="180000"/>
                <a:r>
                  <a:rPr lang="ko-KR" altLang="en-US" sz="900" dirty="0"/>
                  <a:t>리스트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24060" y="1994572"/>
                <a:ext cx="68640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/>
                  <a:t>함수 바디</a:t>
                </a:r>
                <a:endParaRPr lang="ko-KR" altLang="en-US" sz="900" dirty="0"/>
              </a:p>
            </p:txBody>
          </p:sp>
          <p:sp>
            <p:nvSpPr>
              <p:cNvPr id="14" name="왼쪽 대괄호 13"/>
              <p:cNvSpPr/>
              <p:nvPr/>
            </p:nvSpPr>
            <p:spPr>
              <a:xfrm rot="5400000">
                <a:off x="3247974" y="1631194"/>
                <a:ext cx="144017" cy="1328678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10129" y="2006713"/>
                <a:ext cx="68640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/>
                  <a:t>생략 가능</a:t>
                </a:r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683568" y="2420888"/>
              <a:ext cx="7767528" cy="2823136"/>
            </a:xfrm>
            <a:prstGeom prst="roundRect">
              <a:avLst>
                <a:gd name="adj" fmla="val 3329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63888" y="3461779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(a) </a:t>
              </a:r>
              <a:r>
                <a:rPr lang="ko-KR" altLang="en-US" sz="1200" dirty="0" err="1">
                  <a:solidFill>
                    <a:srgbClr val="C00000"/>
                  </a:solidFill>
                </a:rPr>
                <a:t>람다식의</a:t>
              </a:r>
              <a:r>
                <a:rPr lang="ko-KR" altLang="en-US" sz="1200" dirty="0">
                  <a:solidFill>
                    <a:srgbClr val="C00000"/>
                  </a:solidFill>
                </a:rPr>
                <a:t> 기본 구조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7864" y="4791580"/>
              <a:ext cx="2182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C00000"/>
                  </a:solidFill>
                </a:rPr>
                <a:t>(b) </a:t>
              </a:r>
              <a:r>
                <a:rPr lang="ko-KR" altLang="en-US" sz="1200" dirty="0" err="1">
                  <a:solidFill>
                    <a:srgbClr val="C00000"/>
                  </a:solidFill>
                </a:rPr>
                <a:t>람다식</a:t>
              </a:r>
              <a:r>
                <a:rPr lang="ko-KR" altLang="en-US" sz="1200" dirty="0">
                  <a:solidFill>
                    <a:srgbClr val="C00000"/>
                  </a:solidFill>
                </a:rPr>
                <a:t> 작성</a:t>
              </a:r>
              <a:r>
                <a:rPr lang="en-US" altLang="ko-KR" sz="1200" dirty="0">
                  <a:solidFill>
                    <a:srgbClr val="C00000"/>
                  </a:solidFill>
                </a:rPr>
                <a:t> </a:t>
              </a:r>
              <a:r>
                <a:rPr lang="ko-KR" altLang="en-US" sz="1200" dirty="0">
                  <a:solidFill>
                    <a:srgbClr val="C00000"/>
                  </a:solidFill>
                </a:rPr>
                <a:t>및 호출 사례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513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간단한 </a:t>
            </a:r>
            <a:r>
              <a:rPr lang="ko-KR" altLang="en-US" dirty="0" err="1"/>
              <a:t>람다식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5764" y="3364554"/>
            <a:ext cx="655272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람다 함수 선언과 동시에 호출</a:t>
            </a:r>
            <a:r>
              <a:rPr lang="en-US" altLang="ko-KR" sz="1400" dirty="0">
                <a:solidFill>
                  <a:srgbClr val="00B050"/>
                </a:solidFill>
              </a:rPr>
              <a:t>(x=2, y=3 </a:t>
            </a:r>
            <a:r>
              <a:rPr lang="ko-KR" altLang="en-US" sz="1400" dirty="0">
                <a:solidFill>
                  <a:srgbClr val="00B050"/>
                </a:solidFill>
              </a:rPr>
              <a:t>전달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[](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 {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"</a:t>
            </a:r>
            <a:r>
              <a:rPr lang="ko-KR" altLang="en-US" sz="1400" b="1" dirty="0"/>
              <a:t>합은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&lt;&lt;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x + y; } (</a:t>
            </a:r>
            <a:r>
              <a:rPr lang="en-US" altLang="ko-KR" sz="1400" b="1" dirty="0">
                <a:solidFill>
                  <a:srgbClr val="FF0000"/>
                </a:solidFill>
              </a:rPr>
              <a:t>2, 3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5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85764" y="2042221"/>
            <a:ext cx="6495404" cy="34051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[](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 {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x + y; }; </a:t>
            </a:r>
            <a:r>
              <a:rPr lang="en-US" altLang="ko-KR" sz="1400" dirty="0"/>
              <a:t>// x, y</a:t>
            </a:r>
            <a:r>
              <a:rPr lang="ko-KR" altLang="en-US" sz="1400" dirty="0"/>
              <a:t>의 합을 출력하는 </a:t>
            </a:r>
            <a:r>
              <a:rPr lang="ko-KR" altLang="en-US" sz="1400" dirty="0" err="1"/>
              <a:t>람다식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77772" y="1588630"/>
            <a:ext cx="55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x, y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합을 출력하는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람다식은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다음과 같이 작성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56431" y="2959604"/>
            <a:ext cx="553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2, y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전달하여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람다식이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바로 실행된다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0828" y="5090309"/>
            <a:ext cx="65576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합은 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4977" y="764704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/>
              <a:t>예제</a:t>
            </a:r>
            <a:r>
              <a:rPr lang="ko-KR" altLang="en-US" sz="2000" u="sng" dirty="0"/>
              <a:t> </a:t>
            </a:r>
            <a:r>
              <a:rPr lang="en-US" altLang="ko-KR" sz="2000" b="1" u="sng" dirty="0"/>
              <a:t>10-15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매개변수 </a:t>
            </a:r>
            <a:r>
              <a:rPr lang="en-US" altLang="ko-KR" sz="2000" u="sng" dirty="0"/>
              <a:t>x, y</a:t>
            </a:r>
            <a:r>
              <a:rPr lang="ko-KR" altLang="en-US" sz="2000" u="sng" dirty="0"/>
              <a:t>의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합을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출력하는 </a:t>
            </a:r>
            <a:r>
              <a:rPr lang="ko-KR" altLang="en-US" sz="2000" u="sng" dirty="0" err="1"/>
              <a:t>람다식</a:t>
            </a:r>
            <a:r>
              <a:rPr lang="ko-KR" altLang="en-US" sz="2000" u="sng" dirty="0"/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3227831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</a:t>
            </a:r>
            <a:r>
              <a:rPr lang="ko-KR" altLang="en-US" dirty="0"/>
              <a:t>로 </a:t>
            </a:r>
            <a:r>
              <a:rPr lang="ko-KR" altLang="en-US" dirty="0" err="1"/>
              <a:t>람다식</a:t>
            </a:r>
            <a:r>
              <a:rPr lang="ko-KR" altLang="en-US" dirty="0"/>
              <a:t> 저장 및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6876" y="1292047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auto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변수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love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저장하고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love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사례이다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68884" y="1841982"/>
            <a:ext cx="597666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#include &lt;string&gt;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auto love </a:t>
            </a:r>
            <a:r>
              <a:rPr lang="en-US" altLang="ko-KR" sz="1400" dirty="0"/>
              <a:t>= [](string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en-US" altLang="ko-KR" sz="1400" dirty="0"/>
              <a:t>, string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en-US" altLang="ko-KR" sz="1400" dirty="0"/>
              <a:t>) { </a:t>
            </a:r>
          </a:p>
          <a:p>
            <a:pPr defTabSz="180000"/>
            <a:r>
              <a:rPr lang="en-US" altLang="ko-KR" sz="1400" dirty="0"/>
              <a:t>					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보다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가 좋아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					};  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love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ko-KR" altLang="en-US" sz="1400" dirty="0">
                <a:solidFill>
                  <a:srgbClr val="FF0000"/>
                </a:solidFill>
              </a:rPr>
              <a:t>돈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ko-KR" altLang="en-US" sz="1400" dirty="0">
                <a:solidFill>
                  <a:srgbClr val="FF0000"/>
                </a:solidFill>
              </a:rPr>
              <a:t>너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); 			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/>
              <a:t>	love("</a:t>
            </a:r>
            <a:r>
              <a:rPr lang="ko-KR" altLang="en-US" sz="1400" dirty="0"/>
              <a:t>냉면</a:t>
            </a:r>
            <a:r>
              <a:rPr lang="en-US" altLang="ko-KR" sz="1400" dirty="0"/>
              <a:t>", "</a:t>
            </a:r>
            <a:r>
              <a:rPr lang="ko-KR" altLang="en-US" sz="1400" dirty="0"/>
              <a:t>만두</a:t>
            </a:r>
            <a:r>
              <a:rPr lang="en-US" altLang="ko-KR" sz="1400" dirty="0"/>
              <a:t>"); 	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65028" y="2922102"/>
            <a:ext cx="4464496" cy="7200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261572" y="2892778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935592" y="3341012"/>
            <a:ext cx="1437548" cy="662152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352026" y="3341012"/>
            <a:ext cx="2533281" cy="704477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68884" y="4787345"/>
            <a:ext cx="597666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돈보다 너가 좋아</a:t>
            </a:r>
          </a:p>
          <a:p>
            <a:r>
              <a:rPr lang="ko-KR" altLang="en-US" sz="1400" dirty="0"/>
              <a:t>냉면보다 만두가 좋아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8804" y="5505070"/>
            <a:ext cx="84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* auto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를 이용하여 </a:t>
            </a:r>
            <a:r>
              <a:rPr lang="ko-KR" altLang="en-US" sz="1400" dirty="0" err="1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 변수에 저장하는 사례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+mj-ea"/>
              </a:rPr>
              <a:t>* </a:t>
            </a:r>
            <a:r>
              <a:rPr lang="ko-KR" altLang="en-US" sz="1400" dirty="0" err="1">
                <a:solidFill>
                  <a:srgbClr val="0070C0"/>
                </a:solidFill>
                <a:latin typeface="+mj-ea"/>
                <a:ea typeface="+mj-ea"/>
              </a:rPr>
              <a:t>람다식의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 형식은 컴파일러만 알기 때문에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개발자가 </a:t>
            </a:r>
            <a:r>
              <a:rPr lang="ko-KR" altLang="en-US" sz="1400" dirty="0" err="1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 저장하는 변수의 타입을 선언할 수 없음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!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395536" y="548680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/>
              <a:t>예제</a:t>
            </a:r>
            <a:r>
              <a:rPr lang="ko-KR" altLang="en-US" sz="2000" u="sng" dirty="0"/>
              <a:t> </a:t>
            </a:r>
            <a:r>
              <a:rPr lang="en-US" altLang="ko-KR" sz="2000" b="1" u="sng" dirty="0"/>
              <a:t>10-16</a:t>
            </a:r>
            <a:r>
              <a:rPr lang="en-US" altLang="ko-KR" sz="2000" u="sng" dirty="0"/>
              <a:t> auto</a:t>
            </a:r>
            <a:r>
              <a:rPr lang="ko-KR" altLang="en-US" sz="2000" u="sng" dirty="0"/>
              <a:t>로 </a:t>
            </a:r>
            <a:r>
              <a:rPr lang="ko-KR" altLang="en-US" sz="2000" u="sng" dirty="0" err="1"/>
              <a:t>람다식</a:t>
            </a:r>
            <a:r>
              <a:rPr lang="ko-KR" altLang="en-US" sz="2000" u="sng" dirty="0"/>
              <a:t> 다루기</a:t>
            </a:r>
          </a:p>
        </p:txBody>
      </p:sp>
    </p:spTree>
    <p:extLst>
      <p:ext uri="{BB962C8B-B14F-4D97-AF65-F5344CB8AC3E}">
        <p14:creationId xmlns:p14="http://schemas.microsoft.com/office/powerpoint/2010/main" val="395785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캡쳐 리스트와 리턴 타입을 가지는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49896" y="1467306"/>
            <a:ext cx="607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pi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값을 받고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반지름 값을 전달받아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원의 면적을 계산하여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코드를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47489" y="2220485"/>
            <a:ext cx="597666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b="1" dirty="0"/>
              <a:t>pi </a:t>
            </a:r>
            <a:r>
              <a:rPr lang="en-US" altLang="ko-KR" sz="1400" dirty="0"/>
              <a:t>= 3.14; // </a:t>
            </a:r>
            <a:r>
              <a:rPr lang="ko-KR" altLang="en-US" sz="1400" dirty="0"/>
              <a:t>지역 변수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auto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= [</a:t>
            </a:r>
            <a:r>
              <a:rPr lang="en-US" altLang="ko-KR" sz="1400" b="1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) </a:t>
            </a:r>
            <a:r>
              <a:rPr lang="en-US" altLang="ko-KR" sz="1400" b="1" dirty="0"/>
              <a:t>-&gt; double </a:t>
            </a:r>
            <a:r>
              <a:rPr lang="en-US" altLang="ko-KR" sz="1400" dirty="0"/>
              <a:t>{ return </a:t>
            </a:r>
            <a:r>
              <a:rPr lang="en-US" altLang="ko-KR" sz="1400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; }; </a:t>
            </a:r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(3)</a:t>
            </a:r>
            <a:r>
              <a:rPr lang="en-US" altLang="ko-KR" sz="1400" dirty="0"/>
              <a:t>; 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  <a:r>
              <a:rPr lang="en-US" altLang="ko-KR" sz="1400" dirty="0"/>
              <a:t>. 28.26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71625" y="3672844"/>
            <a:ext cx="3096344" cy="4320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257042" y="3415297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47489" y="5085691"/>
            <a:ext cx="59766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753563" y="5732913"/>
            <a:ext cx="608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캡쳐 리스트와 </a:t>
            </a:r>
            <a:r>
              <a:rPr lang="ko-KR" altLang="en-US" sz="1400" dirty="0" err="1">
                <a:solidFill>
                  <a:srgbClr val="0070C0"/>
                </a:solidFill>
                <a:latin typeface="+mj-ea"/>
                <a:ea typeface="+mj-ea"/>
              </a:rPr>
              <a:t>리턴타입을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 가지는 </a:t>
            </a:r>
            <a:r>
              <a:rPr lang="ko-KR" altLang="en-US" sz="1400" dirty="0" err="1">
                <a:solidFill>
                  <a:srgbClr val="0070C0"/>
                </a:solidFill>
                <a:latin typeface="+mj-ea"/>
                <a:ea typeface="+mj-ea"/>
              </a:rPr>
              <a:t>람다식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 연습</a:t>
            </a:r>
          </a:p>
        </p:txBody>
      </p:sp>
      <p:sp>
        <p:nvSpPr>
          <p:cNvPr id="13" name="자유형 12"/>
          <p:cNvSpPr/>
          <p:nvPr/>
        </p:nvSpPr>
        <p:spPr>
          <a:xfrm>
            <a:off x="2428246" y="3337014"/>
            <a:ext cx="425669" cy="457200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340717" y="3936104"/>
            <a:ext cx="653632" cy="488731"/>
          </a:xfrm>
          <a:custGeom>
            <a:avLst/>
            <a:gdLst>
              <a:gd name="connsiteX0" fmla="*/ 581993 w 582055"/>
              <a:gd name="connsiteY0" fmla="*/ 488731 h 488731"/>
              <a:gd name="connsiteX1" fmla="*/ 497910 w 582055"/>
              <a:gd name="connsiteY1" fmla="*/ 357352 h 488731"/>
              <a:gd name="connsiteX2" fmla="*/ 72241 w 582055"/>
              <a:gd name="connsiteY2" fmla="*/ 262758 h 488731"/>
              <a:gd name="connsiteX3" fmla="*/ 3924 w 582055"/>
              <a:gd name="connsiteY3" fmla="*/ 0 h 48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55" h="488731">
                <a:moveTo>
                  <a:pt x="581993" y="488731"/>
                </a:moveTo>
                <a:cubicBezTo>
                  <a:pt x="582431" y="441872"/>
                  <a:pt x="582869" y="395014"/>
                  <a:pt x="497910" y="357352"/>
                </a:cubicBezTo>
                <a:cubicBezTo>
                  <a:pt x="412951" y="319690"/>
                  <a:pt x="154572" y="322317"/>
                  <a:pt x="72241" y="262758"/>
                </a:cubicBezTo>
                <a:cubicBezTo>
                  <a:pt x="-10090" y="203199"/>
                  <a:pt x="-3083" y="101599"/>
                  <a:pt x="392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3389943" y="3936104"/>
            <a:ext cx="1912883" cy="200010"/>
          </a:xfrm>
          <a:custGeom>
            <a:avLst/>
            <a:gdLst>
              <a:gd name="connsiteX0" fmla="*/ 0 w 1912883"/>
              <a:gd name="connsiteY0" fmla="*/ 36786 h 200010"/>
              <a:gd name="connsiteX1" fmla="*/ 1502979 w 1912883"/>
              <a:gd name="connsiteY1" fmla="*/ 199696 h 200010"/>
              <a:gd name="connsiteX2" fmla="*/ 1912883 w 1912883"/>
              <a:gd name="connsiteY2" fmla="*/ 0 h 20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883" h="200010">
                <a:moveTo>
                  <a:pt x="0" y="36786"/>
                </a:moveTo>
                <a:cubicBezTo>
                  <a:pt x="592082" y="121306"/>
                  <a:pt x="1184165" y="205827"/>
                  <a:pt x="1502979" y="199696"/>
                </a:cubicBezTo>
                <a:cubicBezTo>
                  <a:pt x="1821793" y="193565"/>
                  <a:pt x="1867338" y="96782"/>
                  <a:pt x="1912883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895957" y="3494653"/>
            <a:ext cx="2280744" cy="289051"/>
          </a:xfrm>
          <a:custGeom>
            <a:avLst/>
            <a:gdLst>
              <a:gd name="connsiteX0" fmla="*/ 0 w 2280744"/>
              <a:gd name="connsiteY0" fmla="*/ 278541 h 289051"/>
              <a:gd name="connsiteX1" fmla="*/ 1818289 w 2280744"/>
              <a:gd name="connsiteY1" fmla="*/ 16 h 289051"/>
              <a:gd name="connsiteX2" fmla="*/ 2280744 w 2280744"/>
              <a:gd name="connsiteY2" fmla="*/ 289051 h 28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744" h="289051">
                <a:moveTo>
                  <a:pt x="0" y="278541"/>
                </a:moveTo>
                <a:cubicBezTo>
                  <a:pt x="719082" y="138402"/>
                  <a:pt x="1438165" y="-1736"/>
                  <a:pt x="1818289" y="16"/>
                </a:cubicBezTo>
                <a:cubicBezTo>
                  <a:pt x="2198413" y="1768"/>
                  <a:pt x="2239578" y="145409"/>
                  <a:pt x="2280744" y="289051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611560" y="654008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/>
              <a:t>예제</a:t>
            </a:r>
            <a:r>
              <a:rPr lang="ko-KR" altLang="en-US" sz="2000" u="sng" dirty="0"/>
              <a:t> </a:t>
            </a:r>
            <a:r>
              <a:rPr lang="en-US" altLang="ko-KR" sz="2000" b="1" u="sng" dirty="0"/>
              <a:t>10-17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반지름이 </a:t>
            </a:r>
            <a:r>
              <a:rPr lang="en-US" altLang="ko-KR" sz="2000" u="sng" dirty="0"/>
              <a:t>r</a:t>
            </a:r>
            <a:r>
              <a:rPr lang="ko-KR" altLang="en-US" sz="2000" u="sng" dirty="0"/>
              <a:t>이 원의 면적으로 </a:t>
            </a:r>
            <a:r>
              <a:rPr lang="ko-KR" altLang="en-US" sz="2000" u="sng" dirty="0" err="1"/>
              <a:t>리턴하는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람다식</a:t>
            </a:r>
            <a:r>
              <a:rPr lang="ko-KR" altLang="en-US" sz="2000" u="sng" dirty="0"/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2733142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캡쳐 리스트에 참조를 활용하는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61750" y="1369122"/>
            <a:ext cx="663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sum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대한 참조를 캡쳐 리스트를 통해 받고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합한 결과를 지역변수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저장한다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1750" y="1922169"/>
            <a:ext cx="66247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 = 0; // </a:t>
            </a:r>
            <a:r>
              <a:rPr lang="ko-KR" altLang="en-US" sz="1400" dirty="0"/>
              <a:t>지역 변수</a:t>
            </a:r>
          </a:p>
          <a:p>
            <a:pPr defTabSz="180000"/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[</a:t>
            </a:r>
            <a:r>
              <a:rPr lang="en-US" altLang="ko-KR" sz="1400" b="1" dirty="0"/>
              <a:t>&amp;sum</a:t>
            </a:r>
            <a:r>
              <a:rPr lang="en-US" altLang="ko-KR" sz="1400" dirty="0"/>
              <a:t>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 = x + y; } (</a:t>
            </a:r>
            <a:r>
              <a:rPr lang="en-US" altLang="ko-KR" sz="1400" dirty="0">
                <a:solidFill>
                  <a:srgbClr val="FF0000"/>
                </a:solidFill>
              </a:rPr>
              <a:t>2, 3</a:t>
            </a:r>
            <a:r>
              <a:rPr lang="en-US" altLang="ko-KR" sz="1400" dirty="0"/>
              <a:t>); // </a:t>
            </a:r>
            <a:r>
              <a:rPr lang="ko-KR" altLang="en-US" sz="1400" dirty="0"/>
              <a:t>합 </a:t>
            </a:r>
            <a:r>
              <a:rPr lang="en-US" altLang="ko-KR" sz="1400" dirty="0"/>
              <a:t>5</a:t>
            </a:r>
            <a:r>
              <a:rPr lang="ko-KR" altLang="en-US" sz="1400" dirty="0"/>
              <a:t>를 지역변수 </a:t>
            </a:r>
            <a:r>
              <a:rPr lang="en-US" altLang="ko-KR" sz="1400" dirty="0"/>
              <a:t>sum</a:t>
            </a:r>
            <a:r>
              <a:rPr lang="ko-KR" altLang="en-US" sz="1400" dirty="0"/>
              <a:t>에 저장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7774" y="3409065"/>
            <a:ext cx="2952328" cy="306909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82030" y="2926588"/>
            <a:ext cx="792088" cy="288032"/>
          </a:xfrm>
          <a:prstGeom prst="wedgeRoundRectCallout">
            <a:avLst>
              <a:gd name="adj1" fmla="val -47797"/>
              <a:gd name="adj2" fmla="val 119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8475" y="4521420"/>
            <a:ext cx="664475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합은 </a:t>
            </a:r>
            <a:r>
              <a:rPr lang="en-US" altLang="ko-KR" sz="1400" dirty="0"/>
              <a:t>5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241728" y="5593900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캡쳐 리스트를 통해 지역 변수의 참조를 받아 지역 변수를 접근하는 연습</a:t>
            </a:r>
          </a:p>
        </p:txBody>
      </p:sp>
      <p:sp>
        <p:nvSpPr>
          <p:cNvPr id="11" name="자유형 10"/>
          <p:cNvSpPr/>
          <p:nvPr/>
        </p:nvSpPr>
        <p:spPr>
          <a:xfrm flipH="1">
            <a:off x="1837814" y="3004008"/>
            <a:ext cx="144016" cy="498643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70364" y="3653994"/>
            <a:ext cx="971364" cy="453055"/>
          </a:xfrm>
          <a:prstGeom prst="wedgeRoundRectCallout">
            <a:avLst>
              <a:gd name="adj1" fmla="val 104768"/>
              <a:gd name="adj2" fmla="val -52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지역변수</a:t>
            </a:r>
            <a:r>
              <a:rPr lang="en-US" altLang="ko-KR" sz="1000" dirty="0">
                <a:solidFill>
                  <a:schemeClr val="tx1"/>
                </a:solidFill>
              </a:rPr>
              <a:t>sum</a:t>
            </a:r>
            <a:r>
              <a:rPr lang="ko-KR" altLang="en-US" sz="1000" dirty="0">
                <a:solidFill>
                  <a:schemeClr val="tx1"/>
                </a:solidFill>
              </a:rPr>
              <a:t>에 대한 참조</a:t>
            </a:r>
          </a:p>
        </p:txBody>
      </p:sp>
      <p:sp>
        <p:nvSpPr>
          <p:cNvPr id="16" name="자유형 15"/>
          <p:cNvSpPr/>
          <p:nvPr/>
        </p:nvSpPr>
        <p:spPr>
          <a:xfrm>
            <a:off x="2053838" y="3004008"/>
            <a:ext cx="1368152" cy="498643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57975" y="684722"/>
            <a:ext cx="8886025" cy="6801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/>
              <a:t>예제</a:t>
            </a:r>
            <a:r>
              <a:rPr lang="ko-KR" altLang="en-US" sz="2000" u="sng" dirty="0"/>
              <a:t> </a:t>
            </a:r>
            <a:r>
              <a:rPr lang="en-US" altLang="ko-KR" sz="2000" b="1" u="sng" dirty="0"/>
              <a:t>10-18</a:t>
            </a:r>
            <a:r>
              <a:rPr lang="en-US" altLang="ko-KR" sz="2000" u="sng" dirty="0"/>
              <a:t> </a:t>
            </a:r>
            <a:r>
              <a:rPr lang="ko-KR" altLang="en-US" sz="2000" u="sng" dirty="0"/>
              <a:t>캡쳐 리스트에 참조 활용</a:t>
            </a:r>
            <a:r>
              <a:rPr lang="en-US" altLang="ko-KR" sz="2000" u="sng" dirty="0"/>
              <a:t>. </a:t>
            </a:r>
            <a:r>
              <a:rPr lang="ko-KR" altLang="en-US" sz="2000" u="sng" dirty="0"/>
              <a:t>합을 외부에 저장하는 </a:t>
            </a:r>
            <a:r>
              <a:rPr lang="ko-KR" altLang="en-US" sz="2000" u="sng" dirty="0" err="1"/>
              <a:t>람다식</a:t>
            </a:r>
            <a:r>
              <a:rPr lang="ko-KR" altLang="en-US" sz="2000" u="sng" dirty="0"/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270744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10-19 STL for-each() </a:t>
            </a:r>
            <a:r>
              <a:rPr lang="ko-KR" altLang="en-US" dirty="0"/>
              <a:t>함수를 이용하여 벡터의 모든 원소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4675" y="1366899"/>
            <a:ext cx="78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648" y="1975682"/>
            <a:ext cx="66247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&lt;vector&gt;</a:t>
            </a:r>
          </a:p>
          <a:p>
            <a:pPr defTabSz="180000"/>
            <a:r>
              <a:rPr lang="en-US" altLang="ko-KR" sz="1400" b="1" dirty="0"/>
              <a:t>#include &lt;algorithm&gt;</a:t>
            </a:r>
            <a:r>
              <a:rPr lang="en-US" altLang="ko-KR" sz="1400" dirty="0"/>
              <a:t> //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() </a:t>
            </a:r>
            <a:r>
              <a:rPr lang="ko-KR" altLang="en-US" sz="1400" dirty="0"/>
              <a:t>알고리즘 함수를 사용하기 위함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void print(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n &lt;&lt; " 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v = { 1, 2, 3, 4, 5 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for_each</a:t>
            </a:r>
            <a:r>
              <a:rPr lang="en-US" altLang="ko-KR" sz="1400" dirty="0">
                <a:solidFill>
                  <a:srgbClr val="00B050"/>
                </a:solidFill>
              </a:rPr>
              <a:t>()</a:t>
            </a:r>
            <a:r>
              <a:rPr lang="ko-KR" altLang="en-US" sz="1400" dirty="0">
                <a:solidFill>
                  <a:srgbClr val="00B050"/>
                </a:solidFill>
              </a:rPr>
              <a:t>는 벡터 </a:t>
            </a:r>
            <a:r>
              <a:rPr lang="en-US" altLang="ko-KR" sz="1400" dirty="0">
                <a:solidFill>
                  <a:srgbClr val="00B050"/>
                </a:solidFill>
              </a:rPr>
              <a:t>v</a:t>
            </a:r>
            <a:r>
              <a:rPr lang="ko-KR" altLang="en-US" sz="1400" dirty="0">
                <a:solidFill>
                  <a:srgbClr val="00B050"/>
                </a:solidFill>
              </a:rPr>
              <a:t>의 첫번째 원소부터 끝까지 검색하면서</a:t>
            </a:r>
            <a:r>
              <a:rPr lang="en-US" altLang="ko-KR" sz="1400" dirty="0">
                <a:solidFill>
                  <a:srgbClr val="00B050"/>
                </a:solidFill>
              </a:rPr>
              <a:t>,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>
                <a:solidFill>
                  <a:srgbClr val="00B050"/>
                </a:solidFill>
              </a:rPr>
              <a:t>	// </a:t>
            </a:r>
            <a:r>
              <a:rPr lang="ko-KR" altLang="en-US" sz="1400" dirty="0">
                <a:solidFill>
                  <a:srgbClr val="00B050"/>
                </a:solidFill>
              </a:rPr>
              <a:t>각 원소에 대해 </a:t>
            </a:r>
            <a:r>
              <a:rPr lang="en-US" altLang="ko-KR" sz="1400" dirty="0">
                <a:solidFill>
                  <a:srgbClr val="00B050"/>
                </a:solidFill>
              </a:rPr>
              <a:t>print(</a:t>
            </a:r>
            <a:r>
              <a:rPr lang="en-US" altLang="ko-KR" sz="1400" dirty="0" err="1">
                <a:solidFill>
                  <a:srgbClr val="00B050"/>
                </a:solidFill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</a:rPr>
              <a:t> n) </a:t>
            </a:r>
            <a:r>
              <a:rPr lang="ko-KR" altLang="en-US" sz="1400" dirty="0">
                <a:solidFill>
                  <a:srgbClr val="00B050"/>
                </a:solidFill>
              </a:rPr>
              <a:t>호출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r>
              <a:rPr lang="ko-KR" altLang="en-US" sz="1400" dirty="0">
                <a:solidFill>
                  <a:srgbClr val="00B050"/>
                </a:solidFill>
              </a:rPr>
              <a:t>매개 변수 </a:t>
            </a:r>
            <a:r>
              <a:rPr lang="en-US" altLang="ko-KR" sz="1400" dirty="0">
                <a:solidFill>
                  <a:srgbClr val="00B050"/>
                </a:solidFill>
              </a:rPr>
              <a:t>n</a:t>
            </a:r>
            <a:r>
              <a:rPr lang="ko-KR" altLang="en-US" sz="1400" dirty="0">
                <a:solidFill>
                  <a:srgbClr val="00B050"/>
                </a:solidFill>
              </a:rPr>
              <a:t>에 각 원소 값 전달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for_each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v.begin</a:t>
            </a:r>
            <a:r>
              <a:rPr lang="en-US" altLang="ko-KR" sz="1400" b="1" dirty="0"/>
              <a:t>(), </a:t>
            </a:r>
            <a:r>
              <a:rPr lang="en-US" altLang="ko-KR" sz="1400" b="1" dirty="0" err="1"/>
              <a:t>v.end</a:t>
            </a:r>
            <a:r>
              <a:rPr lang="en-US" altLang="ko-KR" sz="1400" b="1" dirty="0"/>
              <a:t>(), </a:t>
            </a:r>
            <a:r>
              <a:rPr lang="en-US" altLang="ko-KR" sz="1400" b="1" dirty="0">
                <a:solidFill>
                  <a:srgbClr val="FF0000"/>
                </a:solidFill>
              </a:rPr>
              <a:t>print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24966" y="5855407"/>
            <a:ext cx="664475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1 2 3 4 5</a:t>
            </a:r>
            <a:endParaRPr lang="ko-KR" altLang="en-US" sz="1100" dirty="0"/>
          </a:p>
        </p:txBody>
      </p:sp>
      <p:sp>
        <p:nvSpPr>
          <p:cNvPr id="13" name="자유형 12"/>
          <p:cNvSpPr/>
          <p:nvPr/>
        </p:nvSpPr>
        <p:spPr>
          <a:xfrm>
            <a:off x="2211233" y="3199818"/>
            <a:ext cx="1601548" cy="1859389"/>
          </a:xfrm>
          <a:custGeom>
            <a:avLst/>
            <a:gdLst>
              <a:gd name="connsiteX0" fmla="*/ 1219200 w 1555011"/>
              <a:gd name="connsiteY0" fmla="*/ 1860331 h 1860331"/>
              <a:gd name="connsiteX1" fmla="*/ 1476703 w 1555011"/>
              <a:gd name="connsiteY1" fmla="*/ 515007 h 1860331"/>
              <a:gd name="connsiteX2" fmla="*/ 0 w 1555011"/>
              <a:gd name="connsiteY2" fmla="*/ 0 h 186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011" h="1860331">
                <a:moveTo>
                  <a:pt x="1219200" y="1860331"/>
                </a:moveTo>
                <a:cubicBezTo>
                  <a:pt x="1449551" y="1342696"/>
                  <a:pt x="1679903" y="825062"/>
                  <a:pt x="1476703" y="515007"/>
                </a:cubicBezTo>
                <a:cubicBezTo>
                  <a:pt x="1273503" y="204952"/>
                  <a:pt x="636751" y="102476"/>
                  <a:pt x="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660728" y="3140173"/>
            <a:ext cx="1502832" cy="288032"/>
          </a:xfrm>
          <a:prstGeom prst="wedgeRoundRectCallout">
            <a:avLst>
              <a:gd name="adj1" fmla="val -47797"/>
              <a:gd name="adj2" fmla="val 119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호출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매개변수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에는 벡터의 각 원소 전달</a:t>
            </a:r>
          </a:p>
        </p:txBody>
      </p:sp>
    </p:spTree>
    <p:extLst>
      <p:ext uri="{BB962C8B-B14F-4D97-AF65-F5344CB8AC3E}">
        <p14:creationId xmlns:p14="http://schemas.microsoft.com/office/powerpoint/2010/main" val="479302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STL </a:t>
            </a:r>
            <a:r>
              <a:rPr lang="ko-KR" altLang="en-US" dirty="0"/>
              <a:t>템플릿에 </a:t>
            </a:r>
            <a:r>
              <a:rPr lang="ko-KR" altLang="en-US" dirty="0" err="1"/>
              <a:t>람다식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55635" y="1555591"/>
            <a:ext cx="692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8" y="2112611"/>
            <a:ext cx="683967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&lt;vector&gt;</a:t>
            </a:r>
          </a:p>
          <a:p>
            <a:pPr defTabSz="180000"/>
            <a:r>
              <a:rPr lang="en-US" altLang="ko-KR" sz="1400" b="1" dirty="0"/>
              <a:t>#include &lt;algorithm&gt;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() </a:t>
            </a:r>
            <a:r>
              <a:rPr lang="ko-KR" altLang="en-US" sz="1400" dirty="0"/>
              <a:t>알고리즘 함수를 사용하기 위함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v = { 1, 2, 3, 4, 5 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for_each</a:t>
            </a:r>
            <a:r>
              <a:rPr lang="en-US" altLang="ko-KR" sz="1400" dirty="0">
                <a:solidFill>
                  <a:srgbClr val="00B050"/>
                </a:solidFill>
              </a:rPr>
              <a:t>()</a:t>
            </a:r>
            <a:r>
              <a:rPr lang="ko-KR" altLang="en-US" sz="1400" dirty="0">
                <a:solidFill>
                  <a:srgbClr val="00B050"/>
                </a:solidFill>
              </a:rPr>
              <a:t>는 벡터 </a:t>
            </a:r>
            <a:r>
              <a:rPr lang="en-US" altLang="ko-KR" sz="1400" dirty="0">
                <a:solidFill>
                  <a:srgbClr val="00B050"/>
                </a:solidFill>
              </a:rPr>
              <a:t>v</a:t>
            </a:r>
            <a:r>
              <a:rPr lang="ko-KR" altLang="en-US" sz="1400" dirty="0">
                <a:solidFill>
                  <a:srgbClr val="00B050"/>
                </a:solidFill>
              </a:rPr>
              <a:t>의 첫번째 원소부터 끝까지 검색하면서</a:t>
            </a:r>
            <a:r>
              <a:rPr lang="en-US" altLang="ko-KR" sz="1400" dirty="0">
                <a:solidFill>
                  <a:srgbClr val="00B050"/>
                </a:solidFill>
              </a:rPr>
              <a:t>,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>
                <a:solidFill>
                  <a:srgbClr val="00B050"/>
                </a:solidFill>
              </a:rPr>
              <a:t>	// </a:t>
            </a:r>
            <a:r>
              <a:rPr lang="ko-KR" altLang="en-US" sz="1400" dirty="0">
                <a:solidFill>
                  <a:srgbClr val="00B050"/>
                </a:solidFill>
              </a:rPr>
              <a:t>각 원소에 대해 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번째 매개변수인 </a:t>
            </a:r>
            <a:r>
              <a:rPr lang="ko-KR" altLang="en-US" sz="1400" dirty="0" err="1">
                <a:solidFill>
                  <a:srgbClr val="00B050"/>
                </a:solidFill>
              </a:rPr>
              <a:t>람다식</a:t>
            </a:r>
            <a:r>
              <a:rPr lang="ko-KR" altLang="en-US" sz="1400" dirty="0">
                <a:solidFill>
                  <a:srgbClr val="00B050"/>
                </a:solidFill>
              </a:rPr>
              <a:t> 호출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r>
              <a:rPr lang="ko-KR" altLang="en-US" sz="1400" dirty="0">
                <a:solidFill>
                  <a:srgbClr val="00B050"/>
                </a:solidFill>
              </a:rPr>
              <a:t>매개변수 </a:t>
            </a:r>
            <a:r>
              <a:rPr lang="en-US" altLang="ko-KR" sz="1400" dirty="0">
                <a:solidFill>
                  <a:srgbClr val="00B050"/>
                </a:solidFill>
              </a:rPr>
              <a:t>n</a:t>
            </a:r>
            <a:r>
              <a:rPr lang="ko-KR" altLang="en-US" sz="1400" dirty="0">
                <a:solidFill>
                  <a:srgbClr val="00B050"/>
                </a:solidFill>
              </a:rPr>
              <a:t>에 각 원소 값 전달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for_each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v.begin</a:t>
            </a:r>
            <a:r>
              <a:rPr lang="en-US" altLang="ko-KR" sz="1400" b="1" dirty="0"/>
              <a:t>(), </a:t>
            </a:r>
            <a:r>
              <a:rPr lang="en-US" altLang="ko-KR" sz="1400" b="1" dirty="0" err="1"/>
              <a:t>v.end</a:t>
            </a:r>
            <a:r>
              <a:rPr lang="en-US" altLang="ko-KR" sz="1400" b="1" dirty="0"/>
              <a:t>(), </a:t>
            </a:r>
            <a:r>
              <a:rPr lang="en-US" altLang="ko-KR" sz="1400" b="1" dirty="0">
                <a:solidFill>
                  <a:srgbClr val="FF0000"/>
                </a:solidFill>
              </a:rPr>
              <a:t>[](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n) { </a:t>
            </a:r>
            <a:r>
              <a:rPr lang="en-US" altLang="ko-KR" sz="1400" b="1" dirty="0" err="1">
                <a:solidFill>
                  <a:srgbClr val="FF0000"/>
                </a:solidFill>
              </a:rPr>
              <a:t>cout</a:t>
            </a:r>
            <a:r>
              <a:rPr lang="en-US" altLang="ko-KR" sz="1400" b="1" dirty="0">
                <a:solidFill>
                  <a:srgbClr val="FF0000"/>
                </a:solidFill>
              </a:rPr>
              <a:t> &lt;&lt; n &lt;&lt; " "; }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4941168"/>
            <a:ext cx="683967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1 2 3 4 5</a:t>
            </a:r>
            <a:endParaRPr lang="ko-KR" altLang="en-US" sz="11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141010" y="4784753"/>
            <a:ext cx="1502832" cy="496969"/>
          </a:xfrm>
          <a:prstGeom prst="wedgeRoundRectCallout">
            <a:avLst>
              <a:gd name="adj1" fmla="val -72275"/>
              <a:gd name="adj2" fmla="val -1007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람다식</a:t>
            </a:r>
            <a:r>
              <a:rPr lang="ko-KR" altLang="en-US" sz="1000" dirty="0">
                <a:solidFill>
                  <a:schemeClr val="tx1"/>
                </a:solidFill>
              </a:rPr>
              <a:t> 호출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매개변수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에는 벡터의 각 원소 전달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06416" y="785178"/>
            <a:ext cx="8856984" cy="6801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/>
              <a:t>예제</a:t>
            </a:r>
            <a:r>
              <a:rPr lang="ko-KR" altLang="en-US" sz="2000" u="sng" dirty="0"/>
              <a:t> </a:t>
            </a:r>
            <a:r>
              <a:rPr lang="en-US" altLang="ko-KR" sz="2000" b="1" u="sng" dirty="0"/>
              <a:t>10-20</a:t>
            </a:r>
            <a:r>
              <a:rPr lang="en-US" altLang="ko-KR" sz="2000" u="sng" dirty="0"/>
              <a:t> STL </a:t>
            </a:r>
            <a:r>
              <a:rPr lang="ko-KR" altLang="en-US" sz="2000" u="sng" dirty="0"/>
              <a:t>함수 </a:t>
            </a:r>
            <a:r>
              <a:rPr lang="en-US" altLang="ko-KR" sz="2000" u="sng" dirty="0"/>
              <a:t>for-each()</a:t>
            </a:r>
            <a:r>
              <a:rPr lang="ko-KR" altLang="en-US" sz="2000" u="sng" dirty="0"/>
              <a:t>와 </a:t>
            </a:r>
            <a:r>
              <a:rPr lang="ko-KR" altLang="en-US" sz="2000" u="sng" dirty="0" err="1"/>
              <a:t>람다식을</a:t>
            </a:r>
            <a:r>
              <a:rPr lang="ko-KR" altLang="en-US" sz="2000" u="sng" dirty="0"/>
              <a:t> 이용하여 벡터의 모든 원소 출력</a:t>
            </a:r>
          </a:p>
        </p:txBody>
      </p:sp>
    </p:spTree>
    <p:extLst>
      <p:ext uri="{BB962C8B-B14F-4D97-AF65-F5344CB8AC3E}">
        <p14:creationId xmlns:p14="http://schemas.microsoft.com/office/powerpoint/2010/main" val="381157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함수들로부터 템플릿 만들기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3572370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(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1897743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(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981798" y="259024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3"/>
          </p:cNvCxnSpPr>
          <p:nvPr/>
        </p:nvCxnSpPr>
        <p:spPr>
          <a:xfrm flipV="1">
            <a:off x="3981798" y="357237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01816" y="2644957"/>
            <a:ext cx="3206688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/>
              <a:t>template &lt;class </a:t>
            </a:r>
            <a:r>
              <a:rPr lang="en-US" altLang="ko-KR" sz="1600" b="1" dirty="0">
                <a:solidFill>
                  <a:srgbClr val="FF0000"/>
                </a:solidFill>
              </a:rPr>
              <a:t>T</a:t>
            </a:r>
            <a:r>
              <a:rPr lang="en-US" altLang="ko-KR" sz="1600" b="1" dirty="0"/>
              <a:t>&gt;</a:t>
            </a:r>
          </a:p>
          <a:p>
            <a:pPr defTabSz="180000"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myswap</a:t>
            </a:r>
            <a:r>
              <a:rPr lang="en-US" altLang="ko-KR" sz="1600" dirty="0"/>
              <a:t> (</a:t>
            </a:r>
            <a:r>
              <a:rPr lang="en-US" altLang="ko-KR" sz="1600" b="1" dirty="0">
                <a:solidFill>
                  <a:srgbClr val="FF0000"/>
                </a:solidFill>
              </a:rPr>
              <a:t>T</a:t>
            </a:r>
            <a:r>
              <a:rPr lang="en-US" altLang="ko-KR" sz="1600" dirty="0"/>
              <a:t> &amp; a, </a:t>
            </a:r>
            <a:r>
              <a:rPr lang="en-US" altLang="ko-KR" sz="1600" b="1" dirty="0">
                <a:solidFill>
                  <a:srgbClr val="FF0000"/>
                </a:solidFill>
              </a:rPr>
              <a:t>T</a:t>
            </a:r>
            <a:r>
              <a:rPr lang="en-US" altLang="ko-KR" sz="1600" dirty="0"/>
              <a:t> &amp; b)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>
                <a:solidFill>
                  <a:srgbClr val="FF0000"/>
                </a:solidFill>
              </a:rPr>
              <a:t>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 = a;</a:t>
            </a:r>
          </a:p>
          <a:p>
            <a:pPr defTabSz="180000" fontAlgn="base" latinLnBrk="0"/>
            <a:r>
              <a:rPr lang="en-US" altLang="ko-KR" sz="1600" dirty="0"/>
              <a:t>	a = b;</a:t>
            </a:r>
          </a:p>
          <a:p>
            <a:pPr defTabSz="180000" fontAlgn="base" latinLnBrk="0"/>
            <a:r>
              <a:rPr lang="en-US" altLang="ko-KR" sz="1600" dirty="0"/>
              <a:t>	b =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8184" y="4407889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템플릿을 이용한</a:t>
            </a:r>
            <a:endParaRPr lang="en-US" altLang="ko-KR" sz="1600" dirty="0"/>
          </a:p>
          <a:p>
            <a:pPr algn="ctr"/>
            <a:r>
              <a:rPr lang="ko-KR" altLang="en-US" sz="1600" dirty="0" err="1"/>
              <a:t>제네릭</a:t>
            </a:r>
            <a:r>
              <a:rPr lang="ko-KR" altLang="en-US" sz="1600" dirty="0"/>
              <a:t> 함수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19672" y="496265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중복 함수들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83626" y="3140322"/>
            <a:ext cx="1370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제네릭</a:t>
            </a:r>
            <a:r>
              <a:rPr lang="ko-KR" altLang="en-US" sz="1400" dirty="0"/>
              <a:t> 함수</a:t>
            </a:r>
            <a:endParaRPr lang="en-US" altLang="ko-KR" sz="1400" dirty="0"/>
          </a:p>
          <a:p>
            <a:pPr algn="ctr"/>
            <a:r>
              <a:rPr lang="ko-KR" altLang="en-US" sz="1400" dirty="0"/>
              <a:t>만들기</a:t>
            </a:r>
            <a:r>
              <a:rPr lang="en-US" altLang="ko-KR" sz="1400" dirty="0"/>
              <a:t>(</a:t>
            </a:r>
            <a:r>
              <a:rPr lang="ko-KR" altLang="en-US" sz="1400" dirty="0"/>
              <a:t>일반화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4643999" y="1979268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021537" y="1979268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7399694" y="1974027"/>
            <a:ext cx="1348770" cy="360040"/>
          </a:xfrm>
          <a:prstGeom prst="wedgeRoundRectCallout">
            <a:avLst>
              <a:gd name="adj1" fmla="val -71790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5" name="타원 4"/>
          <p:cNvSpPr/>
          <p:nvPr/>
        </p:nvSpPr>
        <p:spPr>
          <a:xfrm>
            <a:off x="1547664" y="1897743"/>
            <a:ext cx="288032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70867" y="3576727"/>
            <a:ext cx="641361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템플릿으로부터의 구체화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구체화</a:t>
            </a:r>
            <a:r>
              <a:rPr lang="en-US" altLang="ko-KR" dirty="0"/>
              <a:t>(specialization)</a:t>
            </a:r>
          </a:p>
          <a:p>
            <a:pPr lvl="1"/>
            <a:r>
              <a:rPr lang="ko-KR" altLang="en-US" dirty="0"/>
              <a:t>템플릿의 </a:t>
            </a:r>
            <a:r>
              <a:rPr lang="ko-KR" altLang="en-US" dirty="0" err="1"/>
              <a:t>제네릭</a:t>
            </a:r>
            <a:r>
              <a:rPr lang="ko-KR" altLang="en-US" dirty="0"/>
              <a:t> 타입에</a:t>
            </a:r>
            <a:r>
              <a:rPr lang="en-US" altLang="ko-KR" dirty="0"/>
              <a:t> </a:t>
            </a:r>
            <a:r>
              <a:rPr lang="ko-KR" altLang="en-US" dirty="0"/>
              <a:t>구체적인 타입 지정</a:t>
            </a:r>
            <a:endParaRPr lang="en-US" altLang="ko-KR" dirty="0"/>
          </a:p>
          <a:p>
            <a:pPr lvl="2"/>
            <a:r>
              <a:rPr lang="ko-KR" altLang="en-US" dirty="0"/>
              <a:t>템플릿 함수로부터 구체화된 함수의 소스 코드 생성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5947" y="2571266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template &lt;class 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b="1" dirty="0"/>
              <a:t>&gt;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5947" y="4371466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(a, b);</a:t>
            </a:r>
          </a:p>
          <a:p>
            <a:pPr defTabSz="180000" fontAlgn="base" latinLnBrk="0"/>
            <a:r>
              <a:rPr lang="en-US" altLang="ko-KR" sz="1400" b="1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572000" y="2636912"/>
            <a:ext cx="28803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&amp; b) 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a;</a:t>
            </a:r>
          </a:p>
          <a:p>
            <a:pPr defTabSz="180000" fontAlgn="base" latinLnBrk="0"/>
            <a:r>
              <a:rPr lang="en-US" altLang="ko-KR" sz="1400" b="1" dirty="0"/>
              <a:t>	a = b;</a:t>
            </a:r>
          </a:p>
          <a:p>
            <a:pPr defTabSz="180000" fontAlgn="base" latinLnBrk="0"/>
            <a:r>
              <a:rPr lang="en-US" altLang="ko-KR" sz="1400" b="1" dirty="0"/>
              <a:t>	b =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defTabSz="180000" fontAlgn="base" latinLnBrk="0"/>
            <a:r>
              <a:rPr lang="en-US" altLang="ko-KR" sz="1400" b="1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(a, b);</a:t>
            </a:r>
          </a:p>
          <a:p>
            <a:pPr defTabSz="180000" fontAlgn="base" latinLnBrk="0"/>
            <a:r>
              <a:rPr lang="en-US" altLang="ko-KR" sz="1400" b="1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2387" y="285595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구체화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7635551" y="3382963"/>
            <a:ext cx="127305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21683" y="309432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컴파일 후 실행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147961" y="2078610"/>
            <a:ext cx="1152128" cy="657073"/>
          </a:xfrm>
          <a:prstGeom prst="wedgeRoundRectCallout">
            <a:avLst>
              <a:gd name="adj1" fmla="val -7577"/>
              <a:gd name="adj2" fmla="val 658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en-US" altLang="ko-KR" sz="1000" b="1" dirty="0" err="1">
                <a:solidFill>
                  <a:srgbClr val="7030A0"/>
                </a:solidFill>
              </a:rPr>
              <a:t>int</a:t>
            </a:r>
            <a:r>
              <a:rPr lang="ko-KR" altLang="en-US" sz="1000" dirty="0">
                <a:solidFill>
                  <a:schemeClr val="tx1"/>
                </a:solidFill>
              </a:rPr>
              <a:t>를 대입하여 구체화된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소스 코드 생성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915712" y="5298685"/>
            <a:ext cx="1656185" cy="368925"/>
          </a:xfrm>
          <a:prstGeom prst="wedgeRoundRectCallout">
            <a:avLst>
              <a:gd name="adj1" fmla="val -51884"/>
              <a:gd name="adj2" fmla="val -1089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(a, b) </a:t>
            </a:r>
            <a:r>
              <a:rPr lang="ko-KR" altLang="en-US" sz="1000" dirty="0">
                <a:solidFill>
                  <a:schemeClr val="tx1"/>
                </a:solidFill>
              </a:rPr>
              <a:t>호출에 필요한 함수 구체화 진행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97227" y="4207197"/>
            <a:ext cx="544214" cy="328537"/>
          </a:xfrm>
          <a:prstGeom prst="wedgeRoundRectCallout">
            <a:avLst>
              <a:gd name="adj1" fmla="val 75586"/>
              <a:gd name="adj2" fmla="val -7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859929" y="3147939"/>
            <a:ext cx="1800200" cy="2235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202352" y="2845497"/>
            <a:ext cx="554492" cy="2118946"/>
          </a:xfrm>
          <a:custGeom>
            <a:avLst/>
            <a:gdLst>
              <a:gd name="connsiteX0" fmla="*/ 554492 w 554492"/>
              <a:gd name="connsiteY0" fmla="*/ 2118946 h 2118946"/>
              <a:gd name="connsiteX1" fmla="*/ 577 w 554492"/>
              <a:gd name="connsiteY1" fmla="*/ 949569 h 2118946"/>
              <a:gd name="connsiteX2" fmla="*/ 440192 w 554492"/>
              <a:gd name="connsiteY2" fmla="*/ 0 h 211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92" h="2118946">
                <a:moveTo>
                  <a:pt x="554492" y="2118946"/>
                </a:moveTo>
                <a:cubicBezTo>
                  <a:pt x="287059" y="1710836"/>
                  <a:pt x="19627" y="1302727"/>
                  <a:pt x="577" y="949569"/>
                </a:cubicBezTo>
                <a:cubicBezTo>
                  <a:pt x="-18473" y="596411"/>
                  <a:pt x="440192" y="0"/>
                  <a:pt x="44019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5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함수로부터 구체화된 함수 생성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935295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template &lt;class 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b="1" dirty="0"/>
              <a:t>&gt;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945125" y="1914983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</a:t>
            </a:r>
            <a:r>
              <a:rPr lang="en-US" altLang="ko-KR" sz="1200" dirty="0">
                <a:solidFill>
                  <a:schemeClr val="tx1"/>
                </a:solidFill>
              </a:rPr>
              <a:t> -&gt;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>
                <a:solidFill>
                  <a:srgbClr val="7030A0"/>
                </a:solidFill>
              </a:rPr>
              <a:t>int</a:t>
            </a:r>
            <a:endParaRPr lang="en-US" altLang="ko-KR" sz="1200" b="1" dirty="0">
              <a:solidFill>
                <a:srgbClr val="7030A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1616" y="14127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/>
              <a:t>(a, b);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06484" y="2961381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double c=0.3, d=12.5;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/>
              <a:t>(c, d);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851920" y="3483486"/>
            <a:ext cx="1101621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</a:t>
            </a:r>
            <a:r>
              <a:rPr lang="en-US" altLang="ko-KR" sz="1200" dirty="0">
                <a:solidFill>
                  <a:schemeClr val="tx1"/>
                </a:solidFill>
              </a:rPr>
              <a:t> -&gt;</a:t>
            </a:r>
            <a:r>
              <a:rPr lang="en-US" altLang="ko-KR" sz="1200" b="1" dirty="0">
                <a:solidFill>
                  <a:srgbClr val="0070C0"/>
                </a:solidFill>
              </a:rPr>
              <a:t>double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15202" y="1436820"/>
            <a:ext cx="351277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(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708" y="3043016"/>
            <a:ext cx="350526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57397" y="44831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char e=‘a’, f=‘k’;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/>
              <a:t>(e, f);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415203" y="4658305"/>
            <a:ext cx="35127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00B050"/>
                </a:solidFill>
              </a:rPr>
              <a:t>char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00B050"/>
                </a:solidFill>
              </a:rPr>
              <a:t>char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B050"/>
                </a:solidFill>
              </a:rPr>
              <a:t>char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017437" y="5098774"/>
            <a:ext cx="93610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T</a:t>
            </a:r>
            <a:r>
              <a:rPr lang="en-US" altLang="ko-KR" sz="1200" dirty="0">
                <a:solidFill>
                  <a:schemeClr val="tx1"/>
                </a:solidFill>
              </a:rPr>
              <a:t> -&gt;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</a:rPr>
              <a:t>char</a:t>
            </a:r>
          </a:p>
        </p:txBody>
      </p:sp>
      <p:cxnSp>
        <p:nvCxnSpPr>
          <p:cNvPr id="16" name="직선 화살표 연결선 15"/>
          <p:cNvCxnSpPr>
            <a:endCxn id="6" idx="1"/>
          </p:cNvCxnSpPr>
          <p:nvPr/>
        </p:nvCxnSpPr>
        <p:spPr>
          <a:xfrm flipV="1">
            <a:off x="2771800" y="2167011"/>
            <a:ext cx="1173325" cy="1164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10" idx="1"/>
          </p:cNvCxnSpPr>
          <p:nvPr/>
        </p:nvCxnSpPr>
        <p:spPr>
          <a:xfrm flipV="1">
            <a:off x="4881229" y="2129318"/>
            <a:ext cx="533973" cy="37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9" idx="1"/>
          </p:cNvCxnSpPr>
          <p:nvPr/>
        </p:nvCxnSpPr>
        <p:spPr>
          <a:xfrm>
            <a:off x="2771800" y="373551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1" idx="1"/>
          </p:cNvCxnSpPr>
          <p:nvPr/>
        </p:nvCxnSpPr>
        <p:spPr>
          <a:xfrm>
            <a:off x="4953541" y="3735514"/>
            <a:ext cx="469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4" idx="1"/>
          </p:cNvCxnSpPr>
          <p:nvPr/>
        </p:nvCxnSpPr>
        <p:spPr>
          <a:xfrm>
            <a:off x="2771800" y="4195144"/>
            <a:ext cx="1245637" cy="11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13" idx="1"/>
          </p:cNvCxnSpPr>
          <p:nvPr/>
        </p:nvCxnSpPr>
        <p:spPr>
          <a:xfrm>
            <a:off x="4953541" y="5350802"/>
            <a:ext cx="4616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9592" y="45492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제네릭</a:t>
            </a:r>
            <a:r>
              <a:rPr lang="ko-KR" altLang="en-US" sz="1400" dirty="0"/>
              <a:t> 함수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57325" y="6043300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구체화된 버전의 </a:t>
            </a:r>
            <a:r>
              <a:rPr lang="en-US" altLang="ko-KR" sz="1400" dirty="0"/>
              <a:t>C++ </a:t>
            </a:r>
            <a:r>
              <a:rPr lang="ko-KR" altLang="en-US" sz="1400" dirty="0"/>
              <a:t>소스 생성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97260" y="58894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구체화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1993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10–1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 err="1"/>
              <a:t>myswap</a:t>
            </a:r>
            <a:r>
              <a:rPr lang="en-US" altLang="ko-KR" dirty="0"/>
              <a:t>() </a:t>
            </a:r>
            <a:r>
              <a:rPr lang="ko-KR" altLang="en-US" dirty="0"/>
              <a:t>함수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3735" y="1186585"/>
            <a:ext cx="352839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radius=1) { this-&gt;radius = radius;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getRadius</a:t>
            </a:r>
            <a:r>
              <a:rPr lang="en-US" altLang="ko-KR" sz="1200" dirty="0"/>
              <a:t>() { return radius;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fr-FR" altLang="ko-KR" sz="1200" b="1" dirty="0"/>
              <a:t>void myswap(T &amp; a, T &amp; b) {</a:t>
            </a:r>
          </a:p>
          <a:p>
            <a:pPr defTabSz="180000"/>
            <a:r>
              <a:rPr lang="en-US" altLang="ko-KR" sz="1200" b="1" dirty="0"/>
              <a:t>	T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 = a;</a:t>
            </a:r>
          </a:p>
          <a:p>
            <a:pPr defTabSz="180000"/>
            <a:r>
              <a:rPr lang="en-US" altLang="ko-KR" sz="1200" b="1" dirty="0"/>
              <a:t>	a = b;</a:t>
            </a:r>
          </a:p>
          <a:p>
            <a:pPr defTabSz="180000"/>
            <a:r>
              <a:rPr lang="en-US" altLang="ko-KR" sz="1200" b="1" dirty="0"/>
              <a:t>	b =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16143" y="1196752"/>
            <a:ext cx="4635896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a=4, b=5;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(a, b);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"a=" &lt;&lt; a &lt;&lt; ", " &lt;&lt; "b="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double c=0.3, d=12.5;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(c, d);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"c=" &lt;&lt; c &lt;&lt; ", " &lt;&lt; "d="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donut(5), pizza(20);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myswap</a:t>
            </a:r>
            <a:r>
              <a:rPr lang="en-US" altLang="ko-KR" sz="1200" b="1" dirty="0"/>
              <a:t>(donut, pizza);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"donut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=" &lt;&lt; </a:t>
            </a:r>
            <a:r>
              <a:rPr lang="en-US" altLang="ko-KR" sz="1200" dirty="0" err="1"/>
              <a:t>donut.getRadius</a:t>
            </a:r>
            <a:r>
              <a:rPr lang="en-US" altLang="ko-KR" sz="1200" dirty="0"/>
              <a:t>() &lt;&lt; ", 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"pizza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=" &lt;&lt; </a:t>
            </a:r>
            <a:r>
              <a:rPr lang="en-US" altLang="ko-KR" sz="1200" dirty="0" err="1"/>
              <a:t>pizza.getRadius</a:t>
            </a:r>
            <a:r>
              <a:rPr lang="en-US" altLang="ko-KR" sz="1200" dirty="0"/>
              <a:t>()&lt;&lt;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648300" y="1311766"/>
            <a:ext cx="1860331" cy="360040"/>
          </a:xfrm>
          <a:prstGeom prst="wedgeRoundRectCallout">
            <a:avLst>
              <a:gd name="adj1" fmla="val -116301"/>
              <a:gd name="adj2" fmla="val 579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&amp; a,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&amp; b)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578627" y="2062588"/>
            <a:ext cx="2173412" cy="360040"/>
          </a:xfrm>
          <a:prstGeom prst="wedgeRoundRectCallout">
            <a:avLst>
              <a:gd name="adj1" fmla="val -107992"/>
              <a:gd name="adj2" fmla="val 645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(double&amp; a, double&amp; b)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597099" y="2826107"/>
            <a:ext cx="2136467" cy="360040"/>
          </a:xfrm>
          <a:prstGeom prst="wedgeRoundRectCallout">
            <a:avLst>
              <a:gd name="adj1" fmla="val -79581"/>
              <a:gd name="adj2" fmla="val 39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myswap</a:t>
            </a:r>
            <a:r>
              <a:rPr lang="en-US" altLang="ko-KR" sz="1000" dirty="0">
                <a:solidFill>
                  <a:schemeClr val="tx1"/>
                </a:solidFill>
              </a:rPr>
              <a:t>(Circle&amp; a, Circle&amp; b)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48431" y="4005210"/>
            <a:ext cx="460360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a=5, b=4</a:t>
            </a:r>
          </a:p>
          <a:p>
            <a:r>
              <a:rPr lang="en-US" altLang="ko-KR" sz="1200" dirty="0"/>
              <a:t>c=12.5, d=0.3</a:t>
            </a:r>
          </a:p>
          <a:p>
            <a:r>
              <a:rPr lang="en-US" altLang="ko-KR" sz="1200" dirty="0"/>
              <a:t>donut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=20, pizza</a:t>
            </a:r>
            <a:r>
              <a:rPr lang="ko-KR" altLang="en-US" sz="1200" dirty="0"/>
              <a:t>반지름</a:t>
            </a:r>
            <a:r>
              <a:rPr lang="en-US" altLang="ko-KR" sz="1200" dirty="0"/>
              <a:t>=5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738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구체화 오류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타입에 구체적인 타입 지정 시 주의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2716033"/>
            <a:ext cx="52752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fr-FR" altLang="ko-KR" dirty="0"/>
              <a:t>template &lt;class T&gt; </a:t>
            </a:r>
            <a:r>
              <a:rPr lang="en-US" altLang="ko-KR" dirty="0"/>
              <a:t>void </a:t>
            </a:r>
            <a:r>
              <a:rPr lang="fr-FR" altLang="ko-KR" b="1" dirty="0"/>
              <a:t>myswap(T &amp; a, T &amp; b)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3254" y="3517413"/>
            <a:ext cx="180457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b="1" dirty="0" err="1"/>
              <a:t>int</a:t>
            </a:r>
            <a:r>
              <a:rPr lang="en-US" altLang="ko-KR" dirty="0"/>
              <a:t> s=4;</a:t>
            </a:r>
          </a:p>
          <a:p>
            <a:pPr fontAlgn="base" latinLnBrk="0"/>
            <a:r>
              <a:rPr lang="en-US" altLang="ko-KR" b="1" dirty="0"/>
              <a:t>double</a:t>
            </a:r>
            <a:r>
              <a:rPr lang="en-US" altLang="ko-KR" dirty="0"/>
              <a:t> t=5;</a:t>
            </a:r>
          </a:p>
          <a:p>
            <a:pPr fontAlgn="base" latinLnBrk="0"/>
            <a:r>
              <a:rPr lang="en-US" altLang="ko-KR" dirty="0" err="1"/>
              <a:t>myswap</a:t>
            </a:r>
            <a:r>
              <a:rPr lang="en-US" altLang="ko-KR" dirty="0"/>
              <a:t>(</a:t>
            </a:r>
            <a:r>
              <a:rPr lang="en-US" altLang="ko-KR" b="1" dirty="0"/>
              <a:t>s, t</a:t>
            </a:r>
            <a:r>
              <a:rPr lang="en-US" altLang="ko-KR" dirty="0"/>
              <a:t>);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38527" y="3609746"/>
            <a:ext cx="3600400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템플릿으로부터 </a:t>
            </a:r>
            <a:endParaRPr lang="en-US" altLang="ko-KR" sz="1400" dirty="0"/>
          </a:p>
          <a:p>
            <a:pPr fontAlgn="base" latinLnBrk="0"/>
            <a:r>
              <a:rPr lang="en-US" altLang="ko-KR" sz="1400" dirty="0" err="1"/>
              <a:t>myswap</a:t>
            </a:r>
            <a:r>
              <a:rPr lang="en-US" altLang="ko-KR" sz="1400" dirty="0"/>
              <a:t>(</a:t>
            </a:r>
            <a:r>
              <a:rPr lang="en-US" altLang="ko-KR" sz="1400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 &amp;, </a:t>
            </a:r>
            <a:r>
              <a:rPr lang="en-US" altLang="ko-KR" sz="1400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&amp;) </a:t>
            </a:r>
            <a:r>
              <a:rPr lang="ko-KR" altLang="en-US" sz="1400" dirty="0"/>
              <a:t>함수를 구체화할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2040" y="1916832"/>
            <a:ext cx="1418978" cy="513057"/>
          </a:xfrm>
          <a:prstGeom prst="wedgeRoundRectCallout">
            <a:avLst>
              <a:gd name="adj1" fmla="val -51631"/>
              <a:gd name="adj2" fmla="val 1098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매개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동일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907704" y="4732548"/>
            <a:ext cx="1418978" cy="513057"/>
          </a:xfrm>
          <a:prstGeom prst="wedgeRoundRectCallout">
            <a:avLst>
              <a:gd name="adj1" fmla="val -26734"/>
              <a:gd name="adj2" fmla="val -1129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개의 매개 변수의 타입이 서로 다름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641529" y="2413775"/>
            <a:ext cx="387738" cy="302258"/>
          </a:xfrm>
          <a:custGeom>
            <a:avLst/>
            <a:gdLst>
              <a:gd name="connsiteX0" fmla="*/ 117573 w 387737"/>
              <a:gd name="connsiteY0" fmla="*/ 0 h 270171"/>
              <a:gd name="connsiteX1" fmla="*/ 13664 w 387737"/>
              <a:gd name="connsiteY1" fmla="*/ 270163 h 270171"/>
              <a:gd name="connsiteX2" fmla="*/ 387737 w 387737"/>
              <a:gd name="connsiteY2" fmla="*/ 10391 h 27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37" h="270171">
                <a:moveTo>
                  <a:pt x="117573" y="0"/>
                </a:moveTo>
                <a:cubicBezTo>
                  <a:pt x="43105" y="134215"/>
                  <a:pt x="-31363" y="268431"/>
                  <a:pt x="13664" y="270163"/>
                </a:cubicBezTo>
                <a:cubicBezTo>
                  <a:pt x="58691" y="271895"/>
                  <a:pt x="387737" y="10391"/>
                  <a:pt x="387737" y="1039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456054" y="4396719"/>
            <a:ext cx="328710" cy="342913"/>
          </a:xfrm>
          <a:custGeom>
            <a:avLst/>
            <a:gdLst>
              <a:gd name="connsiteX0" fmla="*/ 68937 w 328710"/>
              <a:gd name="connsiteY0" fmla="*/ 332522 h 342913"/>
              <a:gd name="connsiteX1" fmla="*/ 16982 w 328710"/>
              <a:gd name="connsiteY1" fmla="*/ 13 h 342913"/>
              <a:gd name="connsiteX2" fmla="*/ 328710 w 328710"/>
              <a:gd name="connsiteY2" fmla="*/ 342913 h 3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710" h="342913">
                <a:moveTo>
                  <a:pt x="68937" y="332522"/>
                </a:moveTo>
                <a:cubicBezTo>
                  <a:pt x="21311" y="165401"/>
                  <a:pt x="-26314" y="-1719"/>
                  <a:pt x="16982" y="13"/>
                </a:cubicBezTo>
                <a:cubicBezTo>
                  <a:pt x="60277" y="1745"/>
                  <a:pt x="194493" y="172329"/>
                  <a:pt x="328710" y="34291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2795155" y="4077073"/>
            <a:ext cx="1344797" cy="195236"/>
          </a:xfrm>
          <a:custGeom>
            <a:avLst/>
            <a:gdLst>
              <a:gd name="connsiteX0" fmla="*/ 0 w 1672936"/>
              <a:gd name="connsiteY0" fmla="*/ 0 h 363681"/>
              <a:gd name="connsiteX1" fmla="*/ 1194954 w 1672936"/>
              <a:gd name="connsiteY1" fmla="*/ 31172 h 363681"/>
              <a:gd name="connsiteX2" fmla="*/ 1672936 w 1672936"/>
              <a:gd name="connsiteY2" fmla="*/ 363681 h 36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936" h="363681">
                <a:moveTo>
                  <a:pt x="0" y="0"/>
                </a:moveTo>
                <a:lnTo>
                  <a:pt x="1194954" y="31172"/>
                </a:lnTo>
                <a:cubicBezTo>
                  <a:pt x="1473777" y="91786"/>
                  <a:pt x="1573356" y="227733"/>
                  <a:pt x="1672936" y="3636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97339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27854</TotalTime>
  <Words>7332</Words>
  <Application>Microsoft Office PowerPoint</Application>
  <PresentationFormat>화면 슬라이드 쇼(4:3)</PresentationFormat>
  <Paragraphs>1148</Paragraphs>
  <Slides>47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2" baseType="lpstr">
      <vt:lpstr>HY견고딕</vt:lpstr>
      <vt:lpstr>맑은 고딕</vt:lpstr>
      <vt:lpstr>Arial</vt:lpstr>
      <vt:lpstr>Wingdings</vt:lpstr>
      <vt:lpstr>바인드소프트</vt:lpstr>
      <vt:lpstr>C++ 프로그래밍</vt:lpstr>
      <vt:lpstr>학습 목표</vt:lpstr>
      <vt:lpstr>함수 중복의 약점 – 중복 함수의 코드 중복</vt:lpstr>
      <vt:lpstr>일반화와 템플릿</vt:lpstr>
      <vt:lpstr>중복 함수들로부터 템플릿 만들기 사례</vt:lpstr>
      <vt:lpstr>템플릿으로부터의 구체화</vt:lpstr>
      <vt:lpstr>제네릭 함수로부터 구체화된 함수 생성 사례</vt:lpstr>
      <vt:lpstr>예제 10–1 제네릭 myswap() 함수 만들기</vt:lpstr>
      <vt:lpstr>구체화 오류</vt:lpstr>
      <vt:lpstr>템플릿 장점과 제네릭 프로그래밍</vt:lpstr>
      <vt:lpstr>예제 10–2 큰 값을 리턴하는 bigger() 함수 만들기 연습</vt:lpstr>
      <vt:lpstr>예제 10–3 배열의 합을 구하여 리턴하는 제네릭 add() 함수 만들기 연습</vt:lpstr>
      <vt:lpstr>예제 10-4 배열을 복사하는 제네릭 함수 mcopy() 함수 만들기 연습</vt:lpstr>
      <vt:lpstr>배열을 출력하는 print() 템플릿 함수의 문제점</vt:lpstr>
      <vt:lpstr>예제 10-5 템플릿 함수보다 중복 함수가 우선</vt:lpstr>
      <vt:lpstr>제네릭 클래스 만들기</vt:lpstr>
      <vt:lpstr>예제 10–6 제네릭 스택 클래스 만들기</vt:lpstr>
      <vt:lpstr>예제 10–7 제네릭 스택의 제네릭 타입을 포인터나 클래스로 구체화하는 예</vt:lpstr>
      <vt:lpstr>참고!! cout &lt;&lt; a &lt;&lt; b &lt;&lt; c;의 실행 순서</vt:lpstr>
      <vt:lpstr>예제 10–8 두 개의 제네릭 타입을 가진 클래스 만들기</vt:lpstr>
      <vt:lpstr>C++ 표준 템플릿 라이브러리, STL</vt:lpstr>
      <vt:lpstr>PowerPoint 프레젠테이션</vt:lpstr>
      <vt:lpstr>STL과 관련된 헤더 파일과 이름 공간</vt:lpstr>
      <vt:lpstr>vector 컨테이너</vt:lpstr>
      <vt:lpstr>vector 클래스의 주요 멤버와 연산자 </vt:lpstr>
      <vt:lpstr>vector 다루기 사례</vt:lpstr>
      <vt:lpstr>예제 10–9 vector 컨테이너 활용하기</vt:lpstr>
      <vt:lpstr>예제 10-10 문자열을 저장하는 벡터 만들기 연습</vt:lpstr>
      <vt:lpstr>iterator 사용</vt:lpstr>
      <vt:lpstr>PowerPoint 프레젠테이션</vt:lpstr>
      <vt:lpstr>예제 10-11 iterator를 사용하여 vector의 모든 원소에 2 곱하기</vt:lpstr>
      <vt:lpstr>map 컨테이너</vt:lpstr>
      <vt:lpstr>map 클래스의 주요 멤버와 연산자 </vt:lpstr>
      <vt:lpstr>예제 10-12 map으로 영한 사전 만들기</vt:lpstr>
      <vt:lpstr>STL 알고리즘 사용하기</vt:lpstr>
      <vt:lpstr>예제 10-13 sort() 함수를 이용한 vector 소팅</vt:lpstr>
      <vt:lpstr>auto를 이용하여 쉬운 변수 선언</vt:lpstr>
      <vt:lpstr>auto의 다른 활용 사례</vt:lpstr>
      <vt:lpstr>예제 10-14 auto를 이용한 변수 선언</vt:lpstr>
      <vt:lpstr>람다</vt:lpstr>
      <vt:lpstr>C++에서 람다식 선언</vt:lpstr>
      <vt:lpstr>간단한 람다식 만들기</vt:lpstr>
      <vt:lpstr>auto로 람다식 저장 및 호출</vt:lpstr>
      <vt:lpstr>캡쳐 리스트와 리턴 타입을 가지는 람다식</vt:lpstr>
      <vt:lpstr>캡쳐 리스트에 참조를 활용하는 람다식</vt:lpstr>
      <vt:lpstr>예제 10-19 STL for-each() 함수를 이용하여 벡터의 모든 원소 출력</vt:lpstr>
      <vt:lpstr>STL 템플릿에 람다식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Sugil Choi</cp:lastModifiedBy>
  <cp:revision>633</cp:revision>
  <dcterms:created xsi:type="dcterms:W3CDTF">2011-08-27T14:53:28Z</dcterms:created>
  <dcterms:modified xsi:type="dcterms:W3CDTF">2024-03-12T06:19:30Z</dcterms:modified>
</cp:coreProperties>
</file>