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7"/>
  </p:notesMasterIdLst>
  <p:sldIdLst>
    <p:sldId id="256" r:id="rId2"/>
    <p:sldId id="403" r:id="rId3"/>
    <p:sldId id="353" r:id="rId4"/>
    <p:sldId id="354" r:id="rId5"/>
    <p:sldId id="379" r:id="rId6"/>
    <p:sldId id="391" r:id="rId7"/>
    <p:sldId id="357" r:id="rId8"/>
    <p:sldId id="358" r:id="rId9"/>
    <p:sldId id="359" r:id="rId10"/>
    <p:sldId id="360" r:id="rId11"/>
    <p:sldId id="361" r:id="rId12"/>
    <p:sldId id="362" r:id="rId13"/>
    <p:sldId id="393" r:id="rId14"/>
    <p:sldId id="400" r:id="rId15"/>
    <p:sldId id="399" r:id="rId16"/>
    <p:sldId id="363" r:id="rId17"/>
    <p:sldId id="366" r:id="rId18"/>
    <p:sldId id="382" r:id="rId19"/>
    <p:sldId id="367" r:id="rId20"/>
    <p:sldId id="383" r:id="rId21"/>
    <p:sldId id="368" r:id="rId22"/>
    <p:sldId id="369" r:id="rId23"/>
    <p:sldId id="370" r:id="rId24"/>
    <p:sldId id="371" r:id="rId25"/>
    <p:sldId id="372" r:id="rId26"/>
    <p:sldId id="394" r:id="rId27"/>
    <p:sldId id="385" r:id="rId28"/>
    <p:sldId id="374" r:id="rId29"/>
    <p:sldId id="387" r:id="rId30"/>
    <p:sldId id="396" r:id="rId31"/>
    <p:sldId id="386" r:id="rId32"/>
    <p:sldId id="395" r:id="rId33"/>
    <p:sldId id="388" r:id="rId34"/>
    <p:sldId id="389" r:id="rId35"/>
    <p:sldId id="404" r:id="rId3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AB8"/>
    <a:srgbClr val="EAF896"/>
    <a:srgbClr val="E2F571"/>
    <a:srgbClr val="94B6D2"/>
    <a:srgbClr val="FF9900"/>
    <a:srgbClr val="EDE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102" autoAdjust="0"/>
  </p:normalViewPr>
  <p:slideViewPr>
    <p:cSldViewPr>
      <p:cViewPr varScale="1">
        <p:scale>
          <a:sx n="108" d="100"/>
          <a:sy n="108" d="100"/>
        </p:scale>
        <p:origin x="177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531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7D9974-5378-4045-B9A9-EA33FE976AF5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05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46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32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0299-1ECC-46F4-897F-DEDA078FED8F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1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7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B34FE585-55EA-36E8-12FD-ABCC75ECC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프렌드와</a:t>
            </a:r>
            <a:r>
              <a:rPr lang="ko-KR" altLang="en-US" dirty="0"/>
              <a:t> 연산자 중복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8F191E-A8A7-652A-0E2A-0EAE643C7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305800" y="228600"/>
            <a:ext cx="838200" cy="381000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91421"/>
            <a:ext cx="3509029" cy="22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중복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일상 생활에서의 기호 사용</a:t>
            </a:r>
            <a:endParaRPr lang="en-US" altLang="ko-KR" dirty="0"/>
          </a:p>
          <a:p>
            <a:pPr lvl="1"/>
            <a:r>
              <a:rPr lang="en-US" altLang="ko-KR" dirty="0"/>
              <a:t>+ </a:t>
            </a:r>
            <a:r>
              <a:rPr lang="ko-KR" altLang="en-US" dirty="0"/>
              <a:t>기호의 사례</a:t>
            </a:r>
            <a:endParaRPr lang="en-US" altLang="ko-KR" dirty="0"/>
          </a:p>
          <a:p>
            <a:pPr lvl="2"/>
            <a:r>
              <a:rPr lang="ko-KR" altLang="en-US" dirty="0"/>
              <a:t>숫자 더하기 </a:t>
            </a:r>
            <a:r>
              <a:rPr lang="en-US" altLang="ko-KR" dirty="0"/>
              <a:t>: 2 + 3 = 5</a:t>
            </a:r>
          </a:p>
          <a:p>
            <a:pPr lvl="2"/>
            <a:r>
              <a:rPr lang="ko-KR" altLang="en-US" dirty="0"/>
              <a:t>색 혼합 </a:t>
            </a:r>
            <a:r>
              <a:rPr lang="en-US" altLang="ko-KR" dirty="0"/>
              <a:t>: </a:t>
            </a:r>
            <a:r>
              <a:rPr lang="ko-KR" altLang="en-US" dirty="0"/>
              <a:t>빨강 </a:t>
            </a:r>
            <a:r>
              <a:rPr lang="en-US" altLang="ko-KR" dirty="0"/>
              <a:t>+ </a:t>
            </a:r>
            <a:r>
              <a:rPr lang="ko-KR" altLang="en-US" dirty="0"/>
              <a:t>파랑 </a:t>
            </a:r>
            <a:r>
              <a:rPr lang="en-US" altLang="ko-KR" dirty="0"/>
              <a:t>= </a:t>
            </a:r>
            <a:r>
              <a:rPr lang="ko-KR" altLang="en-US" dirty="0"/>
              <a:t>보라</a:t>
            </a:r>
            <a:endParaRPr lang="en-US" altLang="ko-KR" dirty="0"/>
          </a:p>
          <a:p>
            <a:pPr lvl="2"/>
            <a:r>
              <a:rPr lang="ko-KR" altLang="en-US" dirty="0"/>
              <a:t>생활 </a:t>
            </a:r>
            <a:r>
              <a:rPr lang="en-US" altLang="ko-KR" dirty="0"/>
              <a:t>:  </a:t>
            </a:r>
            <a:r>
              <a:rPr lang="ko-KR" altLang="en-US" dirty="0"/>
              <a:t>남자 </a:t>
            </a:r>
            <a:r>
              <a:rPr lang="en-US" altLang="ko-KR" dirty="0"/>
              <a:t>+ </a:t>
            </a:r>
            <a:r>
              <a:rPr lang="ko-KR" altLang="en-US" dirty="0"/>
              <a:t>여자 </a:t>
            </a:r>
            <a:r>
              <a:rPr lang="en-US" altLang="ko-KR" dirty="0"/>
              <a:t>= </a:t>
            </a:r>
            <a:r>
              <a:rPr lang="ko-KR" altLang="en-US" dirty="0"/>
              <a:t>결혼</a:t>
            </a:r>
            <a:endParaRPr lang="en-US" altLang="ko-KR" dirty="0"/>
          </a:p>
          <a:p>
            <a:pPr lvl="1"/>
            <a:r>
              <a:rPr lang="en-US" altLang="ko-KR" dirty="0"/>
              <a:t>+ </a:t>
            </a:r>
            <a:r>
              <a:rPr lang="ko-KR" altLang="en-US" dirty="0"/>
              <a:t>기호를 숫자와 물체에 적용</a:t>
            </a:r>
            <a:r>
              <a:rPr lang="en-US" altLang="ko-KR" dirty="0"/>
              <a:t>,</a:t>
            </a:r>
            <a:r>
              <a:rPr lang="ko-KR" altLang="en-US" dirty="0"/>
              <a:t> 중복 사용</a:t>
            </a:r>
            <a:endParaRPr lang="en-US" altLang="ko-KR" dirty="0"/>
          </a:p>
          <a:p>
            <a:pPr lvl="1"/>
            <a:r>
              <a:rPr lang="en-US" altLang="ko-KR" dirty="0"/>
              <a:t>+ </a:t>
            </a:r>
            <a:r>
              <a:rPr lang="ko-KR" altLang="en-US" dirty="0"/>
              <a:t>기호를 숫자가 아닌 곳에도 사용</a:t>
            </a:r>
            <a:endParaRPr lang="en-US" altLang="ko-KR" dirty="0"/>
          </a:p>
          <a:p>
            <a:pPr lvl="1"/>
            <a:r>
              <a:rPr lang="ko-KR" altLang="en-US" dirty="0"/>
              <a:t>간결한 의미 전달</a:t>
            </a:r>
            <a:endParaRPr lang="en-US" altLang="ko-KR" dirty="0"/>
          </a:p>
          <a:p>
            <a:pPr lvl="1"/>
            <a:r>
              <a:rPr lang="ko-KR" altLang="en-US" dirty="0" err="1"/>
              <a:t>다형성</a:t>
            </a:r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언어에서도 연산자 중복 가능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언어에 본래부터 있든 연산자에 새로운 의미 정의</a:t>
            </a:r>
            <a:endParaRPr lang="en-US" altLang="ko-KR" dirty="0"/>
          </a:p>
          <a:p>
            <a:pPr lvl="1"/>
            <a:r>
              <a:rPr lang="ko-KR" altLang="en-US" dirty="0"/>
              <a:t>높은 프로그램 </a:t>
            </a:r>
            <a:r>
              <a:rPr lang="ko-KR" altLang="en-US" dirty="0" err="1"/>
              <a:t>가독성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80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중복의 사례 </a:t>
            </a:r>
            <a:r>
              <a:rPr lang="en-US" altLang="ko-KR" dirty="0"/>
              <a:t>: + </a:t>
            </a:r>
            <a:r>
              <a:rPr lang="ko-KR" altLang="en-US" dirty="0"/>
              <a:t>연산자에 대해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 더하기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문자열 합치기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색 섞기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 합치기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3344" y="1335437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int</a:t>
            </a:r>
            <a:r>
              <a:rPr lang="en-US" altLang="ko-KR" sz="1600" dirty="0"/>
              <a:t> a=2, b=3,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b; </a:t>
            </a:r>
            <a:r>
              <a:rPr lang="en-US" altLang="ko-KR" sz="1600" dirty="0"/>
              <a:t>// + </a:t>
            </a:r>
            <a:r>
              <a:rPr lang="ko-KR" altLang="en-US" sz="1600" dirty="0"/>
              <a:t>결과 </a:t>
            </a:r>
            <a:r>
              <a:rPr lang="en-US" altLang="ko-KR" sz="1600" dirty="0"/>
              <a:t>5. </a:t>
            </a:r>
            <a:r>
              <a:rPr lang="ko-KR" altLang="en-US" sz="1600" dirty="0"/>
              <a:t>정수가 </a:t>
            </a:r>
            <a:r>
              <a:rPr lang="ko-KR" altLang="en-US" sz="1600" dirty="0" err="1"/>
              <a:t>피연산자일</a:t>
            </a:r>
            <a:r>
              <a:rPr lang="ko-KR" altLang="en-US" sz="1600" dirty="0"/>
              <a:t> 때 </a:t>
            </a:r>
            <a:r>
              <a:rPr lang="en-US" altLang="ko-KR" sz="1600" dirty="0"/>
              <a:t>2</a:t>
            </a:r>
            <a:r>
              <a:rPr lang="ko-KR" altLang="en-US" sz="1600" dirty="0"/>
              <a:t>와 </a:t>
            </a:r>
            <a:r>
              <a:rPr lang="en-US" altLang="ko-KR" sz="1600" dirty="0"/>
              <a:t>3</a:t>
            </a:r>
            <a:r>
              <a:rPr lang="ko-KR" altLang="en-US" sz="1600" dirty="0"/>
              <a:t>을 더하기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27004" y="2492896"/>
            <a:ext cx="767753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string a="C",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"++“; </a:t>
            </a:r>
            <a:r>
              <a:rPr lang="en-US" altLang="ko-KR" sz="1600" dirty="0"/>
              <a:t>// + </a:t>
            </a:r>
            <a:r>
              <a:rPr lang="ko-KR" altLang="en-US" sz="1600" dirty="0"/>
              <a:t>결과 “</a:t>
            </a:r>
            <a:r>
              <a:rPr lang="en-US" altLang="ko-KR" sz="1600" dirty="0"/>
              <a:t>C++". </a:t>
            </a:r>
            <a:r>
              <a:rPr lang="ko-KR" altLang="en-US" sz="1600" dirty="0"/>
              <a:t>문자열이 </a:t>
            </a:r>
            <a:r>
              <a:rPr lang="ko-KR" altLang="en-US" sz="1600" dirty="0" err="1"/>
              <a:t>피연산자일</a:t>
            </a:r>
            <a:r>
              <a:rPr lang="ko-KR" altLang="en-US" sz="1600" dirty="0"/>
              <a:t> 때 두 개의 문자열 합치기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27004" y="3679033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Color a(BLUE), b(RED), c;</a:t>
            </a:r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b; </a:t>
            </a:r>
            <a:r>
              <a:rPr lang="en-US" altLang="ko-KR" sz="1600" dirty="0"/>
              <a:t>// c = VIOLET. a, b</a:t>
            </a:r>
            <a:r>
              <a:rPr lang="ko-KR" altLang="en-US" sz="1600" dirty="0"/>
              <a:t>의 두 색을 섞은 새로운 </a:t>
            </a:r>
            <a:r>
              <a:rPr lang="en-US" altLang="ko-KR" sz="1600" dirty="0"/>
              <a:t>Color </a:t>
            </a:r>
            <a:r>
              <a:rPr lang="ko-KR" altLang="en-US" sz="1600" dirty="0"/>
              <a:t>객체 </a:t>
            </a:r>
            <a:r>
              <a:rPr lang="en-US" altLang="ko-KR" sz="1600" dirty="0"/>
              <a:t>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34061" y="4950871"/>
            <a:ext cx="770485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 err="1"/>
              <a:t>SortedArray</a:t>
            </a:r>
            <a:r>
              <a:rPr lang="en-US" altLang="ko-KR" sz="1600" dirty="0"/>
              <a:t> a(2,5,9), b(3,7,10), c;</a:t>
            </a:r>
            <a:endParaRPr lang="ko-KR" altLang="en-US" sz="1600" dirty="0"/>
          </a:p>
          <a:p>
            <a:pPr fontAlgn="base" latinLnBrk="0"/>
            <a:r>
              <a:rPr lang="en-US" altLang="ko-KR" sz="1600" b="1" dirty="0"/>
              <a:t>c = a </a:t>
            </a:r>
            <a:r>
              <a:rPr lang="en-US" altLang="ko-KR" sz="1600" b="1" dirty="0">
                <a:solidFill>
                  <a:srgbClr val="FF0000"/>
                </a:solidFill>
              </a:rPr>
              <a:t>+</a:t>
            </a:r>
            <a:r>
              <a:rPr lang="en-US" altLang="ko-KR" sz="1600" b="1" dirty="0"/>
              <a:t> b</a:t>
            </a:r>
            <a:r>
              <a:rPr lang="en-US" altLang="ko-KR" sz="1600" dirty="0"/>
              <a:t>; // c = {2,3,5,7,9,10}. </a:t>
            </a:r>
            <a:r>
              <a:rPr lang="ko-KR" altLang="en-US" sz="1600" dirty="0"/>
              <a:t>정렬된 두 배열을 결합한</a:t>
            </a:r>
            <a:r>
              <a:rPr lang="en-US" altLang="ko-KR" sz="1600" dirty="0"/>
              <a:t>(merge) </a:t>
            </a:r>
            <a:r>
              <a:rPr lang="ko-KR" altLang="en-US" sz="1600" dirty="0"/>
              <a:t>새로운 배열 생성</a:t>
            </a:r>
          </a:p>
        </p:txBody>
      </p:sp>
    </p:spTree>
    <p:extLst>
      <p:ext uri="{BB962C8B-B14F-4D97-AF65-F5344CB8AC3E}">
        <p14:creationId xmlns:p14="http://schemas.microsoft.com/office/powerpoint/2010/main" val="3006622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중복의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에 본래 있는 연산자만 중복 가능</a:t>
            </a:r>
            <a:endParaRPr lang="en-US" altLang="ko-KR" dirty="0"/>
          </a:p>
          <a:p>
            <a:pPr lvl="1"/>
            <a:r>
              <a:rPr lang="en-US" altLang="ko-KR" dirty="0"/>
              <a:t>3%%5 // </a:t>
            </a:r>
            <a:r>
              <a:rPr lang="ko-KR" altLang="en-US" dirty="0"/>
              <a:t>컴파일 오류</a:t>
            </a:r>
            <a:endParaRPr lang="en-US" altLang="ko-KR" dirty="0"/>
          </a:p>
          <a:p>
            <a:pPr lvl="1"/>
            <a:r>
              <a:rPr lang="en-US" altLang="ko-KR" dirty="0"/>
              <a:t>6## 7 // </a:t>
            </a:r>
            <a:r>
              <a:rPr lang="ko-KR" altLang="en-US" dirty="0"/>
              <a:t>컴파일 오류</a:t>
            </a:r>
            <a:endParaRPr lang="en-US" altLang="ko-KR" dirty="0"/>
          </a:p>
          <a:p>
            <a:r>
              <a:rPr lang="ko-KR" altLang="en-US" dirty="0"/>
              <a:t>피 연산자 타입이 다른 새로운 연산 정의</a:t>
            </a:r>
            <a:endParaRPr lang="en-US" altLang="ko-KR" dirty="0"/>
          </a:p>
          <a:p>
            <a:r>
              <a:rPr lang="ko-KR" altLang="en-US" dirty="0"/>
              <a:t>연산자는 함수 형태로 구현 </a:t>
            </a:r>
            <a:r>
              <a:rPr lang="en-US" altLang="ko-KR" dirty="0"/>
              <a:t>- </a:t>
            </a:r>
            <a:r>
              <a:rPr lang="ko-KR" altLang="en-US" dirty="0"/>
              <a:t>연산자 함수</a:t>
            </a:r>
            <a:r>
              <a:rPr lang="en-US" altLang="ko-KR" dirty="0"/>
              <a:t>(operator function)</a:t>
            </a:r>
          </a:p>
          <a:p>
            <a:r>
              <a:rPr lang="ko-KR" altLang="en-US" dirty="0"/>
              <a:t>반드시 클래스와 관계를 가짐</a:t>
            </a:r>
            <a:endParaRPr lang="en-US" altLang="ko-KR" dirty="0"/>
          </a:p>
          <a:p>
            <a:r>
              <a:rPr lang="ko-KR" altLang="en-US" dirty="0" err="1"/>
              <a:t>피연산자의</a:t>
            </a:r>
            <a:r>
              <a:rPr lang="ko-KR" altLang="en-US" dirty="0"/>
              <a:t> 개수를 바꿀 수 없음</a:t>
            </a:r>
            <a:endParaRPr lang="en-US" altLang="ko-KR" dirty="0"/>
          </a:p>
          <a:p>
            <a:r>
              <a:rPr lang="ko-KR" altLang="en-US" dirty="0"/>
              <a:t>연산의 우선 순위 변경 안됨</a:t>
            </a:r>
            <a:endParaRPr lang="en-US" altLang="ko-KR" dirty="0"/>
          </a:p>
          <a:p>
            <a:r>
              <a:rPr lang="ko-KR" altLang="en-US" dirty="0"/>
              <a:t>모든 연산자가 중복 가능하지 않음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442" y="3815579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중복 가능한</a:t>
            </a:r>
            <a:endParaRPr lang="en-US" altLang="ko-KR" sz="1400" dirty="0"/>
          </a:p>
          <a:p>
            <a:r>
              <a:rPr lang="ko-KR" altLang="en-US" sz="1400" dirty="0"/>
              <a:t>연산자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3754" y="5823115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중복 불가능한</a:t>
            </a:r>
            <a:endParaRPr lang="en-US" altLang="ko-KR" sz="1400" dirty="0"/>
          </a:p>
          <a:p>
            <a:r>
              <a:rPr lang="ko-KR" altLang="en-US" sz="1400" dirty="0"/>
              <a:t>연산자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1" y="3806453"/>
            <a:ext cx="6711537" cy="1933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156" y="5904728"/>
            <a:ext cx="6737519" cy="3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7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연산자 함수 구현 방법 </a:t>
            </a:r>
            <a:r>
              <a:rPr lang="en-US" altLang="ko-KR" dirty="0"/>
              <a:t>2 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1. </a:t>
            </a:r>
            <a:r>
              <a:rPr lang="ko-KR" altLang="en-US" dirty="0"/>
              <a:t>클래스의 멤버 함수로 구현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2. </a:t>
            </a:r>
            <a:r>
              <a:rPr lang="ko-KR" altLang="en-US" dirty="0"/>
              <a:t>외부 함수로 구현하고 클래스에 </a:t>
            </a:r>
            <a:r>
              <a:rPr lang="ko-KR" altLang="en-US" dirty="0" err="1"/>
              <a:t>프렌드</a:t>
            </a:r>
            <a:r>
              <a:rPr lang="ko-KR" altLang="en-US" dirty="0"/>
              <a:t> 함수로 선언</a:t>
            </a:r>
            <a:endParaRPr lang="en-US" altLang="ko-KR" dirty="0"/>
          </a:p>
          <a:p>
            <a:r>
              <a:rPr lang="ko-KR" altLang="en-US" dirty="0"/>
              <a:t>연산자 함수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3123222"/>
            <a:ext cx="47233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i="1" dirty="0" err="1"/>
              <a:t>리턴타입</a:t>
            </a:r>
            <a:r>
              <a:rPr lang="ko-KR" altLang="en-US" dirty="0"/>
              <a:t>  </a:t>
            </a:r>
            <a:r>
              <a:rPr lang="en-US" altLang="ko-KR" b="1" dirty="0">
                <a:solidFill>
                  <a:srgbClr val="FF0000"/>
                </a:solidFill>
              </a:rPr>
              <a:t>operator</a:t>
            </a:r>
            <a:r>
              <a:rPr lang="ko-KR" altLang="en-US" dirty="0"/>
              <a:t>연산자</a:t>
            </a:r>
            <a:r>
              <a:rPr lang="en-US" altLang="ko-KR" dirty="0"/>
              <a:t>(</a:t>
            </a:r>
            <a:r>
              <a:rPr lang="ko-KR" altLang="en-US" i="1" dirty="0"/>
              <a:t>매개변수리스트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70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와 </a:t>
            </a:r>
            <a:r>
              <a:rPr lang="en-US" altLang="ko-KR" dirty="0"/>
              <a:t>== </a:t>
            </a:r>
            <a:r>
              <a:rPr lang="ko-KR" altLang="en-US" dirty="0"/>
              <a:t>연산자의 작성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55041" y="3834034"/>
            <a:ext cx="343183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Color {</a:t>
            </a:r>
          </a:p>
          <a:p>
            <a:pPr defTabSz="180000" fontAlgn="base" latinLnBrk="0"/>
            <a:r>
              <a:rPr lang="en-US" altLang="ko-KR" sz="1200" dirty="0"/>
              <a:t>	...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Color </a:t>
            </a:r>
            <a:r>
              <a:rPr lang="en-US" altLang="ko-KR" sz="1200" b="1" dirty="0">
                <a:solidFill>
                  <a:srgbClr val="FF0000"/>
                </a:solidFill>
              </a:rPr>
              <a:t>operator+ </a:t>
            </a:r>
            <a:r>
              <a:rPr lang="en-US" altLang="ko-KR" sz="1200" b="1" dirty="0"/>
              <a:t>(Color op2);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operator== </a:t>
            </a:r>
            <a:r>
              <a:rPr lang="en-US" altLang="ko-KR" sz="1200" b="1" dirty="0"/>
              <a:t>(Color op2);</a:t>
            </a:r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4758385" y="3434579"/>
            <a:ext cx="3911648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/>
              <a:t>클래스의 멤버 함수로 작성되는 경우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90545" y="3800691"/>
            <a:ext cx="400173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200" dirty="0"/>
              <a:t>Color operator + (Color op1, Color op2); // </a:t>
            </a:r>
            <a:r>
              <a:rPr lang="ko-KR" altLang="en-US" sz="1200" dirty="0"/>
              <a:t>외부 함수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bool</a:t>
            </a:r>
            <a:r>
              <a:rPr lang="en-US" altLang="ko-KR" sz="1200" dirty="0"/>
              <a:t> operator == (Color op1, Color op2); // </a:t>
            </a:r>
            <a:r>
              <a:rPr lang="ko-KR" altLang="en-US" sz="1200" dirty="0"/>
              <a:t>외부 함수</a:t>
            </a:r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class Color {</a:t>
            </a:r>
          </a:p>
          <a:p>
            <a:pPr defTabSz="180000" fontAlgn="base" latinLnBrk="0"/>
            <a:r>
              <a:rPr lang="en-US" altLang="ko-KR" sz="1200" dirty="0"/>
              <a:t>	...</a:t>
            </a:r>
          </a:p>
          <a:p>
            <a:pPr defTabSz="180000" fontAlgn="base" latinLnBrk="0"/>
            <a:r>
              <a:rPr lang="en-US" altLang="ko-KR" sz="1200" b="1" dirty="0"/>
              <a:t>	friend Color </a:t>
            </a:r>
            <a:r>
              <a:rPr lang="en-US" altLang="ko-KR" sz="1200" b="1" dirty="0">
                <a:solidFill>
                  <a:srgbClr val="FF0000"/>
                </a:solidFill>
              </a:rPr>
              <a:t>operator+ </a:t>
            </a:r>
            <a:r>
              <a:rPr lang="en-US" altLang="ko-KR" sz="1200" b="1" dirty="0"/>
              <a:t>(Color op1, Color op2);</a:t>
            </a:r>
          </a:p>
          <a:p>
            <a:pPr defTabSz="180000" fontAlgn="base" latinLnBrk="0"/>
            <a:r>
              <a:rPr lang="en-US" altLang="ko-KR" sz="1200" b="1" dirty="0"/>
              <a:t>	friend 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operator== </a:t>
            </a:r>
            <a:r>
              <a:rPr lang="en-US" altLang="ko-KR" sz="1200" b="1" dirty="0"/>
              <a:t>(Color op1, Color op2);</a:t>
            </a:r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69568" y="3161030"/>
            <a:ext cx="3490058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 dirty="0"/>
              <a:t>외부 함수로 구현되고 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   </a:t>
            </a:r>
            <a:r>
              <a:rPr lang="ko-KR" altLang="en-US" sz="1600" dirty="0"/>
              <a:t>클래스에 </a:t>
            </a:r>
            <a:r>
              <a:rPr lang="ko-KR" altLang="en-US" sz="1600" dirty="0" err="1"/>
              <a:t>프렌드로</a:t>
            </a:r>
            <a:r>
              <a:rPr lang="ko-KR" altLang="en-US" sz="1600" dirty="0"/>
              <a:t> 선언되는 경우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98657" y="1298995"/>
            <a:ext cx="5976664" cy="156966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Color a(BLUE), b(RED), c;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c = </a:t>
            </a:r>
            <a:r>
              <a:rPr lang="en-US" altLang="ko-KR" sz="1600" b="1" dirty="0"/>
              <a:t>a + b</a:t>
            </a:r>
            <a:r>
              <a:rPr lang="en-US" altLang="ko-KR" sz="1600" dirty="0"/>
              <a:t>;  // 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를 더하기 위한 </a:t>
            </a:r>
            <a:r>
              <a:rPr lang="en-US" altLang="ko-KR" sz="1600" dirty="0"/>
              <a:t>+ </a:t>
            </a:r>
            <a:r>
              <a:rPr lang="ko-KR" altLang="en-US" sz="1600" dirty="0"/>
              <a:t>연산자 작성 필요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if(</a:t>
            </a:r>
            <a:r>
              <a:rPr lang="en-US" altLang="ko-KR" sz="1600" b="1" dirty="0"/>
              <a:t>a == b</a:t>
            </a:r>
            <a:r>
              <a:rPr lang="en-US" altLang="ko-KR" sz="1600" dirty="0"/>
              <a:t>) { // 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를 비교하기 위한 </a:t>
            </a:r>
            <a:r>
              <a:rPr lang="en-US" altLang="ko-KR" sz="1600" dirty="0"/>
              <a:t>== </a:t>
            </a:r>
            <a:r>
              <a:rPr lang="ko-KR" altLang="en-US" sz="1600" dirty="0"/>
              <a:t>연산자 작성 필요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	...</a:t>
            </a:r>
          </a:p>
          <a:p>
            <a:pPr fontAlgn="base" latinLnBrk="0"/>
            <a:r>
              <a:rPr lang="en-US" altLang="ko-KR" sz="16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73936" y="908720"/>
            <a:ext cx="362310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연산자 함수 작성이 필요한 코드 사례</a:t>
            </a:r>
          </a:p>
        </p:txBody>
      </p:sp>
    </p:spTree>
    <p:extLst>
      <p:ext uri="{BB962C8B-B14F-4D97-AF65-F5344CB8AC3E}">
        <p14:creationId xmlns:p14="http://schemas.microsoft.com/office/powerpoint/2010/main" val="236591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앞으로 연산자 함수 작성에 사용할 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11760" y="1772816"/>
            <a:ext cx="402533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 // </a:t>
            </a:r>
            <a:r>
              <a:rPr lang="ko-KR" altLang="en-US" sz="1400" dirty="0"/>
              <a:t>에너지를 표현하는 파워 클래스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kick; // </a:t>
            </a:r>
            <a:r>
              <a:rPr lang="ko-KR" altLang="en-US" sz="1400" dirty="0"/>
              <a:t>발로 차는 힘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punch; // </a:t>
            </a:r>
            <a:r>
              <a:rPr lang="ko-KR" altLang="en-US" sz="1400" dirty="0"/>
              <a:t>주먹으로 치는 힘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public: </a:t>
            </a:r>
          </a:p>
          <a:p>
            <a:pPr defTabSz="180000" fontAlgn="base" latinLnBrk="0"/>
            <a:r>
              <a:rPr lang="en-US" altLang="ko-KR" sz="1400" dirty="0"/>
              <a:t>	Power(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kick=0,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punch=0) { </a:t>
            </a:r>
          </a:p>
          <a:p>
            <a:pPr defTabSz="180000" fontAlgn="base" latinLnBrk="0"/>
            <a:r>
              <a:rPr lang="en-US" altLang="ko-KR" sz="1400" dirty="0"/>
              <a:t>		this-&gt;kick = kick;</a:t>
            </a:r>
          </a:p>
          <a:p>
            <a:pPr defTabSz="180000" fontAlgn="base" latinLnBrk="0"/>
            <a:r>
              <a:rPr lang="en-US" altLang="ko-KR" sz="1400" dirty="0"/>
              <a:t>		this-&gt;punch = punch;</a:t>
            </a:r>
          </a:p>
          <a:p>
            <a:pPr defTabSz="180000" fontAlgn="base" latinLnBrk="0"/>
            <a:r>
              <a:rPr lang="en-US" altLang="ko-KR" sz="1400" dirty="0"/>
              <a:t>	 }</a:t>
            </a:r>
          </a:p>
          <a:p>
            <a:pPr defTabSz="180000" fontAlgn="base" latinLnBrk="0"/>
            <a:r>
              <a:rPr lang="en-US" altLang="ko-KR" sz="1400" dirty="0"/>
              <a:t>};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577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이항 연산자 중복 </a:t>
            </a:r>
            <a:r>
              <a:rPr lang="en-US" altLang="ko-KR" dirty="0"/>
              <a:t>: + </a:t>
            </a:r>
            <a:r>
              <a:rPr lang="ko-KR" altLang="en-US" dirty="0"/>
              <a:t>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59632" y="1528139"/>
            <a:ext cx="1611339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 b</a:t>
            </a:r>
            <a:r>
              <a:rPr lang="en-US" altLang="ko-KR" sz="2400" dirty="0"/>
              <a:t>;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149299" y="2333548"/>
            <a:ext cx="3135922" cy="1770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kick;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punch;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Power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operator+ </a:t>
            </a:r>
            <a:r>
              <a:rPr lang="en-US" altLang="ko-KR" sz="1400" dirty="0">
                <a:solidFill>
                  <a:srgbClr val="FF0000"/>
                </a:solidFill>
              </a:rPr>
              <a:t>(Power </a:t>
            </a:r>
            <a:r>
              <a:rPr lang="en-US" altLang="ko-KR" sz="1400" b="1" dirty="0">
                <a:solidFill>
                  <a:srgbClr val="FF0000"/>
                </a:solidFill>
              </a:rPr>
              <a:t>op2</a:t>
            </a:r>
            <a:r>
              <a:rPr lang="en-US" altLang="ko-KR" sz="1400" dirty="0">
                <a:solidFill>
                  <a:srgbClr val="FF0000"/>
                </a:solidFill>
              </a:rPr>
              <a:t>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75599" y="1520497"/>
            <a:ext cx="2194832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. + ( b );</a:t>
            </a:r>
          </a:p>
        </p:txBody>
      </p:sp>
      <p:cxnSp>
        <p:nvCxnSpPr>
          <p:cNvPr id="10" name="직선 화살표 연결선 9"/>
          <p:cNvCxnSpPr>
            <a:stCxn id="7" idx="3"/>
            <a:endCxn id="9" idx="1"/>
          </p:cNvCxnSpPr>
          <p:nvPr/>
        </p:nvCxnSpPr>
        <p:spPr>
          <a:xfrm flipV="1">
            <a:off x="2870971" y="1751330"/>
            <a:ext cx="2304628" cy="7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60692" y="171280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컴파일러에 의한 변환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3131840" y="3511461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리턴 타입</a:t>
            </a: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6925182" y="2899599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02654" y="4725144"/>
            <a:ext cx="368505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Power::operator+(Power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this-&gt;kick + op2.kick;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this-&gt;punch + op2.punch;</a:t>
            </a:r>
          </a:p>
          <a:p>
            <a:pPr defTabSz="180000" fontAlgn="base" latinLnBrk="0"/>
            <a:r>
              <a:rPr lang="en-US" altLang="ko-KR" sz="1400" dirty="0"/>
              <a:t>	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28305" y="4104246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Power</a:t>
            </a:r>
            <a:r>
              <a:rPr lang="ko-KR" altLang="en-US" sz="1400" dirty="0"/>
              <a:t>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717260" y="1920607"/>
            <a:ext cx="631857" cy="1590854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781165" y="1920607"/>
            <a:ext cx="72405" cy="1652409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620925" y="1920607"/>
            <a:ext cx="1224136" cy="41294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8058" y="6110139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+ </a:t>
            </a:r>
            <a:r>
              <a:rPr lang="ko-KR" altLang="en-US" sz="1400" dirty="0"/>
              <a:t>연산자 함수 코드</a:t>
            </a:r>
          </a:p>
        </p:txBody>
      </p:sp>
    </p:spTree>
    <p:extLst>
      <p:ext uri="{BB962C8B-B14F-4D97-AF65-F5344CB8AC3E}">
        <p14:creationId xmlns:p14="http://schemas.microsoft.com/office/powerpoint/2010/main" val="13885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7-4 </a:t>
            </a:r>
            <a:r>
              <a:rPr lang="ko-KR" altLang="en-US" dirty="0"/>
              <a:t>두 개의 </a:t>
            </a:r>
            <a:r>
              <a:rPr lang="en-US" altLang="ko-KR" dirty="0"/>
              <a:t>Power </a:t>
            </a:r>
            <a:r>
              <a:rPr lang="ko-KR" altLang="en-US" dirty="0"/>
              <a:t>객체를 더하는 </a:t>
            </a:r>
            <a:r>
              <a:rPr lang="en-US" altLang="ko-KR" dirty="0"/>
              <a:t>+ </a:t>
            </a:r>
            <a:r>
              <a:rPr lang="ko-KR" altLang="en-US" dirty="0"/>
              <a:t>연산자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556792"/>
            <a:ext cx="502205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 (Power op2); </a:t>
            </a:r>
            <a:r>
              <a:rPr lang="en-US" altLang="ko-KR" sz="1200" dirty="0"/>
              <a:t>// 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Power::operator+(Power op2) </a:t>
            </a:r>
            <a:r>
              <a:rPr lang="en-US" altLang="ko-KR" sz="1200" dirty="0"/>
              <a:t>{</a:t>
            </a:r>
            <a:r>
              <a:rPr lang="en-US" altLang="ko-KR" sz="1200" b="1" dirty="0"/>
              <a:t> 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this-&gt;kick + op2.kick; // kick</a:t>
            </a:r>
            <a:r>
              <a:rPr lang="ko-KR" altLang="en-US" sz="1200" dirty="0"/>
              <a:t> 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this-&gt;punch + op2.punch; // punch</a:t>
            </a:r>
            <a:r>
              <a:rPr lang="ko-KR" altLang="en-US" sz="1200" dirty="0"/>
              <a:t> 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더한 결과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35092" y="3789139"/>
            <a:ext cx="338437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</a:t>
            </a:r>
            <a:r>
              <a:rPr lang="en-US" altLang="ko-KR" sz="1200" dirty="0"/>
              <a:t>+</a:t>
            </a:r>
            <a:r>
              <a:rPr lang="ko-KR" altLang="en-US" sz="1200" dirty="0"/>
              <a:t> 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535092" y="5446965"/>
            <a:ext cx="338437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491880" y="4749945"/>
            <a:ext cx="1701674" cy="315562"/>
          </a:xfrm>
          <a:prstGeom prst="wedgeRoundRectCallout">
            <a:avLst>
              <a:gd name="adj1" fmla="val -67751"/>
              <a:gd name="adj2" fmla="val 303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452320" y="5559433"/>
            <a:ext cx="1039750" cy="421393"/>
          </a:xfrm>
          <a:prstGeom prst="wedgeRoundRectCallout">
            <a:avLst>
              <a:gd name="adj1" fmla="val -103044"/>
              <a:gd name="adj2" fmla="val -2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a, b,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 순으로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808256" y="4589357"/>
            <a:ext cx="1288128" cy="476149"/>
          </a:xfrm>
          <a:prstGeom prst="wedgeRoundRectCallout">
            <a:avLst>
              <a:gd name="adj1" fmla="val -87879"/>
              <a:gd name="adj2" fmla="val -942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의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operator+() </a:t>
            </a:r>
            <a:r>
              <a:rPr lang="ko-KR" altLang="en-US" sz="1000" dirty="0">
                <a:solidFill>
                  <a:schemeClr val="tx1"/>
                </a:solidFill>
              </a:rPr>
              <a:t>멤버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66722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== </a:t>
            </a:r>
            <a:r>
              <a:rPr lang="ko-KR" altLang="en-US" dirty="0"/>
              <a:t>연산자 중복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32064" y="2475836"/>
            <a:ext cx="3134088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bool</a:t>
            </a:r>
            <a:r>
              <a:rPr lang="en-US" altLang="ko-KR" sz="1400" b="1" dirty="0">
                <a:solidFill>
                  <a:srgbClr val="FF0000"/>
                </a:solidFill>
              </a:rPr>
              <a:t> operator== (Power op2);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41969" y="4489375"/>
            <a:ext cx="3888541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/>
              <a:t>bool</a:t>
            </a:r>
            <a:r>
              <a:rPr lang="en-US" altLang="ko-KR" sz="1400" b="1" dirty="0"/>
              <a:t> Power::operator==(Power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if(kick==op2.kick &amp;&amp; punch==op2.punch)</a:t>
            </a:r>
          </a:p>
          <a:p>
            <a:pPr defTabSz="180000" fontAlgn="base" latinLnBrk="0"/>
            <a:r>
              <a:rPr lang="en-US" altLang="ko-KR" sz="1400" dirty="0"/>
              <a:t>		return true;</a:t>
            </a:r>
          </a:p>
          <a:p>
            <a:pPr defTabSz="180000" fontAlgn="base" latinLnBrk="0"/>
            <a:r>
              <a:rPr lang="en-US" altLang="ko-KR" sz="1400" dirty="0"/>
              <a:t>	else</a:t>
            </a:r>
          </a:p>
          <a:p>
            <a:pPr defTabSz="180000" fontAlgn="base" latinLnBrk="0"/>
            <a:r>
              <a:rPr lang="en-US" altLang="ko-KR" sz="1400" dirty="0"/>
              <a:t>		return false;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475656" y="1681063"/>
            <a:ext cx="1180131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== b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408340" y="1694285"/>
            <a:ext cx="1763624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== ( b )</a:t>
            </a:r>
          </a:p>
        </p:txBody>
      </p:sp>
      <p:cxnSp>
        <p:nvCxnSpPr>
          <p:cNvPr id="34" name="직선 화살표 연결선 33"/>
          <p:cNvCxnSpPr>
            <a:stCxn id="32" idx="3"/>
            <a:endCxn id="33" idx="1"/>
          </p:cNvCxnSpPr>
          <p:nvPr/>
        </p:nvCxnSpPr>
        <p:spPr>
          <a:xfrm>
            <a:off x="2655787" y="1911896"/>
            <a:ext cx="2752553" cy="1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39759" y="1873372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컴파일러에 의한 변환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2231" y="3769807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Power</a:t>
            </a:r>
            <a:r>
              <a:rPr lang="ko-KR" altLang="en-US" sz="1400" dirty="0"/>
              <a:t>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6733387" y="2011871"/>
            <a:ext cx="43589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52120" y="2011871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919738" y="2011871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사각형 설명선 22"/>
          <p:cNvSpPr/>
          <p:nvPr/>
        </p:nvSpPr>
        <p:spPr>
          <a:xfrm>
            <a:off x="3009961" y="3249075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리턴 타입</a:t>
            </a: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937958" y="2630473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0032" y="5929535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== </a:t>
            </a:r>
            <a:r>
              <a:rPr lang="ko-KR" altLang="en-US" sz="1400" dirty="0"/>
              <a:t>연산자 함수 코드</a:t>
            </a:r>
          </a:p>
        </p:txBody>
      </p:sp>
    </p:spTree>
    <p:extLst>
      <p:ext uri="{BB962C8B-B14F-4D97-AF65-F5344CB8AC3E}">
        <p14:creationId xmlns:p14="http://schemas.microsoft.com/office/powerpoint/2010/main" val="2526685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7-5 </a:t>
            </a:r>
            <a:r>
              <a:rPr lang="ko-KR" altLang="en-US" dirty="0"/>
              <a:t>두 개의 </a:t>
            </a:r>
            <a:r>
              <a:rPr lang="en-US" altLang="ko-KR" dirty="0"/>
              <a:t>Power </a:t>
            </a:r>
            <a:r>
              <a:rPr lang="ko-KR" altLang="en-US" dirty="0"/>
              <a:t>객체를 비교하는 </a:t>
            </a:r>
            <a:r>
              <a:rPr lang="en-US" altLang="ko-KR" dirty="0"/>
              <a:t>== </a:t>
            </a:r>
            <a:r>
              <a:rPr lang="ko-KR" altLang="en-US" dirty="0"/>
              <a:t>연산자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0820" y="1710065"/>
            <a:ext cx="4483188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operator== (Power op2);</a:t>
            </a:r>
            <a:r>
              <a:rPr lang="en-US" altLang="ko-KR" sz="1200" dirty="0"/>
              <a:t>  // ==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</a:t>
            </a:r>
          </a:p>
          <a:p>
            <a:pPr defTabSz="180000"/>
            <a:r>
              <a:rPr lang="en-US" altLang="ko-KR" sz="1200" dirty="0"/>
              <a:t>		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bool</a:t>
            </a:r>
            <a:r>
              <a:rPr lang="en-US" altLang="ko-KR" sz="1200" b="1" dirty="0"/>
              <a:t> Power::operator==(Power op2)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if(kick==op2.kick &amp;&amp; punch==op2.punch) return true;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60032" y="3933056"/>
            <a:ext cx="399207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b(3,5); // 2 </a:t>
            </a:r>
            <a:r>
              <a:rPr lang="ko-KR" altLang="en-US" sz="1200" dirty="0"/>
              <a:t>개의 동일한 파워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a == b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두 파워가 같다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두 파워가 같지 않다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860032" y="5410090"/>
            <a:ext cx="3966890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ko-KR" altLang="en-US" sz="1200" dirty="0"/>
              <a:t>두 파워가 같다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402414" y="4921507"/>
            <a:ext cx="1800200" cy="315562"/>
          </a:xfrm>
          <a:prstGeom prst="wedgeRoundRectCallout">
            <a:avLst>
              <a:gd name="adj1" fmla="val -72118"/>
              <a:gd name="adj2" fmla="val 58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==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301662" y="4346253"/>
            <a:ext cx="1939850" cy="315562"/>
          </a:xfrm>
          <a:prstGeom prst="wedgeRoundRectCallout">
            <a:avLst>
              <a:gd name="adj1" fmla="val -82440"/>
              <a:gd name="adj2" fmla="val 722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operator==() </a:t>
            </a:r>
            <a:r>
              <a:rPr lang="ko-KR" altLang="en-US" sz="1000" dirty="0">
                <a:solidFill>
                  <a:schemeClr val="tx1"/>
                </a:solidFill>
              </a:rPr>
              <a:t>멤버 함수 호출</a:t>
            </a:r>
          </a:p>
        </p:txBody>
      </p:sp>
    </p:spTree>
    <p:extLst>
      <p:ext uri="{BB962C8B-B14F-4D97-AF65-F5344CB8AC3E}">
        <p14:creationId xmlns:p14="http://schemas.microsoft.com/office/powerpoint/2010/main" val="138983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02E4B5-97EE-1FC3-C45B-A10856D93391}"/>
              </a:ext>
            </a:extLst>
          </p:cNvPr>
          <p:cNvGrpSpPr/>
          <p:nvPr/>
        </p:nvGrpSpPr>
        <p:grpSpPr>
          <a:xfrm>
            <a:off x="829409" y="2420306"/>
            <a:ext cx="6974750" cy="720000"/>
            <a:chOff x="621586" y="3173386"/>
            <a:chExt cx="6974750" cy="720000"/>
          </a:xfrm>
        </p:grpSpPr>
        <p:sp>
          <p:nvSpPr>
            <p:cNvPr id="3" name="직사각형 32">
              <a:extLst>
                <a:ext uri="{FF2B5EF4-FFF2-40B4-BE49-F238E27FC236}">
                  <a16:creationId xmlns:a16="http://schemas.microsoft.com/office/drawing/2014/main" id="{A6AF9FB6-00AA-3301-B4A9-9B7EDB2890BC}"/>
                </a:ext>
              </a:extLst>
            </p:cNvPr>
            <p:cNvSpPr/>
            <p:nvPr/>
          </p:nvSpPr>
          <p:spPr>
            <a:xfrm>
              <a:off x="621586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solidFill>
                <a:srgbClr val="F2A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904C1E-AD56-3DD9-A21C-F476225A00C2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32">
              <a:extLst>
                <a:ext uri="{FF2B5EF4-FFF2-40B4-BE49-F238E27FC236}">
                  <a16:creationId xmlns:a16="http://schemas.microsoft.com/office/drawing/2014/main" id="{9FEBA9BE-5B91-7CD8-E090-B983C9A0A35C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직사각형 23">
              <a:extLst>
                <a:ext uri="{FF2B5EF4-FFF2-40B4-BE49-F238E27FC236}">
                  <a16:creationId xmlns:a16="http://schemas.microsoft.com/office/drawing/2014/main" id="{D0BBB50A-0F87-088A-A73A-0659076DF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5" y="3318602"/>
              <a:ext cx="5870937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연산자를 클래스 멤버 함수로 작성할 수 있다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C2DFE8A-5DDE-F6D8-C7EA-DFE7E8EB35C5}"/>
              </a:ext>
            </a:extLst>
          </p:cNvPr>
          <p:cNvGrpSpPr/>
          <p:nvPr/>
        </p:nvGrpSpPr>
        <p:grpSpPr>
          <a:xfrm>
            <a:off x="827584" y="674961"/>
            <a:ext cx="6953076" cy="765342"/>
            <a:chOff x="643260" y="980728"/>
            <a:chExt cx="6953076" cy="765342"/>
          </a:xfrm>
        </p:grpSpPr>
        <p:sp>
          <p:nvSpPr>
            <p:cNvPr id="11" name="직사각형 32">
              <a:extLst>
                <a:ext uri="{FF2B5EF4-FFF2-40B4-BE49-F238E27FC236}">
                  <a16:creationId xmlns:a16="http://schemas.microsoft.com/office/drawing/2014/main" id="{17FEE3D8-0915-B7D5-EA27-20195DC694FB}"/>
                </a:ext>
              </a:extLst>
            </p:cNvPr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EB1D2B0-B624-0EF6-B82B-231E0573FEB5}"/>
                </a:ext>
              </a:extLst>
            </p:cNvPr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>
              <a:extLst>
                <a:ext uri="{FF2B5EF4-FFF2-40B4-BE49-F238E27FC236}">
                  <a16:creationId xmlns:a16="http://schemas.microsoft.com/office/drawing/2014/main" id="{4B6F96A9-3C24-139E-517E-ADA55BB5C27C}"/>
                </a:ext>
              </a:extLst>
            </p:cNvPr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직사각형 23">
              <a:extLst>
                <a:ext uri="{FF2B5EF4-FFF2-40B4-BE49-F238E27FC236}">
                  <a16:creationId xmlns:a16="http://schemas.microsoft.com/office/drawing/2014/main" id="{720FFC78-6CA8-B624-8D8F-631EC13BB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1135069"/>
              <a:ext cx="5729460" cy="61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16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C++</a:t>
              </a:r>
              <a:r>
                <a:rPr lang="ko-KR" altLang="en-US" sz="16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의 </a:t>
              </a:r>
              <a:r>
                <a:rPr lang="ko-KR" altLang="en-US" sz="1600" b="1" spc="-100" dirty="0" err="1">
                  <a:solidFill>
                    <a:srgbClr val="393939"/>
                  </a:solidFill>
                  <a:ea typeface="맑은 고딕" panose="020B0503020000020004" pitchFamily="50" charset="-127"/>
                </a:rPr>
                <a:t>프렌드</a:t>
              </a:r>
              <a:r>
                <a:rPr lang="ko-KR" altLang="en-US" sz="16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 함수의 개념을 이해하고</a:t>
              </a:r>
              <a:r>
                <a:rPr lang="en-US" altLang="ko-KR" sz="16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, </a:t>
              </a:r>
              <a:r>
                <a:rPr lang="ko-KR" altLang="en-US" sz="1600" b="1" spc="-100" dirty="0" err="1">
                  <a:solidFill>
                    <a:srgbClr val="393939"/>
                  </a:solidFill>
                  <a:ea typeface="맑은 고딕" panose="020B0503020000020004" pitchFamily="50" charset="-127"/>
                </a:rPr>
                <a:t>프렌드</a:t>
              </a:r>
              <a:r>
                <a:rPr lang="ko-KR" altLang="en-US" sz="16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 함수를 작성할 수 있다</a:t>
              </a:r>
              <a:r>
                <a:rPr lang="en-US" altLang="ko-KR" sz="16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8AB186-D016-B077-D232-2F176B1B20C3}"/>
              </a:ext>
            </a:extLst>
          </p:cNvPr>
          <p:cNvGrpSpPr/>
          <p:nvPr/>
        </p:nvGrpSpPr>
        <p:grpSpPr>
          <a:xfrm>
            <a:off x="822534" y="1567475"/>
            <a:ext cx="6953076" cy="720000"/>
            <a:chOff x="643260" y="2077057"/>
            <a:chExt cx="6953076" cy="720000"/>
          </a:xfrm>
        </p:grpSpPr>
        <p:sp>
          <p:nvSpPr>
            <p:cNvPr id="16" name="직사각형 32">
              <a:extLst>
                <a:ext uri="{FF2B5EF4-FFF2-40B4-BE49-F238E27FC236}">
                  <a16:creationId xmlns:a16="http://schemas.microsoft.com/office/drawing/2014/main" id="{998F92EA-10D6-6E75-0AFD-03E8544540BD}"/>
                </a:ext>
              </a:extLst>
            </p:cNvPr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6D96839-E35E-8F46-92B8-B7D2CD1E5E06}"/>
                </a:ext>
              </a:extLst>
            </p:cNvPr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32">
              <a:extLst>
                <a:ext uri="{FF2B5EF4-FFF2-40B4-BE49-F238E27FC236}">
                  <a16:creationId xmlns:a16="http://schemas.microsoft.com/office/drawing/2014/main" id="{077BC4ED-90C8-AF63-87C7-936836A60BC3}"/>
                </a:ext>
              </a:extLst>
            </p:cNvPr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FB18B3-284C-1D51-92F8-379A09C45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2227029"/>
              <a:ext cx="553944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연산자 중복의 개념을 이해하고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AC2A7-AA9C-509E-2043-A7BC7E7D1DC9}"/>
              </a:ext>
            </a:extLst>
          </p:cNvPr>
          <p:cNvGrpSpPr/>
          <p:nvPr/>
        </p:nvGrpSpPr>
        <p:grpSpPr>
          <a:xfrm>
            <a:off x="822534" y="3256581"/>
            <a:ext cx="6953076" cy="720000"/>
            <a:chOff x="643260" y="3173386"/>
            <a:chExt cx="6953076" cy="720000"/>
          </a:xfrm>
        </p:grpSpPr>
        <p:sp>
          <p:nvSpPr>
            <p:cNvPr id="21" name="직사각형 32">
              <a:extLst>
                <a:ext uri="{FF2B5EF4-FFF2-40B4-BE49-F238E27FC236}">
                  <a16:creationId xmlns:a16="http://schemas.microsoft.com/office/drawing/2014/main" id="{45BB5243-4FFF-4EA4-A9B1-57E00C8FC82B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0C10621-A248-E110-7F4A-93CA080D020B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32">
              <a:extLst>
                <a:ext uri="{FF2B5EF4-FFF2-40B4-BE49-F238E27FC236}">
                  <a16:creationId xmlns:a16="http://schemas.microsoft.com/office/drawing/2014/main" id="{EA23B16F-D287-E81A-2BA7-4052E309A835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713EC37-1A8F-1064-1514-4B19EF70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3318602"/>
              <a:ext cx="6043502" cy="37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연산자를 </a:t>
              </a:r>
              <a:r>
                <a:rPr lang="ko-KR" altLang="en-US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프렌드</a:t>
              </a:r>
              <a:r>
                <a:rPr lang="ko-KR" altLang="en-US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함수로 작성할 수 있다</a:t>
              </a:r>
              <a:r>
                <a:rPr lang="en-US" altLang="ko-KR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44B93FF-B0BE-DA1E-7DB0-40D634EF618D}"/>
              </a:ext>
            </a:extLst>
          </p:cNvPr>
          <p:cNvGrpSpPr/>
          <p:nvPr/>
        </p:nvGrpSpPr>
        <p:grpSpPr>
          <a:xfrm>
            <a:off x="822534" y="4121797"/>
            <a:ext cx="6981624" cy="720000"/>
            <a:chOff x="643260" y="3173386"/>
            <a:chExt cx="6981624" cy="720000"/>
          </a:xfrm>
        </p:grpSpPr>
        <p:sp>
          <p:nvSpPr>
            <p:cNvPr id="26" name="직사각형 32">
              <a:extLst>
                <a:ext uri="{FF2B5EF4-FFF2-40B4-BE49-F238E27FC236}">
                  <a16:creationId xmlns:a16="http://schemas.microsoft.com/office/drawing/2014/main" id="{F71BA7E4-AA88-F963-DFD2-984DC884F121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27B1081-9F6C-8D84-234F-03E9E8359B9D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32">
              <a:extLst>
                <a:ext uri="{FF2B5EF4-FFF2-40B4-BE49-F238E27FC236}">
                  <a16:creationId xmlns:a16="http://schemas.microsoft.com/office/drawing/2014/main" id="{64533FB2-4B06-34BC-4292-AB3DDB99E7ED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D00EA39-8DE9-8B44-13BC-FF54296FF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5" y="3318602"/>
              <a:ext cx="6128269" cy="34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다양한 이항 연산자를 중복 할 수 있다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0D91A5-F9AD-40DE-A517-5DEBD19F325F}"/>
              </a:ext>
            </a:extLst>
          </p:cNvPr>
          <p:cNvGrpSpPr/>
          <p:nvPr/>
        </p:nvGrpSpPr>
        <p:grpSpPr>
          <a:xfrm>
            <a:off x="822534" y="4987013"/>
            <a:ext cx="6953076" cy="775456"/>
            <a:chOff x="643260" y="3173386"/>
            <a:chExt cx="6953076" cy="775456"/>
          </a:xfrm>
        </p:grpSpPr>
        <p:sp>
          <p:nvSpPr>
            <p:cNvPr id="31" name="직사각형 32">
              <a:extLst>
                <a:ext uri="{FF2B5EF4-FFF2-40B4-BE49-F238E27FC236}">
                  <a16:creationId xmlns:a16="http://schemas.microsoft.com/office/drawing/2014/main" id="{DB72FF1A-8AE6-71FA-A97F-CB564B09EF90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E2D597D-D7B3-84B6-199F-A2D66A6FB5C0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06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399430-602C-137C-7573-889FC6B1321E}"/>
                </a:ext>
              </a:extLst>
            </p:cNvPr>
            <p:cNvSpPr/>
            <p:nvPr/>
          </p:nvSpPr>
          <p:spPr>
            <a:xfrm>
              <a:off x="1358900" y="3173386"/>
              <a:ext cx="6237436" cy="775456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32FFE3D-B677-8418-941B-D0A972C39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3318602"/>
              <a:ext cx="5899486" cy="37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다양한 </a:t>
              </a:r>
              <a:r>
                <a:rPr lang="ko-KR" altLang="en-US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단항</a:t>
              </a:r>
              <a:r>
                <a:rPr lang="ko-KR" altLang="en-US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연산자를 중복 할 수 있다</a:t>
              </a:r>
              <a:r>
                <a:rPr lang="en-US" altLang="ko-KR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BFB0957-338B-FA8A-E432-50F002A831E8}"/>
              </a:ext>
            </a:extLst>
          </p:cNvPr>
          <p:cNvGrpSpPr/>
          <p:nvPr/>
        </p:nvGrpSpPr>
        <p:grpSpPr>
          <a:xfrm>
            <a:off x="851082" y="5831448"/>
            <a:ext cx="6953076" cy="821107"/>
            <a:chOff x="643260" y="3173386"/>
            <a:chExt cx="6953076" cy="821107"/>
          </a:xfrm>
        </p:grpSpPr>
        <p:sp>
          <p:nvSpPr>
            <p:cNvPr id="36" name="직사각형 32">
              <a:extLst>
                <a:ext uri="{FF2B5EF4-FFF2-40B4-BE49-F238E27FC236}">
                  <a16:creationId xmlns:a16="http://schemas.microsoft.com/office/drawing/2014/main" id="{269385D9-BD94-7C5C-C868-56B16B1AD799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B273FAA-2F09-6E54-B246-BA1FD0C24FDF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07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2">
              <a:extLst>
                <a:ext uri="{FF2B5EF4-FFF2-40B4-BE49-F238E27FC236}">
                  <a16:creationId xmlns:a16="http://schemas.microsoft.com/office/drawing/2014/main" id="{65468FEE-A8B8-363B-3484-A06405B661C8}"/>
                </a:ext>
              </a:extLst>
            </p:cNvPr>
            <p:cNvSpPr/>
            <p:nvPr/>
          </p:nvSpPr>
          <p:spPr>
            <a:xfrm>
              <a:off x="1358900" y="3173386"/>
              <a:ext cx="6237436" cy="775456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1668F68-4BDA-C153-6A55-B513CCAB3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3318602"/>
              <a:ext cx="5899486" cy="675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b="1" spc="-100" dirty="0" err="1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단항</a:t>
              </a:r>
              <a:r>
                <a:rPr lang="ko-KR" altLang="en-US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연산자에서 전위 연산자와 후위 연산자를 구분하여 작성할 수 있다</a:t>
              </a:r>
              <a:r>
                <a:rPr lang="en-US" altLang="ko-KR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31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+= </a:t>
            </a:r>
            <a:r>
              <a:rPr lang="ko-KR" altLang="en-US" dirty="0"/>
              <a:t>연산자 중복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283968" y="2333704"/>
            <a:ext cx="3384376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Power&amp; operator+= (Power op2);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2675" y="1528139"/>
            <a:ext cx="181652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+= b;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076056" y="1520497"/>
            <a:ext cx="241123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. += ( b );</a:t>
            </a:r>
          </a:p>
        </p:txBody>
      </p:sp>
      <p:cxnSp>
        <p:nvCxnSpPr>
          <p:cNvPr id="26" name="직선 화살표 연결선 25"/>
          <p:cNvCxnSpPr>
            <a:stCxn id="24" idx="3"/>
            <a:endCxn id="25" idx="1"/>
          </p:cNvCxnSpPr>
          <p:nvPr/>
        </p:nvCxnSpPr>
        <p:spPr>
          <a:xfrm flipV="1">
            <a:off x="2739198" y="1751330"/>
            <a:ext cx="2336858" cy="7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23735" y="171280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컴파일러에 의한 변환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139952" y="4293096"/>
            <a:ext cx="37444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/>
              <a:t>Power::operator+=(Power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kick = kick + op2.kick;</a:t>
            </a:r>
          </a:p>
          <a:p>
            <a:pPr defTabSz="180000" fontAlgn="base" latinLnBrk="0"/>
            <a:r>
              <a:rPr lang="en-US" altLang="ko-KR" sz="1400" dirty="0"/>
              <a:t>	punch = punch + op2.punch;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return *this;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자신의 참조 리턴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40762" y="3644606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Power</a:t>
            </a:r>
            <a:r>
              <a:rPr lang="ko-KR" altLang="en-US" sz="1400" dirty="0"/>
              <a:t>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959718" y="1876234"/>
            <a:ext cx="43589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878451" y="1876234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146069" y="1876234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사각형 설명선 21"/>
          <p:cNvSpPr/>
          <p:nvPr/>
        </p:nvSpPr>
        <p:spPr>
          <a:xfrm>
            <a:off x="3235936" y="3068960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리턴 타입</a:t>
            </a: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7164289" y="2494836"/>
            <a:ext cx="1152127" cy="315562"/>
          </a:xfrm>
          <a:prstGeom prst="wedgeRoundRectCallout">
            <a:avLst>
              <a:gd name="adj1" fmla="val -63115"/>
              <a:gd name="adj2" fmla="val 4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 </a:t>
            </a:r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op2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4511" y="5469852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+= </a:t>
            </a:r>
            <a:r>
              <a:rPr lang="ko-KR" altLang="en-US" sz="1400" dirty="0"/>
              <a:t>연산자 함수 코드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3347864" y="4941168"/>
            <a:ext cx="504056" cy="315562"/>
          </a:xfrm>
          <a:prstGeom prst="wedgeRoundRectCallout">
            <a:avLst>
              <a:gd name="adj1" fmla="val 157305"/>
              <a:gd name="adj2" fmla="val 29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3369291" y="3977534"/>
            <a:ext cx="504056" cy="315562"/>
          </a:xfrm>
          <a:prstGeom prst="wedgeRoundRectCallout">
            <a:avLst>
              <a:gd name="adj1" fmla="val 184727"/>
              <a:gd name="adj2" fmla="val 770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579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7-6 </a:t>
            </a:r>
            <a:r>
              <a:rPr lang="ko-KR" altLang="en-US" dirty="0"/>
              <a:t>두 </a:t>
            </a:r>
            <a:r>
              <a:rPr lang="en-US" altLang="ko-KR" dirty="0"/>
              <a:t>Power </a:t>
            </a:r>
            <a:r>
              <a:rPr lang="ko-KR" altLang="en-US" dirty="0"/>
              <a:t>객체를 더하는 </a:t>
            </a:r>
            <a:r>
              <a:rPr lang="en-US" altLang="ko-KR" dirty="0"/>
              <a:t>+= </a:t>
            </a:r>
            <a:r>
              <a:rPr lang="ko-KR" altLang="en-US" dirty="0"/>
              <a:t>연산자 작성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3797" y="1537622"/>
            <a:ext cx="453650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Power&amp; operator+= (Power op2); </a:t>
            </a:r>
            <a:r>
              <a:rPr lang="en-US" altLang="ko-KR" sz="1200" dirty="0"/>
              <a:t>// +=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Power&amp; Power::operator+=(Power op2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kick = kick + op2.kick; // kick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punch = punch + op2.punch; // punch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*this; // </a:t>
            </a:r>
            <a:r>
              <a:rPr lang="ko-KR" altLang="en-US" sz="1200" dirty="0"/>
              <a:t>합한 결과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56401" y="3546206"/>
            <a:ext cx="282024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+=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456401" y="5241879"/>
            <a:ext cx="282024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502878" y="5373216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37412" y="5735072"/>
            <a:ext cx="1267036" cy="216024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a+=b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c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941266" y="4725144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+=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3" name="오른쪽 중괄호 2"/>
          <p:cNvSpPr/>
          <p:nvPr/>
        </p:nvSpPr>
        <p:spPr>
          <a:xfrm>
            <a:off x="6764477" y="5373216"/>
            <a:ext cx="137692" cy="255516"/>
          </a:xfrm>
          <a:prstGeom prst="righ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/>
          </a:p>
        </p:txBody>
      </p:sp>
      <p:sp>
        <p:nvSpPr>
          <p:cNvPr id="13" name="오른쪽 중괄호 12"/>
          <p:cNvSpPr/>
          <p:nvPr/>
        </p:nvSpPr>
        <p:spPr>
          <a:xfrm>
            <a:off x="6782412" y="5715326"/>
            <a:ext cx="137692" cy="255516"/>
          </a:xfrm>
          <a:prstGeom prst="rightBrac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701565" y="4015474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operator+=() </a:t>
            </a:r>
            <a:r>
              <a:rPr lang="ko-KR" altLang="en-US" sz="1000" dirty="0">
                <a:solidFill>
                  <a:schemeClr val="tx1"/>
                </a:solidFill>
              </a:rPr>
              <a:t>멤버 함수 호출</a:t>
            </a:r>
          </a:p>
        </p:txBody>
      </p:sp>
    </p:spTree>
    <p:extLst>
      <p:ext uri="{BB962C8B-B14F-4D97-AF65-F5344CB8AC3E}">
        <p14:creationId xmlns:p14="http://schemas.microsoft.com/office/powerpoint/2010/main" val="3782603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연산자 작성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):</a:t>
            </a:r>
            <a:r>
              <a:rPr lang="ko-KR" altLang="en-US" dirty="0"/>
              <a:t> </a:t>
            </a:r>
            <a:r>
              <a:rPr lang="en-US" altLang="ko-KR" dirty="0"/>
              <a:t>b = a + 2;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412776"/>
            <a:ext cx="489654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op2); </a:t>
            </a:r>
            <a:r>
              <a:rPr lang="en-US" altLang="ko-KR" sz="1200" dirty="0"/>
              <a:t>// 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op2)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kick + op2; // kick</a:t>
            </a:r>
            <a:r>
              <a:rPr lang="ko-KR" altLang="en-US" sz="1200" dirty="0"/>
              <a:t>에 </a:t>
            </a:r>
            <a:r>
              <a:rPr lang="en-US" altLang="ko-KR" sz="1200" dirty="0"/>
              <a:t>op2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punch + op2; // punch</a:t>
            </a:r>
            <a:r>
              <a:rPr lang="ko-KR" altLang="en-US" sz="1200" dirty="0"/>
              <a:t>에</a:t>
            </a:r>
            <a:r>
              <a:rPr lang="en-US" altLang="ko-KR" sz="1200" dirty="0"/>
              <a:t> op2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4088" y="3429000"/>
            <a:ext cx="331236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a + 2;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객체와 정수 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364088" y="5118283"/>
            <a:ext cx="3265837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kick=5,punch=7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398633" y="5236457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233167" y="5608986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 + 2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660232" y="5236457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678167" y="558924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339752" y="4437112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660232" y="3863598"/>
            <a:ext cx="1860276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4171524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단항</a:t>
            </a:r>
            <a:r>
              <a:rPr lang="ko-KR" altLang="en-US" dirty="0"/>
              <a:t> 연산자 중복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단항</a:t>
            </a:r>
            <a:r>
              <a:rPr lang="ko-KR" altLang="en-US" dirty="0"/>
              <a:t> 연산자</a:t>
            </a:r>
            <a:endParaRPr lang="en-US" altLang="ko-KR" dirty="0"/>
          </a:p>
          <a:p>
            <a:pPr lvl="1"/>
            <a:r>
              <a:rPr lang="ko-KR" altLang="en-US" dirty="0" err="1"/>
              <a:t>피연산자가</a:t>
            </a:r>
            <a:r>
              <a:rPr lang="ko-KR" altLang="en-US" dirty="0"/>
              <a:t> 하나 뿐인 연산자</a:t>
            </a:r>
            <a:endParaRPr lang="en-US" altLang="ko-KR" dirty="0"/>
          </a:p>
          <a:p>
            <a:pPr lvl="2"/>
            <a:r>
              <a:rPr lang="ko-KR" altLang="en-US" dirty="0"/>
              <a:t>연산자 중복 방식은 이항 연산자의 경우와 거의 유사함</a:t>
            </a:r>
            <a:endParaRPr lang="en-US" altLang="ko-KR" dirty="0"/>
          </a:p>
          <a:p>
            <a:pPr lvl="1"/>
            <a:r>
              <a:rPr lang="ko-KR" altLang="en-US" dirty="0" err="1"/>
              <a:t>단항</a:t>
            </a:r>
            <a:r>
              <a:rPr lang="ko-KR" altLang="en-US" dirty="0"/>
              <a:t> 연산자 종류</a:t>
            </a:r>
            <a:endParaRPr lang="en-US" altLang="ko-KR" dirty="0"/>
          </a:p>
          <a:p>
            <a:pPr lvl="2"/>
            <a:r>
              <a:rPr lang="ko-KR" altLang="en-US" dirty="0"/>
              <a:t>전위 연산자</a:t>
            </a:r>
            <a:r>
              <a:rPr lang="en-US" altLang="ko-KR" dirty="0"/>
              <a:t>(prefix operator)</a:t>
            </a:r>
          </a:p>
          <a:p>
            <a:pPr lvl="3"/>
            <a:r>
              <a:rPr lang="en-US" altLang="ko-KR" dirty="0"/>
              <a:t>!op, ~op, ++op, --op</a:t>
            </a:r>
          </a:p>
          <a:p>
            <a:pPr lvl="2"/>
            <a:r>
              <a:rPr lang="ko-KR" altLang="en-US" dirty="0"/>
              <a:t>후위 연산자</a:t>
            </a:r>
            <a:r>
              <a:rPr lang="en-US" altLang="ko-KR" dirty="0"/>
              <a:t>(postfix operator)</a:t>
            </a:r>
          </a:p>
          <a:p>
            <a:pPr lvl="3"/>
            <a:r>
              <a:rPr lang="en-US" altLang="ko-KR" dirty="0"/>
              <a:t>op++, op--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741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전위 </a:t>
            </a:r>
            <a:r>
              <a:rPr lang="en-US" altLang="ko-KR" dirty="0"/>
              <a:t>++ </a:t>
            </a:r>
            <a:r>
              <a:rPr lang="ko-KR" altLang="en-US" dirty="0"/>
              <a:t>연산자 중복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444311" y="2311204"/>
            <a:ext cx="2631643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Power&amp; operator++ ( 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63992" y="1484784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96676" y="1498006"/>
            <a:ext cx="157927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++ (  )</a:t>
            </a: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2341769" y="1715617"/>
            <a:ext cx="3154907" cy="1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8095" y="1677093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컴파일러에 의한 변환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52224" y="4176716"/>
            <a:ext cx="459218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/>
              <a:t>Power::operator++( 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// kick</a:t>
            </a:r>
            <a:r>
              <a:rPr lang="ko-KR" altLang="en-US" sz="1400" dirty="0"/>
              <a:t>과 </a:t>
            </a:r>
            <a:r>
              <a:rPr lang="en-US" altLang="ko-KR" sz="1400" dirty="0"/>
              <a:t>punch</a:t>
            </a:r>
            <a:r>
              <a:rPr lang="ko-KR" altLang="en-US" sz="1400" dirty="0"/>
              <a:t>는 </a:t>
            </a:r>
            <a:r>
              <a:rPr lang="en-US" altLang="ko-KR" sz="1400" dirty="0"/>
              <a:t>a</a:t>
            </a:r>
            <a:r>
              <a:rPr lang="ko-KR" altLang="en-US" sz="1400" dirty="0"/>
              <a:t>의 멤버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kick++;</a:t>
            </a:r>
          </a:p>
          <a:p>
            <a:pPr defTabSz="180000" fontAlgn="base" latinLnBrk="0"/>
            <a:r>
              <a:rPr lang="en-US" altLang="ko-KR" sz="1400" dirty="0"/>
              <a:t>	punch++;</a:t>
            </a:r>
          </a:p>
          <a:p>
            <a:pPr defTabSz="180000" fontAlgn="base" latinLnBrk="0"/>
            <a:r>
              <a:rPr lang="en-US" altLang="ko-KR" sz="1400" dirty="0"/>
              <a:t>	return *this; // </a:t>
            </a:r>
            <a:r>
              <a:rPr lang="ko-KR" altLang="en-US" sz="1400" dirty="0"/>
              <a:t>변경된 객체 자신</a:t>
            </a:r>
            <a:r>
              <a:rPr lang="en-US" altLang="ko-KR" sz="1400" dirty="0"/>
              <a:t>(</a:t>
            </a:r>
            <a:r>
              <a:rPr lang="ko-KR" altLang="en-US" sz="1400" dirty="0"/>
              <a:t>객체 </a:t>
            </a:r>
            <a:r>
              <a:rPr lang="en-US" altLang="ko-KR" sz="1400" dirty="0"/>
              <a:t>a)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참조</a:t>
            </a:r>
            <a:r>
              <a:rPr lang="en-US" altLang="ko-KR" sz="1400" dirty="0"/>
              <a:t> </a:t>
            </a:r>
            <a:r>
              <a:rPr lang="ko-KR" altLang="en-US" sz="1400" dirty="0"/>
              <a:t>리턴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3314" y="3598675"/>
            <a:ext cx="83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Power</a:t>
            </a:r>
            <a:r>
              <a:rPr lang="ko-KR" altLang="en-US" sz="1400" dirty="0"/>
              <a:t>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740456" y="1844824"/>
            <a:ext cx="504056" cy="12372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008074" y="1844824"/>
            <a:ext cx="660374" cy="4639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3330999" y="3082028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리턴 타입</a:t>
            </a: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6424159" y="2528925"/>
            <a:ext cx="1152127" cy="315562"/>
          </a:xfrm>
          <a:prstGeom prst="wedgeRoundRectCallout">
            <a:avLst>
              <a:gd name="adj1" fmla="val -42884"/>
              <a:gd name="adj2" fmla="val 139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매개 변수 없음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09817" y="5641503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전위 </a:t>
            </a:r>
            <a:r>
              <a:rPr lang="en-US" altLang="ko-KR" sz="1400" dirty="0"/>
              <a:t>++ </a:t>
            </a:r>
            <a:r>
              <a:rPr lang="ko-KR" altLang="en-US" sz="1400" dirty="0"/>
              <a:t>연산자 함수 코드</a:t>
            </a:r>
          </a:p>
        </p:txBody>
      </p:sp>
    </p:spTree>
    <p:extLst>
      <p:ext uri="{BB962C8B-B14F-4D97-AF65-F5344CB8AC3E}">
        <p14:creationId xmlns:p14="http://schemas.microsoft.com/office/powerpoint/2010/main" val="388773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7-8 </a:t>
            </a:r>
            <a:r>
              <a:rPr lang="ko-KR" altLang="en-US" dirty="0"/>
              <a:t>전위 </a:t>
            </a:r>
            <a:r>
              <a:rPr lang="en-US" altLang="ko-KR" dirty="0"/>
              <a:t>++ </a:t>
            </a:r>
            <a:r>
              <a:rPr lang="ko-KR" altLang="en-US" dirty="0"/>
              <a:t>연산자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609630"/>
            <a:ext cx="496855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Power&amp; operator++ (); </a:t>
            </a:r>
            <a:r>
              <a:rPr lang="en-US" altLang="ko-KR" sz="1200" dirty="0"/>
              <a:t>// </a:t>
            </a:r>
            <a:r>
              <a:rPr lang="ko-KR" altLang="en-US" sz="1200" dirty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Power&amp; Power::operator++()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kick++;</a:t>
            </a:r>
          </a:p>
          <a:p>
            <a:pPr defTabSz="180000"/>
            <a:r>
              <a:rPr lang="en-US" altLang="ko-KR" sz="1200" dirty="0"/>
              <a:t>	punch++;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return *this; </a:t>
            </a:r>
            <a:r>
              <a:rPr lang="en-US" altLang="ko-KR" sz="1200" dirty="0"/>
              <a:t>// </a:t>
            </a:r>
            <a:r>
              <a:rPr lang="ko-KR" altLang="en-US" sz="1200" dirty="0"/>
              <a:t>변경된 객체 자신</a:t>
            </a:r>
            <a:r>
              <a:rPr lang="en-US" altLang="ko-KR" sz="1200" dirty="0"/>
              <a:t>(</a:t>
            </a:r>
            <a:r>
              <a:rPr lang="ko-KR" altLang="en-US" sz="1200" dirty="0"/>
              <a:t>객체 </a:t>
            </a:r>
            <a:r>
              <a:rPr lang="en-US" altLang="ko-KR" sz="1200" dirty="0"/>
              <a:t>a)</a:t>
            </a:r>
            <a:r>
              <a:rPr lang="ko-KR" altLang="en-US" sz="1200" dirty="0"/>
              <a:t>의 참조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93365" y="3226899"/>
            <a:ext cx="316835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++a; </a:t>
            </a:r>
            <a:r>
              <a:rPr lang="en-US" altLang="ko-KR" sz="1200" dirty="0"/>
              <a:t>//  </a:t>
            </a:r>
            <a:r>
              <a:rPr lang="ko-KR" altLang="en-US" sz="1200" dirty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사용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508104" y="5099113"/>
            <a:ext cx="315361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kick=4,punch=6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552234" y="5197100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305854" y="5569494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++a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756430" y="519710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750854" y="5549748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807804" y="4802381"/>
            <a:ext cx="2191551" cy="315562"/>
          </a:xfrm>
          <a:prstGeom prst="wedgeRoundRectCallout">
            <a:avLst>
              <a:gd name="adj1" fmla="val -64114"/>
              <a:gd name="adj2" fmla="val 247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전위 </a:t>
            </a:r>
            <a:r>
              <a:rPr lang="en-US" altLang="ko-KR" sz="1000" dirty="0">
                <a:solidFill>
                  <a:schemeClr val="tx1"/>
                </a:solidFill>
              </a:rPr>
              <a:t>++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720815" y="3696167"/>
            <a:ext cx="1587503" cy="315562"/>
          </a:xfrm>
          <a:prstGeom prst="wedgeRoundRectCallout">
            <a:avLst>
              <a:gd name="adj1" fmla="val -69802"/>
              <a:gd name="adj2" fmla="val 655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operator++()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439749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7-9(</a:t>
            </a:r>
            <a:r>
              <a:rPr lang="ko-KR" altLang="en-US" dirty="0"/>
              <a:t>실습</a:t>
            </a:r>
            <a:r>
              <a:rPr lang="en-US" altLang="ko-KR" dirty="0"/>
              <a:t>) Power </a:t>
            </a:r>
            <a:r>
              <a:rPr lang="ko-KR" altLang="en-US" dirty="0"/>
              <a:t>클래스에 </a:t>
            </a:r>
            <a:r>
              <a:rPr lang="en-US" altLang="ko-KR" dirty="0"/>
              <a:t>! </a:t>
            </a:r>
            <a:r>
              <a:rPr lang="ko-KR" altLang="en-US" dirty="0"/>
              <a:t>연산자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0811" y="1359932"/>
            <a:ext cx="6577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!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Power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클래스의 멤버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fontAlgn="base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!a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kick, punch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파워가 모두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true,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아니면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false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리턴한다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914" y="2226344"/>
            <a:ext cx="505019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operator! (); </a:t>
            </a:r>
            <a:r>
              <a:rPr lang="en-US" altLang="ko-KR" sz="1200" dirty="0"/>
              <a:t>// !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 err="1"/>
              <a:t>bool</a:t>
            </a:r>
            <a:r>
              <a:rPr lang="en-US" altLang="ko-KR" sz="1200" b="1" dirty="0"/>
              <a:t> Power::operator!()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if(kick == 0 &amp;&amp; punch == 0) return true;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2384654"/>
            <a:ext cx="468052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a(0,0), b(5,5);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!a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! </a:t>
            </a:r>
            <a:r>
              <a:rPr lang="ko-KR" altLang="en-US" sz="1200" dirty="0"/>
              <a:t>연산자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/>
              <a:t>!b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! </a:t>
            </a:r>
            <a:r>
              <a:rPr lang="ko-KR" altLang="en-US" sz="1200" dirty="0"/>
              <a:t>연산자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"b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아니다</a:t>
            </a:r>
            <a:r>
              <a:rPr lang="en-US" altLang="ko-KR" sz="1200" dirty="0"/>
              <a:t>."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245621" y="3927430"/>
            <a:ext cx="1790875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b</a:t>
            </a:r>
            <a:r>
              <a:rPr lang="ko-KR" altLang="en-US" sz="1200" dirty="0"/>
              <a:t>의 파워가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822995" y="5373216"/>
            <a:ext cx="1604988" cy="315562"/>
          </a:xfrm>
          <a:prstGeom prst="wedgeRoundRectCallout">
            <a:avLst>
              <a:gd name="adj1" fmla="val -80868"/>
              <a:gd name="adj2" fmla="val 384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!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994942" y="2904628"/>
            <a:ext cx="1505050" cy="315562"/>
          </a:xfrm>
          <a:prstGeom prst="wedgeRoundRectCallout">
            <a:avLst>
              <a:gd name="adj1" fmla="val 70319"/>
              <a:gd name="adj2" fmla="val -322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operator!()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099248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후위 연산자 중복</a:t>
            </a:r>
            <a:r>
              <a:rPr lang="en-US" altLang="ko-KR" dirty="0"/>
              <a:t>, ++ </a:t>
            </a:r>
            <a:r>
              <a:rPr lang="ko-KR" altLang="en-US" dirty="0"/>
              <a:t>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85022" y="4293096"/>
            <a:ext cx="4371639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Power::operator++(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*this; // </a:t>
            </a:r>
            <a:r>
              <a:rPr lang="ko-KR" altLang="en-US" sz="1400" dirty="0"/>
              <a:t>증가 이전 객체 상태 저장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kick++;</a:t>
            </a:r>
          </a:p>
          <a:p>
            <a:pPr defTabSz="180000" fontAlgn="base" latinLnBrk="0"/>
            <a:r>
              <a:rPr lang="en-US" altLang="ko-KR" sz="1400" dirty="0"/>
              <a:t>	punch++;</a:t>
            </a:r>
          </a:p>
          <a:p>
            <a:pPr defTabSz="180000" fontAlgn="base" latinLnBrk="0"/>
            <a:r>
              <a:rPr lang="en-US" altLang="ko-KR" sz="1400" dirty="0"/>
              <a:t>	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 // </a:t>
            </a:r>
            <a:r>
              <a:rPr lang="ko-KR" altLang="en-US" sz="1400" dirty="0"/>
              <a:t>증가 이전의 객체</a:t>
            </a:r>
            <a:r>
              <a:rPr lang="en-US" altLang="ko-KR" sz="1400" dirty="0"/>
              <a:t>(</a:t>
            </a:r>
            <a:r>
              <a:rPr lang="ko-KR" altLang="en-US" sz="1400" dirty="0"/>
              <a:t>객체 </a:t>
            </a:r>
            <a:r>
              <a:rPr lang="en-US" altLang="ko-KR" sz="1400" dirty="0"/>
              <a:t>a) </a:t>
            </a:r>
            <a:r>
              <a:rPr lang="ko-KR" altLang="en-US" sz="1400" dirty="0"/>
              <a:t>리턴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53632" y="2403316"/>
            <a:ext cx="3234421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Power {</a:t>
            </a:r>
          </a:p>
          <a:p>
            <a:pPr defTabSz="180000" fontAlgn="base" latinLnBrk="0"/>
            <a:r>
              <a:rPr lang="en-US" altLang="ko-KR" sz="1400" dirty="0"/>
              <a:t>	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	Power operator ++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x 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403648" y="1537200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a++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529933" y="1527708"/>
            <a:ext cx="3227165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 . ++ ( </a:t>
            </a:r>
            <a:r>
              <a:rPr lang="ko-KR" altLang="en-US" sz="2400" dirty="0">
                <a:solidFill>
                  <a:srgbClr val="FF0000"/>
                </a:solidFill>
              </a:rPr>
              <a:t>임의의 정수</a:t>
            </a:r>
            <a:r>
              <a:rPr lang="en-US" altLang="ko-KR" sz="2400" dirty="0">
                <a:solidFill>
                  <a:srgbClr val="FF0000"/>
                </a:solidFill>
              </a:rPr>
              <a:t> )</a:t>
            </a: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 flipV="1">
            <a:off x="2181425" y="1758541"/>
            <a:ext cx="2348508" cy="9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25441" y="1721866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컴파일러에 의한 변환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93793" y="3697287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객체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366105" y="1860365"/>
            <a:ext cx="304737" cy="135261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485680" y="1914536"/>
            <a:ext cx="228326" cy="4887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사각형 설명선 18"/>
          <p:cNvSpPr/>
          <p:nvPr/>
        </p:nvSpPr>
        <p:spPr>
          <a:xfrm>
            <a:off x="3045520" y="3137179"/>
            <a:ext cx="832008" cy="315562"/>
          </a:xfrm>
          <a:prstGeom prst="wedgeRoundRectCallout">
            <a:avLst>
              <a:gd name="adj1" fmla="val 116399"/>
              <a:gd name="adj2" fmla="val -84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리턴 타입</a:t>
            </a: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6711989" y="2640288"/>
            <a:ext cx="798027" cy="315562"/>
          </a:xfrm>
          <a:prstGeom prst="wedgeRoundRectCallout">
            <a:avLst>
              <a:gd name="adj1" fmla="val -74091"/>
              <a:gd name="adj2" fmla="val 1307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매개 변수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6429896" y="1914536"/>
            <a:ext cx="144016" cy="129844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85680" y="5701700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후위 </a:t>
            </a:r>
            <a:r>
              <a:rPr lang="en-US" altLang="ko-KR" sz="1400" dirty="0"/>
              <a:t>++ </a:t>
            </a:r>
            <a:r>
              <a:rPr lang="ko-KR" altLang="en-US" sz="1400" dirty="0"/>
              <a:t>연산자 함수 코드</a:t>
            </a:r>
          </a:p>
        </p:txBody>
      </p:sp>
    </p:spTree>
    <p:extLst>
      <p:ext uri="{BB962C8B-B14F-4D97-AF65-F5344CB8AC3E}">
        <p14:creationId xmlns:p14="http://schemas.microsoft.com/office/powerpoint/2010/main" val="3022094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7-10 </a:t>
            </a:r>
            <a:r>
              <a:rPr lang="ko-KR" altLang="en-US" dirty="0"/>
              <a:t>후위 </a:t>
            </a:r>
            <a:r>
              <a:rPr lang="en-US" altLang="ko-KR" dirty="0"/>
              <a:t>++ </a:t>
            </a:r>
            <a:r>
              <a:rPr lang="ko-KR" altLang="en-US" dirty="0"/>
              <a:t>연산자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1600339"/>
            <a:ext cx="4408143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operator++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x); </a:t>
            </a:r>
            <a:r>
              <a:rPr lang="en-US" altLang="ko-KR" sz="1200" dirty="0"/>
              <a:t>// </a:t>
            </a:r>
            <a:r>
              <a:rPr lang="ko-KR" altLang="en-US" sz="1200" dirty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</a:t>
            </a:r>
          </a:p>
          <a:p>
            <a:pPr defTabSz="180000"/>
            <a:r>
              <a:rPr lang="en-US" altLang="ko-KR" sz="1200" dirty="0"/>
              <a:t>		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Power::operator++(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 = *this; </a:t>
            </a:r>
            <a:r>
              <a:rPr lang="en-US" altLang="ko-KR" sz="1200" dirty="0"/>
              <a:t>// </a:t>
            </a:r>
            <a:r>
              <a:rPr lang="ko-KR" altLang="en-US" sz="1200" dirty="0"/>
              <a:t>증가 이전 객체 상태를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kick++;</a:t>
            </a:r>
          </a:p>
          <a:p>
            <a:pPr defTabSz="180000"/>
            <a:r>
              <a:rPr lang="en-US" altLang="ko-KR" sz="1200" dirty="0"/>
              <a:t>	punch++;</a:t>
            </a:r>
          </a:p>
          <a:p>
            <a:pPr defTabSz="180000"/>
            <a:r>
              <a:rPr lang="en-US" altLang="ko-KR" sz="1200" dirty="0"/>
              <a:t>	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증가 이전 객체 상태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56892" y="3497172"/>
            <a:ext cx="3646931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b="1" dirty="0"/>
              <a:t>	b = a++; </a:t>
            </a:r>
            <a:r>
              <a:rPr lang="en-US" altLang="ko-KR" sz="1200" dirty="0"/>
              <a:t>// </a:t>
            </a:r>
            <a:r>
              <a:rPr lang="ko-KR" altLang="en-US" sz="1200" dirty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사용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 // a</a:t>
            </a:r>
            <a:r>
              <a:rPr lang="ko-KR" altLang="en-US" sz="1200" dirty="0"/>
              <a:t>의 파워는 </a:t>
            </a:r>
            <a:r>
              <a:rPr lang="en-US" altLang="ko-KR" sz="1200" dirty="0"/>
              <a:t>1 </a:t>
            </a:r>
            <a:r>
              <a:rPr lang="ko-KR" altLang="en-US" sz="1200" dirty="0"/>
              <a:t>증가됨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 // b</a:t>
            </a:r>
            <a:r>
              <a:rPr lang="ko-KR" altLang="en-US" sz="1200" dirty="0"/>
              <a:t>는 </a:t>
            </a:r>
            <a:r>
              <a:rPr lang="en-US" altLang="ko-KR" sz="1200" dirty="0"/>
              <a:t>a</a:t>
            </a:r>
            <a:r>
              <a:rPr lang="ko-KR" altLang="en-US" sz="1200" dirty="0"/>
              <a:t>가 증가되기 이전 상태를 가짐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56893" y="5458159"/>
            <a:ext cx="3646930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kick=3,punch=5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023988" y="5556810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76256" y="5926723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a++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228184" y="555681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6228184" y="5916850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483768" y="4804214"/>
            <a:ext cx="2191551" cy="315562"/>
          </a:xfrm>
          <a:prstGeom prst="wedgeRoundRectCallout">
            <a:avLst>
              <a:gd name="adj1" fmla="val -64043"/>
              <a:gd name="adj2" fmla="val 587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후위 </a:t>
            </a:r>
            <a:r>
              <a:rPr lang="en-US" altLang="ko-KR" sz="1000" dirty="0">
                <a:solidFill>
                  <a:schemeClr val="tx1"/>
                </a:solidFill>
              </a:rPr>
              <a:t>++ </a:t>
            </a:r>
            <a:r>
              <a:rPr lang="ko-KR" altLang="en-US" sz="1000" dirty="0">
                <a:solidFill>
                  <a:schemeClr val="tx1"/>
                </a:solidFill>
              </a:rPr>
              <a:t>연산자 멤버 함수 구현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350596" y="3931770"/>
            <a:ext cx="1860276" cy="315562"/>
          </a:xfrm>
          <a:prstGeom prst="wedgeRoundRectCallout">
            <a:avLst>
              <a:gd name="adj1" fmla="val -77147"/>
              <a:gd name="adj2" fmla="val 689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operator++(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2810988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+ a </a:t>
            </a:r>
            <a:r>
              <a:rPr lang="ko-KR" altLang="en-US" dirty="0"/>
              <a:t>덧셈을</a:t>
            </a:r>
            <a:r>
              <a:rPr lang="en-US" altLang="ko-KR" dirty="0"/>
              <a:t> </a:t>
            </a:r>
            <a:r>
              <a:rPr lang="en-US" altLang="ko-KR" dirty="0" err="1"/>
              <a:t>위한</a:t>
            </a:r>
            <a:r>
              <a:rPr lang="en-US" altLang="ko-KR" dirty="0"/>
              <a:t> + </a:t>
            </a:r>
            <a:r>
              <a:rPr lang="en-US" altLang="ko-KR" dirty="0" err="1"/>
              <a:t>연산자</a:t>
            </a:r>
            <a:r>
              <a:rPr lang="en-US" altLang="ko-KR" dirty="0"/>
              <a:t> </a:t>
            </a:r>
            <a:r>
              <a:rPr lang="en-US" altLang="ko-KR" dirty="0" err="1"/>
              <a:t>함수</a:t>
            </a:r>
            <a:r>
              <a:rPr lang="en-US" altLang="ko-KR" dirty="0"/>
              <a:t> </a:t>
            </a:r>
            <a:r>
              <a:rPr lang="en-US" altLang="ko-KR" dirty="0" err="1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865987" y="2469862"/>
            <a:ext cx="240161" cy="22149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79088" y="1593755"/>
            <a:ext cx="1654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trike="sngStrike" dirty="0"/>
              <a:t>b = 2 . + ( a 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47269" y="2041818"/>
            <a:ext cx="1271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/>
              <a:t>b = 2</a:t>
            </a:r>
            <a:r>
              <a:rPr lang="en-US" altLang="ko-KR" dirty="0">
                <a:solidFill>
                  <a:srgbClr val="FF0000"/>
                </a:solidFill>
              </a:rPr>
              <a:t> + a</a:t>
            </a:r>
            <a:r>
              <a:rPr lang="en-US" altLang="ko-KR" dirty="0"/>
              <a:t>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79088" y="2363927"/>
            <a:ext cx="1777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b = </a:t>
            </a:r>
            <a:r>
              <a:rPr lang="en-US" altLang="ko-KR" dirty="0">
                <a:solidFill>
                  <a:srgbClr val="FF0000"/>
                </a:solidFill>
              </a:rPr>
              <a:t>+ ( 2 , a )</a:t>
            </a:r>
            <a:r>
              <a:rPr lang="en-US" altLang="ko-KR" dirty="0"/>
              <a:t>;</a:t>
            </a:r>
          </a:p>
        </p:txBody>
      </p:sp>
      <p:cxnSp>
        <p:nvCxnSpPr>
          <p:cNvPr id="9" name="직선 화살표 연결선 8"/>
          <p:cNvCxnSpPr>
            <a:stCxn id="7" idx="3"/>
            <a:endCxn id="6" idx="1"/>
          </p:cNvCxnSpPr>
          <p:nvPr/>
        </p:nvCxnSpPr>
        <p:spPr>
          <a:xfrm flipV="1">
            <a:off x="3618771" y="1778421"/>
            <a:ext cx="2760317" cy="448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>
          <a:xfrm>
            <a:off x="3618771" y="2226484"/>
            <a:ext cx="2760317" cy="322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92646" y="1617220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sym typeface="Wingdings"/>
              </a:rPr>
              <a:t></a:t>
            </a:r>
            <a:r>
              <a:rPr lang="ko-KR" altLang="en-US" sz="1400" strike="sngStrike" dirty="0">
                <a:solidFill>
                  <a:srgbClr val="FF0000"/>
                </a:solidFill>
                <a:sym typeface="Wingdings"/>
              </a:rPr>
              <a:t> 변환 불가능</a:t>
            </a:r>
            <a:endParaRPr lang="ko-KR" altLang="en-US" sz="1400" strike="sngStrike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92646" y="2411150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/>
              </a:rPr>
              <a:t> </a:t>
            </a:r>
            <a:r>
              <a:rPr lang="ko-KR" altLang="en-US" sz="1400" dirty="0">
                <a:sym typeface="Wingdings"/>
              </a:rPr>
              <a:t>변환 가능</a:t>
            </a:r>
            <a:endParaRPr lang="ko-KR" altLang="en-US" sz="140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065628" y="2954626"/>
            <a:ext cx="920439" cy="432048"/>
          </a:xfrm>
          <a:prstGeom prst="wedgeRoundRectCallout">
            <a:avLst>
              <a:gd name="adj1" fmla="val 46808"/>
              <a:gd name="adj2" fmla="val -1073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외부 연산자 </a:t>
            </a:r>
            <a:r>
              <a:rPr lang="ko-KR" altLang="en-US" sz="1000" dirty="0" err="1">
                <a:solidFill>
                  <a:schemeClr val="tx1"/>
                </a:solidFill>
              </a:rPr>
              <a:t>함수명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106148" y="2954626"/>
            <a:ext cx="792088" cy="432048"/>
          </a:xfrm>
          <a:prstGeom prst="wedgeRoundRectCallout">
            <a:avLst>
              <a:gd name="adj1" fmla="val -19917"/>
              <a:gd name="adj2" fmla="val -111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왼쪽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8106116" y="2954626"/>
            <a:ext cx="800072" cy="432048"/>
          </a:xfrm>
          <a:prstGeom prst="wedgeRoundRectCallout">
            <a:avLst>
              <a:gd name="adj1" fmla="val -99943"/>
              <a:gd name="adj2" fmla="val -1192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오른쪽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피연산자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536" y="1902262"/>
            <a:ext cx="18797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Power a(3,4), b;</a:t>
            </a:r>
          </a:p>
          <a:p>
            <a:pPr fontAlgn="base" latinLnBrk="0"/>
            <a:r>
              <a:rPr lang="en-US" altLang="ko-KR" dirty="0"/>
              <a:t>b = 2 + a;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49160" y="5068341"/>
            <a:ext cx="3753884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Power operator+ 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op1, Power op2)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op1 + op2.kick;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op1 + op2.punch;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331640" y="4077072"/>
            <a:ext cx="162416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b = </a:t>
            </a:r>
            <a:r>
              <a:rPr lang="en-US" altLang="ko-KR" sz="2400" dirty="0">
                <a:solidFill>
                  <a:srgbClr val="FF0000"/>
                </a:solidFill>
              </a:rPr>
              <a:t>2 + a;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35963" y="4077072"/>
            <a:ext cx="220284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b = </a:t>
            </a:r>
            <a:r>
              <a:rPr lang="en-US" altLang="ko-KR" sz="2400" dirty="0">
                <a:solidFill>
                  <a:srgbClr val="FF0000"/>
                </a:solidFill>
              </a:rPr>
              <a:t>+ ( 2 , a );</a:t>
            </a:r>
          </a:p>
        </p:txBody>
      </p:sp>
      <p:cxnSp>
        <p:nvCxnSpPr>
          <p:cNvPr id="22" name="직선 화살표 연결선 21"/>
          <p:cNvCxnSpPr>
            <a:stCxn id="20" idx="3"/>
            <a:endCxn id="21" idx="1"/>
          </p:cNvCxnSpPr>
          <p:nvPr/>
        </p:nvCxnSpPr>
        <p:spPr>
          <a:xfrm>
            <a:off x="2955803" y="4307905"/>
            <a:ext cx="228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사각형 설명선 25"/>
          <p:cNvSpPr/>
          <p:nvPr/>
        </p:nvSpPr>
        <p:spPr>
          <a:xfrm>
            <a:off x="2483768" y="5225860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리턴 타입</a:t>
            </a: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7503044" y="4592053"/>
            <a:ext cx="792088" cy="315562"/>
          </a:xfrm>
          <a:prstGeom prst="wedgeRoundRectCallout">
            <a:avLst>
              <a:gd name="adj1" fmla="val -110990"/>
              <a:gd name="adj2" fmla="val 251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매개변수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4918779" y="4478181"/>
            <a:ext cx="1119917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5940152" y="4478181"/>
            <a:ext cx="60260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013292" y="4478181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68085" y="4305818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컴파일러에 의한 변환</a:t>
            </a:r>
          </a:p>
        </p:txBody>
      </p:sp>
    </p:spTree>
    <p:extLst>
      <p:ext uri="{BB962C8B-B14F-4D97-AF65-F5344CB8AC3E}">
        <p14:creationId xmlns:p14="http://schemas.microsoft.com/office/powerpoint/2010/main" val="408295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친구란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754" y="2039034"/>
            <a:ext cx="5631582" cy="439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사각형 설명선 12"/>
          <p:cNvSpPr/>
          <p:nvPr/>
        </p:nvSpPr>
        <p:spPr>
          <a:xfrm>
            <a:off x="1316682" y="3695218"/>
            <a:ext cx="1080120" cy="275978"/>
          </a:xfrm>
          <a:prstGeom prst="wedgeRoundRectCallout">
            <a:avLst>
              <a:gd name="adj1" fmla="val 80557"/>
              <a:gd name="adj2" fmla="val 8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우리 집 냉장고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532706" y="5855458"/>
            <a:ext cx="720080" cy="275978"/>
          </a:xfrm>
          <a:prstGeom prst="wedgeRoundRectCallout">
            <a:avLst>
              <a:gd name="adj1" fmla="val 80557"/>
              <a:gd name="adj2" fmla="val 87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내 침대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789290" y="3557229"/>
            <a:ext cx="936104" cy="275978"/>
          </a:xfrm>
          <a:prstGeom prst="wedgeRoundRectCallout">
            <a:avLst>
              <a:gd name="adj1" fmla="val -101615"/>
              <a:gd name="adj2" fmla="val -7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우리 집 </a:t>
            </a:r>
            <a:r>
              <a:rPr lang="en-US" altLang="ko-KR" sz="1000" dirty="0">
                <a:solidFill>
                  <a:schemeClr val="tx1"/>
                </a:solidFill>
              </a:rPr>
              <a:t>TV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509370" y="5854204"/>
            <a:ext cx="936104" cy="275978"/>
          </a:xfrm>
          <a:prstGeom prst="wedgeRoundRectCallout">
            <a:avLst>
              <a:gd name="adj1" fmla="val -101615"/>
              <a:gd name="adj2" fmla="val -75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우리 집 식탁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780545" y="5135378"/>
            <a:ext cx="496578" cy="275978"/>
          </a:xfrm>
          <a:prstGeom prst="wedgeRoundRectCallout">
            <a:avLst>
              <a:gd name="adj1" fmla="val -15614"/>
              <a:gd name="adj2" fmla="val -952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친구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376028"/>
            <a:ext cx="87014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친구</a:t>
            </a:r>
            <a:r>
              <a:rPr lang="en-US" altLang="ko-KR" sz="2400" b="1" dirty="0"/>
              <a:t>?</a:t>
            </a:r>
          </a:p>
          <a:p>
            <a:r>
              <a:rPr lang="ko-KR" altLang="en-US" dirty="0"/>
              <a:t>내 </a:t>
            </a:r>
            <a:r>
              <a:rPr lang="ko-KR" altLang="en-US" dirty="0">
                <a:solidFill>
                  <a:srgbClr val="FF0000"/>
                </a:solidFill>
              </a:rPr>
              <a:t>가족</a:t>
            </a:r>
            <a:r>
              <a:rPr lang="ko-KR" altLang="en-US" dirty="0"/>
              <a:t>의 일원은 </a:t>
            </a:r>
            <a:r>
              <a:rPr lang="ko-KR" altLang="en-US" dirty="0">
                <a:solidFill>
                  <a:srgbClr val="FF0000"/>
                </a:solidFill>
              </a:rPr>
              <a:t>아니지만</a:t>
            </a:r>
            <a:r>
              <a:rPr lang="ko-KR" altLang="en-US" dirty="0"/>
              <a:t> 내 가족과 </a:t>
            </a:r>
            <a:r>
              <a:rPr lang="ko-KR" altLang="en-US" dirty="0">
                <a:solidFill>
                  <a:srgbClr val="FF0000"/>
                </a:solidFill>
              </a:rPr>
              <a:t>동일한 권한을 </a:t>
            </a:r>
            <a:r>
              <a:rPr lang="ko-KR" altLang="en-US" dirty="0"/>
              <a:t>가진 일원으로 인정받은 사람</a:t>
            </a:r>
          </a:p>
        </p:txBody>
      </p:sp>
    </p:spTree>
    <p:extLst>
      <p:ext uri="{BB962C8B-B14F-4D97-AF65-F5344CB8AC3E}">
        <p14:creationId xmlns:p14="http://schemas.microsoft.com/office/powerpoint/2010/main" val="641238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7-11 2+a</a:t>
            </a:r>
            <a:r>
              <a:rPr lang="ko-KR" altLang="en-US" dirty="0"/>
              <a:t>를 위한 </a:t>
            </a:r>
            <a:r>
              <a:rPr lang="en-US" altLang="ko-KR" dirty="0"/>
              <a:t>+ </a:t>
            </a:r>
            <a:r>
              <a:rPr lang="ko-KR" altLang="en-US" dirty="0"/>
              <a:t>연산자 함수를 </a:t>
            </a:r>
            <a:r>
              <a:rPr lang="ko-KR" altLang="en-US" dirty="0" err="1"/>
              <a:t>프렌드로</a:t>
            </a:r>
            <a:r>
              <a:rPr lang="ko-KR" altLang="en-US" dirty="0"/>
              <a:t>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1412776"/>
            <a:ext cx="496855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kick;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punch; 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Power 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op1, Power op2);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operator+(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op1, Power op2)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op1 + op2.kick; // kick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op1 + op2.punch; // punch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52666" y="5097670"/>
            <a:ext cx="316835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kick=0,punch=0</a:t>
            </a:r>
          </a:p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kick=5,punch=7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52666" y="3284984"/>
            <a:ext cx="316835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2 + a;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더하기 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458035" y="4437112"/>
            <a:ext cx="2304256" cy="315562"/>
          </a:xfrm>
          <a:prstGeom prst="wedgeRoundRectCallout">
            <a:avLst>
              <a:gd name="adj1" fmla="val -70757"/>
              <a:gd name="adj2" fmla="val 53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함수를 외부 함수로 구현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018522" y="6133586"/>
            <a:ext cx="3132348" cy="459022"/>
          </a:xfrm>
          <a:prstGeom prst="wedgeRoundRectCallout">
            <a:avLst>
              <a:gd name="adj1" fmla="val -63395"/>
              <a:gd name="adj2" fmla="val -1907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속성인 </a:t>
            </a:r>
            <a:r>
              <a:rPr lang="en-US" altLang="ko-KR" sz="1000" dirty="0">
                <a:solidFill>
                  <a:schemeClr val="tx1"/>
                </a:solidFill>
              </a:rPr>
              <a:t>kick, punch</a:t>
            </a:r>
            <a:r>
              <a:rPr lang="ko-KR" altLang="en-US" sz="1000" dirty="0">
                <a:solidFill>
                  <a:schemeClr val="tx1"/>
                </a:solidFill>
              </a:rPr>
              <a:t>를 접근하도록 하기 위해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연산자 함수를 </a:t>
            </a:r>
            <a:r>
              <a:rPr lang="en-US" altLang="ko-KR" sz="1000" dirty="0">
                <a:solidFill>
                  <a:schemeClr val="tx1"/>
                </a:solidFill>
              </a:rPr>
              <a:t>friend</a:t>
            </a:r>
            <a:r>
              <a:rPr lang="ko-KR" altLang="en-US" sz="1000" dirty="0">
                <a:solidFill>
                  <a:schemeClr val="tx1"/>
                </a:solidFill>
              </a:rPr>
              <a:t>로 선언해야 함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672060" y="5214684"/>
            <a:ext cx="936104" cy="216024"/>
          </a:xfrm>
          <a:prstGeom prst="wedgeRoundRectCallout">
            <a:avLst>
              <a:gd name="adj1" fmla="val -117640"/>
              <a:gd name="adj2" fmla="val 16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431256" y="5594470"/>
            <a:ext cx="1514618" cy="235770"/>
          </a:xfrm>
          <a:prstGeom prst="wedgeRoundRectCallout">
            <a:avLst>
              <a:gd name="adj1" fmla="val -80312"/>
              <a:gd name="adj2" fmla="val 21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2+a </a:t>
            </a:r>
            <a:r>
              <a:rPr lang="ko-KR" altLang="en-US" sz="1000" dirty="0">
                <a:solidFill>
                  <a:schemeClr val="tx1"/>
                </a:solidFill>
              </a:rPr>
              <a:t>후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6876256" y="5214684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>
            <a:off x="6876256" y="5574724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891354" y="3754252"/>
            <a:ext cx="1760822" cy="315562"/>
          </a:xfrm>
          <a:prstGeom prst="wedgeRoundRectCallout">
            <a:avLst>
              <a:gd name="adj1" fmla="val -77147"/>
              <a:gd name="adj2" fmla="val 689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operator+(2, a)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3804060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연산자를 외부 </a:t>
            </a:r>
            <a:r>
              <a:rPr lang="ko-KR" altLang="en-US" dirty="0" err="1"/>
              <a:t>프렌드</a:t>
            </a:r>
            <a:r>
              <a:rPr lang="ko-KR" altLang="en-US" dirty="0"/>
              <a:t> 함수로 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55371" y="2924944"/>
            <a:ext cx="4124941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operator+ (Power op1, Power op2)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tmp.kick</a:t>
            </a:r>
            <a:r>
              <a:rPr lang="en-US" altLang="ko-KR" sz="1400" dirty="0"/>
              <a:t> = op1.kick + op2.kick;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tmp.punch</a:t>
            </a:r>
            <a:r>
              <a:rPr lang="en-US" altLang="ko-KR" sz="1400" dirty="0"/>
              <a:t> = op1.punch + op2.punch;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74501" y="1988840"/>
            <a:ext cx="1600118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a + b</a:t>
            </a:r>
            <a:r>
              <a:rPr lang="en-US" altLang="ko-KR" sz="2400" dirty="0"/>
              <a:t>;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097249" y="1991980"/>
            <a:ext cx="2183611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/>
              <a:t>c = </a:t>
            </a:r>
            <a:r>
              <a:rPr lang="en-US" altLang="ko-KR" sz="2400" dirty="0">
                <a:solidFill>
                  <a:srgbClr val="FF0000"/>
                </a:solidFill>
              </a:rPr>
              <a:t>+ ( a , b )</a:t>
            </a:r>
            <a:r>
              <a:rPr lang="en-US" altLang="ko-KR" sz="2400" dirty="0"/>
              <a:t>;</a:t>
            </a:r>
          </a:p>
        </p:txBody>
      </p:sp>
      <p:cxnSp>
        <p:nvCxnSpPr>
          <p:cNvPr id="28" name="직선 화살표 연결선 27"/>
          <p:cNvCxnSpPr>
            <a:stCxn id="26" idx="3"/>
            <a:endCxn id="27" idx="1"/>
          </p:cNvCxnSpPr>
          <p:nvPr/>
        </p:nvCxnSpPr>
        <p:spPr>
          <a:xfrm>
            <a:off x="2974619" y="2219673"/>
            <a:ext cx="2122630" cy="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사각형 설명선 33"/>
          <p:cNvSpPr/>
          <p:nvPr/>
        </p:nvSpPr>
        <p:spPr>
          <a:xfrm>
            <a:off x="2130620" y="3084162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리턴 타입</a:t>
            </a: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7359028" y="2462752"/>
            <a:ext cx="792088" cy="315562"/>
          </a:xfrm>
          <a:prstGeom prst="wedgeRoundRectCallout">
            <a:avLst>
              <a:gd name="adj1" fmla="val -110990"/>
              <a:gd name="adj2" fmla="val 251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매개변수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4774763" y="2348880"/>
            <a:ext cx="1119917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796136" y="2348880"/>
            <a:ext cx="60260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869276" y="2348880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24069" y="2222813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컴파일러에 의한 변환</a:t>
            </a:r>
          </a:p>
        </p:txBody>
      </p:sp>
    </p:spTree>
    <p:extLst>
      <p:ext uri="{BB962C8B-B14F-4D97-AF65-F5344CB8AC3E}">
        <p14:creationId xmlns:p14="http://schemas.microsoft.com/office/powerpoint/2010/main" val="3749510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7-12 </a:t>
            </a:r>
            <a:r>
              <a:rPr lang="en-US" altLang="ko-KR" dirty="0" err="1"/>
              <a:t>a+b</a:t>
            </a:r>
            <a:r>
              <a:rPr lang="ko-KR" altLang="en-US" dirty="0"/>
              <a:t>를 위한</a:t>
            </a:r>
            <a:r>
              <a:rPr lang="en-US" altLang="ko-KR" dirty="0"/>
              <a:t> </a:t>
            </a:r>
            <a:r>
              <a:rPr lang="ko-KR" altLang="en-US" dirty="0"/>
              <a:t>연산자 함수를 </a:t>
            </a:r>
            <a:r>
              <a:rPr lang="ko-KR" altLang="en-US" dirty="0" err="1"/>
              <a:t>프렌드로</a:t>
            </a:r>
            <a:r>
              <a:rPr lang="ko-KR" altLang="en-US" dirty="0"/>
              <a:t>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1" y="1640989"/>
            <a:ext cx="5014207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Power operator+(Power op1, Power op2);</a:t>
            </a:r>
            <a:r>
              <a:rPr lang="en-US" altLang="ko-KR" sz="1200" dirty="0"/>
              <a:t> //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operator+(Power op1, Power op2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tmp.kick</a:t>
            </a:r>
            <a:r>
              <a:rPr lang="en-US" altLang="ko-KR" sz="1200" dirty="0"/>
              <a:t> = op1.kick + op2.kick; // kick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tmp.punch</a:t>
            </a:r>
            <a:r>
              <a:rPr lang="en-US" altLang="ko-KR" sz="1200" dirty="0"/>
              <a:t> = op1.punch + op2.punch; // punch </a:t>
            </a:r>
            <a:r>
              <a:rPr lang="ko-KR" altLang="en-US" sz="1200" dirty="0"/>
              <a:t>더하기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임시 객체 리턴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69618" y="3988221"/>
            <a:ext cx="26749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b(4,6), c;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 = a + b; </a:t>
            </a:r>
            <a:r>
              <a:rPr lang="en-US" altLang="ko-KR" sz="1200" dirty="0"/>
              <a:t>// </a:t>
            </a:r>
            <a:r>
              <a:rPr lang="ko-KR" altLang="en-US" sz="1200" dirty="0"/>
              <a:t>파워 객체 </a:t>
            </a:r>
            <a:r>
              <a:rPr lang="en-US" altLang="ko-KR" sz="1200" dirty="0"/>
              <a:t>+</a:t>
            </a:r>
            <a:r>
              <a:rPr lang="ko-KR" altLang="en-US" sz="1200" dirty="0"/>
              <a:t> 연산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769618" y="5518973"/>
            <a:ext cx="267499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kick=3,punch=5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kick=7,punch=11</a:t>
            </a:r>
            <a:endParaRPr lang="ko-KR" altLang="en-US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995935" y="4824011"/>
            <a:ext cx="1485650" cy="315562"/>
          </a:xfrm>
          <a:prstGeom prst="wedgeRoundRectCallout">
            <a:avLst>
              <a:gd name="adj1" fmla="val -65644"/>
              <a:gd name="adj2" fmla="val 189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연산자 함수 구현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668343" y="5631441"/>
            <a:ext cx="1039750" cy="421393"/>
          </a:xfrm>
          <a:prstGeom prst="wedgeRoundRectCallout">
            <a:avLst>
              <a:gd name="adj1" fmla="val -103044"/>
              <a:gd name="adj2" fmla="val -2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a, b,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ko-KR" altLang="en-US" sz="1000" dirty="0">
                <a:solidFill>
                  <a:schemeClr val="tx1"/>
                </a:solidFill>
              </a:rPr>
              <a:t> 순으로 출력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087518" y="4793304"/>
            <a:ext cx="1660946" cy="315562"/>
          </a:xfrm>
          <a:prstGeom prst="wedgeRoundRectCallout">
            <a:avLst>
              <a:gd name="adj1" fmla="val -76760"/>
              <a:gd name="adj2" fmla="val -1170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operator+(</a:t>
            </a:r>
            <a:r>
              <a:rPr lang="en-US" altLang="ko-KR" sz="1000" dirty="0" err="1">
                <a:solidFill>
                  <a:schemeClr val="tx1"/>
                </a:solidFill>
              </a:rPr>
              <a:t>a,b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  <a:r>
              <a:rPr lang="ko-KR" altLang="en-US" sz="1000" dirty="0">
                <a:solidFill>
                  <a:schemeClr val="tx1"/>
                </a:solidFill>
              </a:rPr>
              <a:t>함수 호출</a:t>
            </a:r>
          </a:p>
        </p:txBody>
      </p:sp>
    </p:spTree>
    <p:extLst>
      <p:ext uri="{BB962C8B-B14F-4D97-AF65-F5344CB8AC3E}">
        <p14:creationId xmlns:p14="http://schemas.microsoft.com/office/powerpoint/2010/main" val="1054626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단항</a:t>
            </a:r>
            <a:r>
              <a:rPr lang="ko-KR" altLang="en-US" dirty="0"/>
              <a:t> 연산자 </a:t>
            </a:r>
            <a:r>
              <a:rPr lang="en-US" altLang="ko-KR" dirty="0"/>
              <a:t>++</a:t>
            </a:r>
            <a:r>
              <a:rPr lang="ko-KR" altLang="en-US" dirty="0"/>
              <a:t>를 </a:t>
            </a:r>
            <a:r>
              <a:rPr lang="ko-KR" altLang="en-US" dirty="0" err="1"/>
              <a:t>프렌드로</a:t>
            </a:r>
            <a:r>
              <a:rPr lang="ko-KR" altLang="en-US" dirty="0"/>
              <a:t> 작성하기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38216" y="1362993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++a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15760" y="1362993"/>
            <a:ext cx="1293944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 ( a 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42103" y="4200922"/>
            <a:ext cx="777777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a++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960017" y="4200922"/>
            <a:ext cx="1640193" cy="461665"/>
          </a:xfrm>
          <a:prstGeom prst="rect">
            <a:avLst/>
          </a:prstGeom>
          <a:solidFill>
            <a:srgbClr val="F1FAB8"/>
          </a:solidFill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2400" dirty="0">
                <a:solidFill>
                  <a:srgbClr val="FF0000"/>
                </a:solidFill>
              </a:rPr>
              <a:t>++ ( a, 0 )</a:t>
            </a: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3415993" y="1593826"/>
            <a:ext cx="25997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3"/>
            <a:endCxn id="8" idx="1"/>
          </p:cNvCxnSpPr>
          <p:nvPr/>
        </p:nvCxnSpPr>
        <p:spPr>
          <a:xfrm>
            <a:off x="3419880" y="4431755"/>
            <a:ext cx="25401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263343" y="2330887"/>
            <a:ext cx="3336867" cy="12939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Power&amp; </a:t>
            </a:r>
            <a:r>
              <a:rPr lang="en-US" altLang="ko-KR" sz="1400" b="1" dirty="0"/>
              <a:t>operator++ (Power&amp; op)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op.kick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op.punch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return op;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19754" y="5137026"/>
            <a:ext cx="3672408" cy="1532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Power operator++ (Power&amp; op,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Power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op;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op.kick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op.punch</a:t>
            </a:r>
            <a:r>
              <a:rPr lang="en-US" altLang="ko-KR" sz="1400" dirty="0"/>
              <a:t>++;</a:t>
            </a:r>
          </a:p>
          <a:p>
            <a:pPr defTabSz="180000" fontAlgn="base" latinLnBrk="0"/>
            <a:r>
              <a:rPr lang="en-US" altLang="ko-KR" sz="1400" dirty="0"/>
              <a:t>	return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28558" y="1561885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컴파일러에 의한 변환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72815" y="4446430"/>
            <a:ext cx="187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컴파일러에 의한 변환</a:t>
            </a: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600210" y="3650684"/>
            <a:ext cx="1436286" cy="510891"/>
          </a:xfrm>
          <a:prstGeom prst="wedgeRoundRectCallout">
            <a:avLst>
              <a:gd name="adj1" fmla="val -74806"/>
              <a:gd name="adj2" fmla="val 876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은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의미 없는 값으로 전위 연산자와 구분하기 위함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089" y="138783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(a) </a:t>
            </a:r>
            <a:r>
              <a:rPr lang="ko-KR" altLang="en-US" dirty="0"/>
              <a:t>전위 연산자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560" y="426363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(b) </a:t>
            </a:r>
            <a:r>
              <a:rPr lang="ko-KR" altLang="en-US" dirty="0"/>
              <a:t>후위 연산자</a:t>
            </a: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2936030" y="2448063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리턴 타입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5713819" y="1700384"/>
            <a:ext cx="626186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948272" y="1700384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사각형 설명선 36"/>
          <p:cNvSpPr/>
          <p:nvPr/>
        </p:nvSpPr>
        <p:spPr>
          <a:xfrm>
            <a:off x="2843816" y="5308595"/>
            <a:ext cx="843999" cy="315562"/>
          </a:xfrm>
          <a:prstGeom prst="wedgeRoundRectCallout">
            <a:avLst>
              <a:gd name="adj1" fmla="val 117816"/>
              <a:gd name="adj2" fmla="val -155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리턴 타입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5621605" y="4560916"/>
            <a:ext cx="626186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856058" y="4560916"/>
            <a:ext cx="0" cy="7476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216098" y="4576574"/>
            <a:ext cx="112789" cy="73202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49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7-13 ++</a:t>
            </a:r>
            <a:r>
              <a:rPr lang="ko-KR" altLang="en-US" dirty="0"/>
              <a:t>연산자를</a:t>
            </a:r>
            <a:br>
              <a:rPr lang="en-US" altLang="ko-KR" dirty="0"/>
            </a:br>
            <a:r>
              <a:rPr lang="ko-KR" altLang="en-US" dirty="0" err="1"/>
              <a:t>프렌드로</a:t>
            </a:r>
            <a:r>
              <a:rPr lang="ko-KR" altLang="en-US" dirty="0"/>
              <a:t> 작성한 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3633698"/>
            <a:ext cx="6406569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kick=0,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punch=0) { this-&gt;kick = kick; this-&gt;punch = punch; 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Power&amp; operator++(Power&amp; op); </a:t>
            </a:r>
            <a:r>
              <a:rPr lang="en-US" altLang="ko-KR" sz="1200" dirty="0"/>
              <a:t>// </a:t>
            </a:r>
            <a:r>
              <a:rPr lang="ko-KR" altLang="en-US" sz="1200" dirty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friend Power operator++(Power&amp; op,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x); </a:t>
            </a:r>
            <a:r>
              <a:rPr lang="en-US" altLang="ko-KR" sz="1200" dirty="0"/>
              <a:t>// </a:t>
            </a:r>
            <a:r>
              <a:rPr lang="ko-KR" altLang="en-US" sz="1200" dirty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</a:t>
            </a:r>
            <a:r>
              <a:rPr lang="ko-KR" altLang="en-US" sz="1200" dirty="0" err="1"/>
              <a:t>프렌드</a:t>
            </a:r>
            <a:r>
              <a:rPr lang="ko-KR" altLang="en-US" sz="1200" dirty="0"/>
              <a:t> 선언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851920" y="282421"/>
            <a:ext cx="512787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Power&amp; operator++(Power&amp; op</a:t>
            </a:r>
            <a:r>
              <a:rPr lang="en-US" altLang="ko-KR" sz="1200" dirty="0"/>
              <a:t>) { // </a:t>
            </a:r>
            <a:r>
              <a:rPr lang="ko-KR" altLang="en-US" sz="1200" dirty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구현</a:t>
            </a:r>
            <a:endParaRPr lang="en-US" altLang="ko-KR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op.kick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op.punch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return op; // </a:t>
            </a:r>
            <a:r>
              <a:rPr lang="ko-KR" altLang="en-US" sz="1200" dirty="0"/>
              <a:t>연산 결과 리턴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 operator++(Power&amp; op,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x) </a:t>
            </a:r>
            <a:r>
              <a:rPr lang="en-US" altLang="ko-KR" sz="1200" dirty="0"/>
              <a:t>{ // </a:t>
            </a:r>
            <a:r>
              <a:rPr lang="ko-KR" altLang="en-US" sz="1200" dirty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 함수 구현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Power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op; // </a:t>
            </a:r>
            <a:r>
              <a:rPr lang="ko-KR" altLang="en-US" sz="1200" dirty="0"/>
              <a:t>변경하기 전의 </a:t>
            </a:r>
            <a:r>
              <a:rPr lang="en-US" altLang="ko-KR" sz="1200" dirty="0"/>
              <a:t>op </a:t>
            </a:r>
            <a:r>
              <a:rPr lang="ko-KR" altLang="en-US" sz="1200" dirty="0"/>
              <a:t>상태 저장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op.kick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op.punch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return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 // </a:t>
            </a:r>
            <a:r>
              <a:rPr lang="ko-KR" altLang="en-US" sz="1200" dirty="0"/>
              <a:t>변경 이전의 </a:t>
            </a:r>
            <a:r>
              <a:rPr lang="en-US" altLang="ko-KR" sz="1200" dirty="0"/>
              <a:t>op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a(3,5),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++a; </a:t>
            </a:r>
            <a:r>
              <a:rPr lang="en-US" altLang="ko-KR" sz="1200" dirty="0"/>
              <a:t>// </a:t>
            </a:r>
            <a:r>
              <a:rPr lang="ko-KR" altLang="en-US" sz="1200" dirty="0"/>
              <a:t>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 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 = a++; </a:t>
            </a:r>
            <a:r>
              <a:rPr lang="en-US" altLang="ko-KR" sz="1200" dirty="0"/>
              <a:t>// </a:t>
            </a:r>
            <a:r>
              <a:rPr lang="ko-KR" altLang="en-US" sz="1200" dirty="0"/>
              <a:t>후위 </a:t>
            </a:r>
            <a:r>
              <a:rPr lang="en-US" altLang="ko-KR" sz="1200" dirty="0"/>
              <a:t>++ </a:t>
            </a:r>
            <a:r>
              <a:rPr lang="ko-KR" altLang="en-US" sz="1200" dirty="0"/>
              <a:t>연산자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 	</a:t>
            </a:r>
            <a:r>
              <a:rPr lang="en-US" altLang="ko-KR" sz="1200" dirty="0" err="1"/>
              <a:t>b.show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5868144" y="4341644"/>
            <a:ext cx="3111652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kick=4,punch=6</a:t>
            </a:r>
          </a:p>
          <a:p>
            <a:r>
              <a:rPr lang="en-US" altLang="ko-KR" sz="1200" dirty="0"/>
              <a:t>kick=5,punch=7</a:t>
            </a:r>
          </a:p>
          <a:p>
            <a:r>
              <a:rPr lang="en-US" altLang="ko-KR" sz="1200" dirty="0"/>
              <a:t>kick=4,punch=6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703980" y="4293096"/>
            <a:ext cx="1332516" cy="412982"/>
          </a:xfrm>
          <a:prstGeom prst="wedgeRoundRectCallout">
            <a:avLst>
              <a:gd name="adj1" fmla="val -80568"/>
              <a:gd name="adj2" fmla="val 145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++a </a:t>
            </a:r>
            <a:r>
              <a:rPr lang="ko-KR" altLang="en-US" sz="1000" dirty="0">
                <a:solidFill>
                  <a:schemeClr val="tx1"/>
                </a:solidFill>
              </a:rPr>
              <a:t>실행 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703980" y="4816897"/>
            <a:ext cx="1332516" cy="344848"/>
          </a:xfrm>
          <a:prstGeom prst="wedgeRoundRectCallout">
            <a:avLst>
              <a:gd name="adj1" fmla="val -79523"/>
              <a:gd name="adj2" fmla="val -192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b = a++ </a:t>
            </a:r>
            <a:r>
              <a:rPr lang="ko-KR" altLang="en-US" sz="1000" dirty="0">
                <a:solidFill>
                  <a:schemeClr val="tx1"/>
                </a:solidFill>
              </a:rPr>
              <a:t>실행 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7148980" y="4450562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>
            <a:off x="7148980" y="4797152"/>
            <a:ext cx="137692" cy="2555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148548" y="548680"/>
            <a:ext cx="1332516" cy="344848"/>
          </a:xfrm>
          <a:prstGeom prst="wedgeRoundRectCallout">
            <a:avLst>
              <a:gd name="adj1" fmla="val -79523"/>
              <a:gd name="adj2" fmla="val -649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참조 매개 변수 사용에 주목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148548" y="1031418"/>
            <a:ext cx="1332516" cy="344848"/>
          </a:xfrm>
          <a:prstGeom prst="wedgeRoundRectCallout">
            <a:avLst>
              <a:gd name="adj1" fmla="val -83467"/>
              <a:gd name="adj2" fmla="val 752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참조 매개 변수 사용에 주목</a:t>
            </a:r>
          </a:p>
        </p:txBody>
      </p:sp>
    </p:spTree>
    <p:extLst>
      <p:ext uri="{BB962C8B-B14F-4D97-AF65-F5344CB8AC3E}">
        <p14:creationId xmlns:p14="http://schemas.microsoft.com/office/powerpoint/2010/main" val="423154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7-14 </a:t>
            </a:r>
            <a:r>
              <a:rPr lang="ko-KR" altLang="en-US" dirty="0"/>
              <a:t>참조를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/>
              <a:t>&lt;&lt; </a:t>
            </a:r>
            <a:r>
              <a:rPr lang="ko-KR" altLang="en-US" dirty="0"/>
              <a:t>연산자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700808"/>
            <a:ext cx="496855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Power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Power(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kick = 0,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punch = 0) {</a:t>
            </a:r>
          </a:p>
          <a:p>
            <a:pPr defTabSz="180000"/>
            <a:r>
              <a:rPr lang="en-US" altLang="ko-KR" sz="1200" dirty="0"/>
              <a:t>		this-&gt;kick = kick; this-&gt;punch = punch;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void show();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Power&amp; operator &lt;&lt; 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n); </a:t>
            </a:r>
            <a:r>
              <a:rPr lang="en-US" altLang="ko-KR" sz="1200" dirty="0"/>
              <a:t>// </a:t>
            </a:r>
            <a:r>
              <a:rPr lang="ko-KR" altLang="en-US" sz="1200" dirty="0"/>
              <a:t>연산 후 </a:t>
            </a:r>
            <a:r>
              <a:rPr lang="en-US" altLang="ko-KR" sz="1200" dirty="0"/>
              <a:t>Power </a:t>
            </a:r>
            <a:r>
              <a:rPr lang="ko-KR" altLang="en-US" sz="1200" dirty="0"/>
              <a:t>객체의 참조 리턴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Power::show()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"kick=" &lt;&lt; kick &lt;&lt; ',' &lt;&lt; "punch=" &lt;&lt; punch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Power&amp; Power::operator &lt;&lt;(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kick += n;</a:t>
            </a:r>
          </a:p>
          <a:p>
            <a:pPr defTabSz="180000"/>
            <a:r>
              <a:rPr lang="en-US" altLang="ko-KR" sz="1200" dirty="0"/>
              <a:t>	punch += n;</a:t>
            </a:r>
          </a:p>
          <a:p>
            <a:pPr defTabSz="180000"/>
            <a:r>
              <a:rPr lang="en-US" altLang="ko-KR" sz="1200" dirty="0"/>
              <a:t>	return *this; // </a:t>
            </a:r>
            <a:r>
              <a:rPr lang="ko-KR" altLang="en-US" sz="1200" dirty="0"/>
              <a:t>이 객체의 참조 리턴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7" name="직사각형 6"/>
          <p:cNvSpPr/>
          <p:nvPr/>
        </p:nvSpPr>
        <p:spPr>
          <a:xfrm>
            <a:off x="5707876" y="2862306"/>
            <a:ext cx="316835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kick=15,punch=16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07876" y="1700808"/>
            <a:ext cx="316835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Power a(1, 2);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 &lt;&lt; 3 &lt;&lt; 5 &lt;&lt; 6;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a.show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331640" y="4773344"/>
            <a:ext cx="817821" cy="267361"/>
          </a:xfrm>
          <a:prstGeom prst="wedgeRoundRectCallout">
            <a:avLst>
              <a:gd name="adj1" fmla="val -70757"/>
              <a:gd name="adj2" fmla="val 539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참조 리턴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7679008" y="2276356"/>
            <a:ext cx="1329533" cy="315562"/>
          </a:xfrm>
          <a:prstGeom prst="wedgeRoundRectCallout">
            <a:avLst>
              <a:gd name="adj1" fmla="val -71712"/>
              <a:gd name="adj2" fmla="val -574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</a:rPr>
              <a:t>3, 5, 6</a:t>
            </a:r>
            <a:r>
              <a:rPr lang="ko-KR" altLang="en-US" sz="1000" dirty="0">
                <a:solidFill>
                  <a:schemeClr val="tx1"/>
                </a:solidFill>
              </a:rPr>
              <a:t>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>
                <a:solidFill>
                  <a:schemeClr val="tx1"/>
                </a:solidFill>
              </a:rPr>
              <a:t>순서대로 더해진다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95536" y="1312791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Power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kick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punch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정수를 더하는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&lt;&lt;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연산자를 멤버 함수로 작성하라</a:t>
            </a:r>
          </a:p>
        </p:txBody>
      </p:sp>
    </p:spTree>
    <p:extLst>
      <p:ext uri="{BB962C8B-B14F-4D97-AF65-F5344CB8AC3E}">
        <p14:creationId xmlns:p14="http://schemas.microsoft.com/office/powerpoint/2010/main" val="296877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 err="1"/>
              <a:t>프렌드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프렌드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클래스의 멤버 함수가 아닌 외부 함수</a:t>
            </a:r>
            <a:endParaRPr lang="en-US" altLang="ko-KR" dirty="0"/>
          </a:p>
          <a:p>
            <a:pPr lvl="2"/>
            <a:r>
              <a:rPr lang="ko-KR" altLang="en-US" dirty="0"/>
              <a:t>전역 함수</a:t>
            </a:r>
            <a:endParaRPr lang="en-US" altLang="ko-KR" dirty="0"/>
          </a:p>
          <a:p>
            <a:pPr lvl="2"/>
            <a:r>
              <a:rPr lang="ko-KR" altLang="en-US" dirty="0"/>
              <a:t>다른 클래스의 멤버 함수</a:t>
            </a:r>
            <a:endParaRPr lang="en-US" altLang="ko-KR" dirty="0"/>
          </a:p>
          <a:p>
            <a:pPr lvl="1"/>
            <a:r>
              <a:rPr lang="en-US" altLang="ko-KR" dirty="0"/>
              <a:t>friend </a:t>
            </a:r>
            <a:r>
              <a:rPr lang="ko-KR" altLang="en-US" dirty="0"/>
              <a:t>키워드로 클래스 내에 선언된 함수</a:t>
            </a:r>
            <a:endParaRPr lang="en-US" altLang="ko-KR" dirty="0"/>
          </a:p>
          <a:p>
            <a:pPr lvl="2"/>
            <a:r>
              <a:rPr lang="ko-KR" altLang="en-US" dirty="0"/>
              <a:t>클래스의 모든 멤버를 접근할 수 있는 권한 부여</a:t>
            </a:r>
            <a:endParaRPr lang="en-US" altLang="ko-KR" dirty="0"/>
          </a:p>
          <a:p>
            <a:pPr lvl="2"/>
            <a:r>
              <a:rPr lang="ko-KR" altLang="en-US" dirty="0" err="1"/>
              <a:t>프렌드</a:t>
            </a:r>
            <a:r>
              <a:rPr lang="ko-KR" altLang="en-US" dirty="0"/>
              <a:t> 함수라고 부름</a:t>
            </a:r>
            <a:endParaRPr lang="en-US" altLang="ko-KR" dirty="0"/>
          </a:p>
          <a:p>
            <a:pPr lvl="1"/>
            <a:r>
              <a:rPr lang="ko-KR" altLang="en-US" dirty="0" err="1"/>
              <a:t>프렌드</a:t>
            </a:r>
            <a:r>
              <a:rPr lang="ko-KR" altLang="en-US" dirty="0"/>
              <a:t> 선언의 필요성</a:t>
            </a:r>
            <a:endParaRPr lang="en-US" altLang="ko-KR" dirty="0"/>
          </a:p>
          <a:p>
            <a:pPr lvl="2"/>
            <a:r>
              <a:rPr lang="ko-KR" altLang="en-US" dirty="0"/>
              <a:t>클래스의 멤버로 선언하기에는 무리가 있고</a:t>
            </a:r>
            <a:r>
              <a:rPr lang="en-US" altLang="ko-KR" dirty="0"/>
              <a:t>, </a:t>
            </a:r>
            <a:r>
              <a:rPr lang="ko-KR" altLang="en-US" dirty="0"/>
              <a:t>클래스의 모든 멤버를 자유롭게 접근할 수 있는 일부 외부 함수 작성 시</a:t>
            </a:r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76" y="4581128"/>
            <a:ext cx="7207660" cy="206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96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프렌드로</a:t>
            </a:r>
            <a:r>
              <a:rPr lang="ko-KR" altLang="en-US" dirty="0"/>
              <a:t> 초대하는 </a:t>
            </a:r>
            <a:r>
              <a:rPr lang="en-US" altLang="ko-KR" dirty="0"/>
              <a:t>3 </a:t>
            </a:r>
            <a:r>
              <a:rPr lang="ko-KR" altLang="en-US" dirty="0"/>
              <a:t>가지 유형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프렌드</a:t>
            </a:r>
            <a:r>
              <a:rPr lang="ko-KR" altLang="en-US" dirty="0"/>
              <a:t> 함수가 되는 </a:t>
            </a:r>
            <a:r>
              <a:rPr lang="en-US" altLang="ko-KR" dirty="0"/>
              <a:t>3 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2"/>
            <a:r>
              <a:rPr lang="ko-KR" altLang="en-US" dirty="0"/>
              <a:t>전역 함수 </a:t>
            </a:r>
            <a:r>
              <a:rPr lang="en-US" altLang="ko-KR" dirty="0"/>
              <a:t>: </a:t>
            </a:r>
            <a:r>
              <a:rPr lang="ko-KR" altLang="en-US" dirty="0"/>
              <a:t>클래스 외부에 선언된 전역 함수</a:t>
            </a:r>
            <a:endParaRPr lang="en-US" altLang="ko-KR" dirty="0"/>
          </a:p>
          <a:p>
            <a:pPr lvl="2"/>
            <a:r>
              <a:rPr lang="ko-KR" altLang="en-US" dirty="0"/>
              <a:t>다른 클래스의 멤버 함수 </a:t>
            </a:r>
            <a:r>
              <a:rPr lang="en-US" altLang="ko-KR" dirty="0"/>
              <a:t>: </a:t>
            </a:r>
            <a:r>
              <a:rPr lang="ko-KR" altLang="en-US" dirty="0"/>
              <a:t>다른 클래스의 특정 멤버 함수</a:t>
            </a:r>
            <a:endParaRPr lang="en-US" altLang="ko-KR" dirty="0"/>
          </a:p>
          <a:p>
            <a:pPr lvl="2"/>
            <a:r>
              <a:rPr lang="ko-KR" altLang="en-US" dirty="0"/>
              <a:t>다른 클래스 전체 </a:t>
            </a:r>
            <a:r>
              <a:rPr lang="en-US" altLang="ko-KR" dirty="0"/>
              <a:t>: </a:t>
            </a:r>
            <a:r>
              <a:rPr lang="ko-KR" altLang="en-US" dirty="0"/>
              <a:t>다른 클래스의 모든 멤버 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6768752" cy="37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94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프렌드</a:t>
            </a:r>
            <a:r>
              <a:rPr lang="ko-KR" altLang="en-US" dirty="0"/>
              <a:t> 선언 </a:t>
            </a:r>
            <a:r>
              <a:rPr lang="en-US" altLang="ko-KR" dirty="0"/>
              <a:t>3 </a:t>
            </a:r>
            <a:r>
              <a:rPr lang="ko-KR" altLang="en-US" dirty="0"/>
              <a:t>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3338989"/>
            <a:ext cx="61926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RectManager</a:t>
            </a:r>
            <a:r>
              <a:rPr lang="en-US" altLang="ko-KR" sz="1400" b="1" dirty="0"/>
              <a:t>::equals(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s);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6051" y="2989964"/>
            <a:ext cx="7238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RectManager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클래스의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equals()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멤버 함수를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 선언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9632" y="1689902"/>
            <a:ext cx="619268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class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선언</a:t>
            </a:r>
          </a:p>
          <a:p>
            <a:pPr defTabSz="180000"/>
            <a:r>
              <a:rPr lang="en-US" altLang="ko-KR" sz="1400" dirty="0"/>
              <a:t>	...</a:t>
            </a:r>
          </a:p>
          <a:p>
            <a:pPr defTabSz="180000"/>
            <a:r>
              <a:rPr lang="en-US" altLang="ko-KR" sz="1400" b="1" dirty="0"/>
              <a:t>	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051" y="1331476"/>
            <a:ext cx="5048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외부 함수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equals()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 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59632" y="5139769"/>
            <a:ext cx="6200165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{</a:t>
            </a:r>
          </a:p>
          <a:p>
            <a:pPr defTabSz="180000" fontAlgn="base" latinLnBrk="0"/>
            <a:r>
              <a:rPr lang="en-US" altLang="ko-KR" sz="1400" dirty="0"/>
              <a:t>	.............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friend </a:t>
            </a:r>
            <a:r>
              <a:rPr lang="en-US" altLang="ko-KR" sz="1400" b="1" dirty="0" err="1"/>
              <a:t>RectManager</a:t>
            </a:r>
            <a:r>
              <a:rPr lang="en-US" altLang="ko-KR" sz="1400" b="1" dirty="0"/>
              <a:t>; </a:t>
            </a:r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6051" y="4700756"/>
            <a:ext cx="6924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RectManager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클래스의 모든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멤버 함수를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Rect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클래스에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</a:rPr>
              <a:t>프렌드로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 선언</a:t>
            </a:r>
          </a:p>
        </p:txBody>
      </p:sp>
    </p:spTree>
    <p:extLst>
      <p:ext uri="{BB962C8B-B14F-4D97-AF65-F5344CB8AC3E}">
        <p14:creationId xmlns:p14="http://schemas.microsoft.com/office/powerpoint/2010/main" val="71986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7–1 </a:t>
            </a:r>
            <a:r>
              <a:rPr lang="ko-KR" altLang="en-US" dirty="0" err="1"/>
              <a:t>프렌드</a:t>
            </a:r>
            <a:r>
              <a:rPr lang="ko-KR" altLang="en-US" dirty="0"/>
              <a:t> 함수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402805"/>
            <a:ext cx="6480720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; </a:t>
            </a:r>
          </a:p>
          <a:p>
            <a:pPr defTabSz="180000"/>
            <a:r>
              <a:rPr lang="en-US" altLang="ko-KR" sz="1400" dirty="0" err="1"/>
              <a:t>bool</a:t>
            </a:r>
            <a:r>
              <a:rPr lang="en-US" altLang="ko-KR" sz="1400" dirty="0"/>
              <a:t> equals(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r,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s); // equals() </a:t>
            </a:r>
            <a:r>
              <a:rPr lang="ko-KR" altLang="en-US" sz="1400" dirty="0"/>
              <a:t>함수 선언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class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</a:t>
            </a:r>
            <a:r>
              <a:rPr lang="en-US" altLang="ko-KR" sz="1400" dirty="0"/>
              <a:t>{ // 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 선언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height;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height)  { 	this-&gt;width = width; this-&gt;height = height;	}</a:t>
            </a:r>
          </a:p>
          <a:p>
            <a:pPr defTabSz="180000"/>
            <a:r>
              <a:rPr lang="en-US" altLang="ko-KR" sz="1400" b="1" dirty="0"/>
              <a:t>	friend </a:t>
            </a:r>
            <a:r>
              <a:rPr lang="en-US" altLang="ko-KR" sz="1400" b="1" dirty="0" err="1"/>
              <a:t>bool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bool</a:t>
            </a:r>
            <a:r>
              <a:rPr lang="en-US" altLang="ko-KR" sz="1400" b="1" dirty="0"/>
              <a:t> equals(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r, </a:t>
            </a:r>
            <a:r>
              <a:rPr lang="en-US" altLang="ko-KR" sz="1400" b="1" dirty="0" err="1"/>
              <a:t>Rect</a:t>
            </a:r>
            <a:r>
              <a:rPr lang="en-US" altLang="ko-KR" sz="1400" b="1" dirty="0"/>
              <a:t> s) </a:t>
            </a:r>
            <a:r>
              <a:rPr lang="en-US" altLang="ko-KR" sz="1400" dirty="0"/>
              <a:t>{ // </a:t>
            </a:r>
            <a:r>
              <a:rPr lang="ko-KR" altLang="en-US" sz="1400" dirty="0"/>
              <a:t>외부 함수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</a:t>
            </a:r>
            <a:r>
              <a:rPr lang="en-US" altLang="ko-KR" sz="1400" dirty="0" err="1"/>
              <a:t>r.width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s.width</a:t>
            </a:r>
            <a:r>
              <a:rPr lang="en-US" altLang="ko-KR" sz="1400" dirty="0"/>
              <a:t> &amp;&amp; </a:t>
            </a:r>
            <a:r>
              <a:rPr lang="en-US" altLang="ko-KR" sz="1400" dirty="0" err="1"/>
              <a:t>r.height</a:t>
            </a:r>
            <a:r>
              <a:rPr lang="en-US" altLang="ko-KR" sz="1400" dirty="0"/>
              <a:t> == </a:t>
            </a:r>
            <a:r>
              <a:rPr lang="en-US" altLang="ko-KR" sz="1400" dirty="0" err="1"/>
              <a:t>s.height</a:t>
            </a:r>
            <a:r>
              <a:rPr lang="en-US" altLang="ko-KR" sz="1400" dirty="0"/>
              <a:t>) return true; </a:t>
            </a:r>
          </a:p>
          <a:p>
            <a:pPr defTabSz="180000"/>
            <a:r>
              <a:rPr lang="en-US" altLang="ko-KR" sz="1400" dirty="0"/>
              <a:t>	else return false;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Rect</a:t>
            </a:r>
            <a:r>
              <a:rPr lang="en-US" altLang="ko-KR" sz="1400" dirty="0"/>
              <a:t> a(3,4), b(4,5);</a:t>
            </a:r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/>
              <a:t>equals(a, b)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"equal"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"not equal"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08304" y="6142564"/>
            <a:ext cx="966931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not equal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355976" y="3691357"/>
            <a:ext cx="1224136" cy="352907"/>
          </a:xfrm>
          <a:prstGeom prst="wedgeRoundRectCallout">
            <a:avLst>
              <a:gd name="adj1" fmla="val -86396"/>
              <a:gd name="adj2" fmla="val -357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equals() </a:t>
            </a:r>
            <a:r>
              <a:rPr lang="ko-KR" altLang="en-US" sz="1000" dirty="0">
                <a:solidFill>
                  <a:schemeClr val="tx1"/>
                </a:solidFill>
              </a:rPr>
              <a:t>함수를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프렌드로</a:t>
            </a:r>
            <a:r>
              <a:rPr lang="ko-KR" altLang="en-US" sz="1000" dirty="0">
                <a:solidFill>
                  <a:schemeClr val="tx1"/>
                </a:solidFill>
              </a:rPr>
              <a:t> 선언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923928" y="4851913"/>
            <a:ext cx="2304256" cy="504056"/>
          </a:xfrm>
          <a:prstGeom prst="wedgeRoundRectCallout">
            <a:avLst>
              <a:gd name="adj1" fmla="val -69975"/>
              <a:gd name="adj2" fmla="val -941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equals() </a:t>
            </a:r>
            <a:r>
              <a:rPr lang="ko-KR" altLang="en-US" sz="1000" dirty="0">
                <a:solidFill>
                  <a:schemeClr val="tx1"/>
                </a:solidFill>
              </a:rPr>
              <a:t>함수는 </a:t>
            </a:r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속성을 가진 </a:t>
            </a:r>
            <a:r>
              <a:rPr lang="en-US" altLang="ko-KR" sz="1000" dirty="0">
                <a:solidFill>
                  <a:schemeClr val="tx1"/>
                </a:solidFill>
              </a:rPr>
              <a:t>width, height</a:t>
            </a:r>
            <a:r>
              <a:rPr lang="ko-KR" altLang="en-US" sz="1000" dirty="0">
                <a:solidFill>
                  <a:schemeClr val="tx1"/>
                </a:solidFill>
              </a:rPr>
              <a:t>에 접근할 수 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203848" y="1772816"/>
            <a:ext cx="2520280" cy="504056"/>
          </a:xfrm>
          <a:prstGeom prst="wedgeRoundRectCallout">
            <a:avLst>
              <a:gd name="adj1" fmla="val -109176"/>
              <a:gd name="adj2" fmla="val 41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클래스가 선언되기 전에 먼저 참조되는 컴파일 오류</a:t>
            </a:r>
            <a:r>
              <a:rPr lang="en-US" altLang="ko-KR" sz="1000" dirty="0">
                <a:solidFill>
                  <a:schemeClr val="tx1"/>
                </a:solidFill>
              </a:rPr>
              <a:t>(forward reference)</a:t>
            </a:r>
            <a:r>
              <a:rPr lang="ko-KR" altLang="en-US" sz="1000" dirty="0">
                <a:solidFill>
                  <a:schemeClr val="tx1"/>
                </a:solidFill>
              </a:rPr>
              <a:t>를 막기 위한 선언문</a:t>
            </a:r>
            <a:r>
              <a:rPr lang="en-US" altLang="ko-KR" sz="1000" dirty="0">
                <a:solidFill>
                  <a:schemeClr val="tx1"/>
                </a:solidFill>
              </a:rPr>
              <a:t>(forward declaration)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711649" y="5589240"/>
            <a:ext cx="2160240" cy="403772"/>
          </a:xfrm>
          <a:prstGeom prst="wedgeRoundRectCallout">
            <a:avLst>
              <a:gd name="adj1" fmla="val 2487"/>
              <a:gd name="adj2" fmla="val 823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동일한 크기의 사각형이므로 </a:t>
            </a:r>
            <a:r>
              <a:rPr lang="en-US" altLang="ko-KR" sz="1000" dirty="0">
                <a:solidFill>
                  <a:schemeClr val="tx1"/>
                </a:solidFill>
              </a:rPr>
              <a:t>“not 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1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7–2 </a:t>
            </a:r>
            <a:r>
              <a:rPr lang="ko-KR" altLang="en-US" dirty="0"/>
              <a:t>다른 클래스의 멤버 함수를 </a:t>
            </a:r>
            <a:r>
              <a:rPr lang="ko-KR" altLang="en-US" dirty="0" err="1"/>
              <a:t>프렌드로</a:t>
            </a:r>
            <a:r>
              <a:rPr lang="ko-KR" altLang="en-US" dirty="0"/>
              <a:t> 선언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49469" y="1037049"/>
            <a:ext cx="5771003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선언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equals(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r,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s);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선언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width, height;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width,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height) { this-&gt;width = width; this-&gt;height = height;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</a:t>
            </a:r>
            <a:r>
              <a:rPr lang="en-US" altLang="ko-KR" sz="1200" b="1" dirty="0" err="1"/>
              <a:t>bool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::equals(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r,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s);</a:t>
            </a:r>
            <a:r>
              <a:rPr lang="en-US" altLang="ko-KR" sz="1200" dirty="0"/>
              <a:t>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::equals(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r,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s) {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r.width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s.width</a:t>
            </a:r>
            <a:r>
              <a:rPr lang="en-US" altLang="ko-KR" sz="1200" dirty="0"/>
              <a:t> &amp;&amp; </a:t>
            </a:r>
            <a:r>
              <a:rPr lang="en-US" altLang="ko-KR" sz="1200" dirty="0" err="1"/>
              <a:t>r.height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s.height</a:t>
            </a:r>
            <a:r>
              <a:rPr lang="en-US" altLang="ko-KR" sz="1200" dirty="0"/>
              <a:t>) return true; 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a(3,4), b(3,4);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 man;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man.equals</a:t>
            </a:r>
            <a:r>
              <a:rPr lang="en-US" altLang="ko-KR" sz="1200" b="1" dirty="0"/>
              <a:t>(a, b)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"equal"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"not equal"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257381" y="6392361"/>
            <a:ext cx="56778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equal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10106" y="4730707"/>
            <a:ext cx="1427447" cy="536494"/>
          </a:xfrm>
          <a:prstGeom prst="wedgeRoundRectCallout">
            <a:avLst>
              <a:gd name="adj1" fmla="val -69461"/>
              <a:gd name="adj2" fmla="val -553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RectManager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클래스의 </a:t>
            </a:r>
            <a:r>
              <a:rPr lang="en-US" altLang="ko-KR" sz="1000" dirty="0">
                <a:solidFill>
                  <a:schemeClr val="tx1"/>
                </a:solidFill>
              </a:rPr>
              <a:t>equals() </a:t>
            </a:r>
            <a:r>
              <a:rPr lang="ko-KR" altLang="en-US" sz="1000" dirty="0">
                <a:solidFill>
                  <a:schemeClr val="tx1"/>
                </a:solidFill>
              </a:rPr>
              <a:t>멤버를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프렌드로</a:t>
            </a:r>
            <a:r>
              <a:rPr lang="ko-KR" altLang="en-US" sz="1000" dirty="0">
                <a:solidFill>
                  <a:schemeClr val="tx1"/>
                </a:solidFill>
              </a:rPr>
              <a:t> 선언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45213" y="5759441"/>
            <a:ext cx="1944216" cy="403772"/>
          </a:xfrm>
          <a:prstGeom prst="wedgeRoundRectCallout">
            <a:avLst>
              <a:gd name="adj1" fmla="val 41173"/>
              <a:gd name="adj2" fmla="val 108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는 동일한 크기의 사각형이므로 </a:t>
            </a:r>
            <a:r>
              <a:rPr lang="en-US" altLang="ko-KR" sz="1000" dirty="0">
                <a:solidFill>
                  <a:schemeClr val="tx1"/>
                </a:solidFill>
              </a:rPr>
              <a:t>“equal”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425733" y="1294945"/>
            <a:ext cx="2520280" cy="504056"/>
          </a:xfrm>
          <a:prstGeom prst="wedgeRoundRectCallout">
            <a:avLst>
              <a:gd name="adj1" fmla="val -109176"/>
              <a:gd name="adj2" fmla="val 41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클래스가 선언되기 전에 먼저 참조되는 컴파일 오류</a:t>
            </a:r>
            <a:r>
              <a:rPr lang="en-US" altLang="ko-KR" sz="1000" dirty="0">
                <a:solidFill>
                  <a:schemeClr val="tx1"/>
                </a:solidFill>
              </a:rPr>
              <a:t>(forward reference)</a:t>
            </a:r>
            <a:r>
              <a:rPr lang="ko-KR" altLang="en-US" sz="1000" dirty="0">
                <a:solidFill>
                  <a:schemeClr val="tx1"/>
                </a:solidFill>
              </a:rPr>
              <a:t>를 막기 위한 선언문</a:t>
            </a:r>
            <a:r>
              <a:rPr lang="en-US" altLang="ko-KR" sz="1000" dirty="0">
                <a:solidFill>
                  <a:schemeClr val="tx1"/>
                </a:solidFill>
              </a:rPr>
              <a:t>(forward declaration)</a:t>
            </a:r>
          </a:p>
        </p:txBody>
      </p:sp>
    </p:spTree>
    <p:extLst>
      <p:ext uri="{BB962C8B-B14F-4D97-AF65-F5344CB8AC3E}">
        <p14:creationId xmlns:p14="http://schemas.microsoft.com/office/powerpoint/2010/main" val="32975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7–3 </a:t>
            </a:r>
            <a:r>
              <a:rPr lang="ko-KR" altLang="en-US" dirty="0"/>
              <a:t>다른 클래스 전체를 </a:t>
            </a:r>
            <a:r>
              <a:rPr lang="ko-KR" altLang="en-US" dirty="0" err="1"/>
              <a:t>프렌드로</a:t>
            </a:r>
            <a:r>
              <a:rPr lang="ko-KR" altLang="en-US" dirty="0"/>
              <a:t> 선언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0" y="1559689"/>
            <a:ext cx="5976665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선언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equals(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r,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s);</a:t>
            </a:r>
          </a:p>
          <a:p>
            <a:pPr defTabSz="180000"/>
            <a:r>
              <a:rPr lang="en-US" altLang="ko-KR" sz="1200" dirty="0"/>
              <a:t>	void copy(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Rect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</a:t>
            </a:r>
            <a:r>
              <a:rPr lang="ko-KR" altLang="en-US" sz="1200" dirty="0"/>
              <a:t>클래스 선언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width, height;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width,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height)  { this-&gt;width = width; this-&gt;height = height;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friend 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::equals(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r,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s) { // r</a:t>
            </a:r>
            <a:r>
              <a:rPr lang="ko-KR" altLang="en-US" sz="1200" dirty="0"/>
              <a:t>과 </a:t>
            </a:r>
            <a:r>
              <a:rPr lang="en-US" altLang="ko-KR" sz="1200" dirty="0"/>
              <a:t>s</a:t>
            </a:r>
            <a:r>
              <a:rPr lang="ko-KR" altLang="en-US" sz="1200" dirty="0"/>
              <a:t>가 같으면 </a:t>
            </a:r>
            <a:r>
              <a:rPr lang="en-US" altLang="ko-KR" sz="1200" dirty="0"/>
              <a:t>true </a:t>
            </a:r>
            <a:r>
              <a:rPr lang="ko-KR" altLang="en-US" sz="1200" dirty="0"/>
              <a:t>리턴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r.width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s.width</a:t>
            </a:r>
            <a:r>
              <a:rPr lang="en-US" altLang="ko-KR" sz="1200" dirty="0"/>
              <a:t> &amp;&amp; </a:t>
            </a:r>
            <a:r>
              <a:rPr lang="en-US" altLang="ko-KR" sz="1200" dirty="0" err="1"/>
              <a:t>r.height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s.height</a:t>
            </a:r>
            <a:r>
              <a:rPr lang="en-US" altLang="ko-KR" sz="1200" dirty="0"/>
              <a:t>) return true; 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RectManager</a:t>
            </a:r>
            <a:r>
              <a:rPr lang="en-US" altLang="ko-KR" sz="1200" dirty="0"/>
              <a:t>::copy(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) { // </a:t>
            </a:r>
            <a:r>
              <a:rPr lang="en-US" altLang="ko-KR" sz="1200" dirty="0" err="1"/>
              <a:t>src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dest</a:t>
            </a:r>
            <a:r>
              <a:rPr lang="ko-KR" altLang="en-US" sz="1200" dirty="0"/>
              <a:t>에 복사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dest.width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src.width</a:t>
            </a:r>
            <a:r>
              <a:rPr lang="en-US" altLang="ko-KR" sz="1200" dirty="0"/>
              <a:t>;  </a:t>
            </a:r>
            <a:r>
              <a:rPr lang="en-US" altLang="ko-KR" sz="1200" dirty="0" err="1"/>
              <a:t>dest.height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src.height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57709" y="1919729"/>
            <a:ext cx="403244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Rect</a:t>
            </a:r>
            <a:r>
              <a:rPr lang="en-US" altLang="ko-KR" sz="1200" dirty="0"/>
              <a:t> a(3,4), b(5,6);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RectManager</a:t>
            </a:r>
            <a:r>
              <a:rPr lang="en-US" altLang="ko-KR" sz="1200" b="1" dirty="0"/>
              <a:t> man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man.copy</a:t>
            </a:r>
            <a:r>
              <a:rPr lang="en-US" altLang="ko-KR" sz="1200" b="1" dirty="0"/>
              <a:t>(b, a); </a:t>
            </a:r>
            <a:r>
              <a:rPr lang="en-US" altLang="ko-KR" sz="1200" dirty="0"/>
              <a:t>// a</a:t>
            </a:r>
            <a:r>
              <a:rPr lang="ko-KR" altLang="en-US" sz="1200" dirty="0"/>
              <a:t>를 </a:t>
            </a:r>
            <a:r>
              <a:rPr lang="en-US" altLang="ko-KR" sz="1200" dirty="0"/>
              <a:t>b</a:t>
            </a:r>
            <a:r>
              <a:rPr lang="ko-KR" altLang="en-US" sz="1200" dirty="0"/>
              <a:t>에 복사한다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man.equals</a:t>
            </a:r>
            <a:r>
              <a:rPr lang="en-US" altLang="ko-KR" sz="1200" b="1" dirty="0"/>
              <a:t>(a, b)</a:t>
            </a:r>
            <a:r>
              <a:rPr lang="en-US" altLang="ko-KR" sz="1200" dirty="0"/>
              <a:t>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"equal"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else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"not equal"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8422373" y="3543764"/>
            <a:ext cx="567784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equal</a:t>
            </a:r>
            <a:endParaRPr lang="ko-KR" altLang="en-US" sz="12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12955" y="2227546"/>
            <a:ext cx="1584175" cy="392478"/>
          </a:xfrm>
          <a:prstGeom prst="wedgeRoundRectCallout">
            <a:avLst>
              <a:gd name="adj1" fmla="val -88471"/>
              <a:gd name="adj2" fmla="val 797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객체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width, height</a:t>
            </a:r>
            <a:r>
              <a:rPr lang="ko-KR" altLang="en-US" sz="1000" dirty="0">
                <a:solidFill>
                  <a:schemeClr val="tx1"/>
                </a:solidFill>
              </a:rPr>
              <a:t> 값이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와 같아진다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884368" y="4159216"/>
            <a:ext cx="1198530" cy="781951"/>
          </a:xfrm>
          <a:prstGeom prst="wedgeRoundRectCallout">
            <a:avLst>
              <a:gd name="adj1" fmla="val 31593"/>
              <a:gd name="adj2" fmla="val -896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man.copy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b,a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를 통해 객체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의 크기가 동일하므로  </a:t>
            </a:r>
            <a:r>
              <a:rPr lang="en-US" altLang="ko-KR" sz="1000" dirty="0">
                <a:solidFill>
                  <a:schemeClr val="tx1"/>
                </a:solidFill>
              </a:rPr>
              <a:t>“equal”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195736" y="1775713"/>
            <a:ext cx="2520280" cy="504056"/>
          </a:xfrm>
          <a:prstGeom prst="wedgeRoundRectCallout">
            <a:avLst>
              <a:gd name="adj1" fmla="val -95414"/>
              <a:gd name="adj2" fmla="val 518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클래스가 선언되기 전에 먼저 참조되는 컴파일 오류</a:t>
            </a:r>
            <a:r>
              <a:rPr lang="en-US" altLang="ko-KR" sz="1000" dirty="0">
                <a:solidFill>
                  <a:schemeClr val="tx1"/>
                </a:solidFill>
              </a:rPr>
              <a:t>(forward reference)</a:t>
            </a:r>
            <a:r>
              <a:rPr lang="ko-KR" altLang="en-US" sz="1000" dirty="0">
                <a:solidFill>
                  <a:schemeClr val="tx1"/>
                </a:solidFill>
              </a:rPr>
              <a:t>를 막기 위한 선언문</a:t>
            </a:r>
            <a:r>
              <a:rPr lang="en-US" altLang="ko-KR" sz="1000" dirty="0">
                <a:solidFill>
                  <a:schemeClr val="tx1"/>
                </a:solidFill>
              </a:rPr>
              <a:t>(forward declaration)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63788" y="4368001"/>
            <a:ext cx="1584176" cy="440987"/>
          </a:xfrm>
          <a:prstGeom prst="wedgeRoundRectCallout">
            <a:avLst>
              <a:gd name="adj1" fmla="val -94672"/>
              <a:gd name="adj2" fmla="val -291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RectManager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클래스를 </a:t>
            </a:r>
            <a:r>
              <a:rPr lang="ko-KR" altLang="en-US" sz="1000" dirty="0" err="1">
                <a:solidFill>
                  <a:schemeClr val="tx1"/>
                </a:solidFill>
              </a:rPr>
              <a:t>프렌드</a:t>
            </a:r>
            <a:r>
              <a:rPr lang="ko-KR" altLang="en-US" sz="1000" dirty="0">
                <a:solidFill>
                  <a:schemeClr val="tx1"/>
                </a:solidFill>
              </a:rPr>
              <a:t> 함수로 선언</a:t>
            </a:r>
          </a:p>
        </p:txBody>
      </p:sp>
    </p:spTree>
    <p:extLst>
      <p:ext uri="{BB962C8B-B14F-4D97-AF65-F5344CB8AC3E}">
        <p14:creationId xmlns:p14="http://schemas.microsoft.com/office/powerpoint/2010/main" val="58246240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9278</TotalTime>
  <Words>5164</Words>
  <Application>Microsoft Office PowerPoint</Application>
  <PresentationFormat>화면 슬라이드 쇼(4:3)</PresentationFormat>
  <Paragraphs>888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HY견고딕</vt:lpstr>
      <vt:lpstr>맑은 고딕</vt:lpstr>
      <vt:lpstr>Arial</vt:lpstr>
      <vt:lpstr>Wingdings</vt:lpstr>
      <vt:lpstr>바인드소프트</vt:lpstr>
      <vt:lpstr>C++ 프로그래밍</vt:lpstr>
      <vt:lpstr>학습 목표</vt:lpstr>
      <vt:lpstr>친구란?</vt:lpstr>
      <vt:lpstr>C++ 프렌드</vt:lpstr>
      <vt:lpstr>프렌드로 초대하는 3 가지 유형</vt:lpstr>
      <vt:lpstr>프렌드 선언 3 종류</vt:lpstr>
      <vt:lpstr>예제 7–1 프렌드 함수 만들기</vt:lpstr>
      <vt:lpstr>예제 7–2 다른 클래스의 멤버 함수를 프렌드로 선언</vt:lpstr>
      <vt:lpstr>예제 7–3 다른 클래스 전체를 프렌드로 선언</vt:lpstr>
      <vt:lpstr>연산자 중복</vt:lpstr>
      <vt:lpstr>연산자 중복의 사례 : + 연산자에 대해</vt:lpstr>
      <vt:lpstr>연산자 중복의 특징</vt:lpstr>
      <vt:lpstr>연산자 함수</vt:lpstr>
      <vt:lpstr>+와 == 연산자의 작성 사례</vt:lpstr>
      <vt:lpstr>앞으로 연산자 함수 작성에 사용할 클래스</vt:lpstr>
      <vt:lpstr>이항 연산자 중복 : + 연산자</vt:lpstr>
      <vt:lpstr>예제 7-4 두 개의 Power 객체를 더하는 + 연산자 작성</vt:lpstr>
      <vt:lpstr>== 연산자 중복</vt:lpstr>
      <vt:lpstr>예제 7-5 두 개의 Power 객체를 비교하는 == 연산자 작성</vt:lpstr>
      <vt:lpstr>+= 연산자 중복</vt:lpstr>
      <vt:lpstr>예제 7-6 두 Power 객체를 더하는 += 연산자 작성 </vt:lpstr>
      <vt:lpstr>+ 연산자 작성(실습): b = a + 2;</vt:lpstr>
      <vt:lpstr>단항 연산자 중복</vt:lpstr>
      <vt:lpstr>전위 ++ 연산자 중복</vt:lpstr>
      <vt:lpstr>예제 7-8 전위 ++ 연산자 작성</vt:lpstr>
      <vt:lpstr>예제 7-9(실습) Power 클래스에 ! 연산자 작성</vt:lpstr>
      <vt:lpstr>후위 연산자 중복, ++ 연산자</vt:lpstr>
      <vt:lpstr>예제 7-10 후위 ++ 연산자 작성</vt:lpstr>
      <vt:lpstr>2 + a 덧셈을 위한 + 연산자 함수 작성</vt:lpstr>
      <vt:lpstr>예제 7-11 2+a를 위한 + 연산자 함수를 프렌드로 작성</vt:lpstr>
      <vt:lpstr>+ 연산자를 외부 프렌드 함수로 구현</vt:lpstr>
      <vt:lpstr>예제 7-12 a+b를 위한 연산자 함수를 프렌드로 작성</vt:lpstr>
      <vt:lpstr>단항 연산자 ++를 프렌드로 작성하기</vt:lpstr>
      <vt:lpstr>예제 7-13 ++연산자를 프렌드로 작성한 예</vt:lpstr>
      <vt:lpstr>예제 7-14 참조를 리턴하는 &lt;&lt; 연산자 작성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Sugil Choi</cp:lastModifiedBy>
  <cp:revision>416</cp:revision>
  <cp:lastPrinted>2013-06-05T04:01:18Z</cp:lastPrinted>
  <dcterms:created xsi:type="dcterms:W3CDTF">2011-08-27T14:53:28Z</dcterms:created>
  <dcterms:modified xsi:type="dcterms:W3CDTF">2024-03-12T03:06:16Z</dcterms:modified>
</cp:coreProperties>
</file>