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718" r:id="rId1"/>
  </p:sldMasterIdLst>
  <p:notesMasterIdLst>
    <p:notesMasterId r:id="rId9"/>
  </p:notesMasterIdLst>
  <p:handoutMasterIdLst>
    <p:handoutMasterId r:id="rId10"/>
  </p:handoutMasterIdLst>
  <p:sldIdLst>
    <p:sldId id="784" r:id="rId2"/>
    <p:sldId id="820" r:id="rId3"/>
    <p:sldId id="793" r:id="rId4"/>
    <p:sldId id="828" r:id="rId5"/>
    <p:sldId id="829" r:id="rId6"/>
    <p:sldId id="853" r:id="rId7"/>
    <p:sldId id="854" r:id="rId8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7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3438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1147">
          <p15:clr>
            <a:srgbClr val="A4A3A4"/>
          </p15:clr>
        </p15:guide>
        <p15:guide id="9" orient="horz" pos="527">
          <p15:clr>
            <a:srgbClr val="A4A3A4"/>
          </p15:clr>
        </p15:guide>
        <p15:guide id="10" orient="horz" pos="2251">
          <p15:clr>
            <a:srgbClr val="A4A3A4"/>
          </p15:clr>
        </p15:guide>
        <p15:guide id="11" pos="262" userDrawn="1">
          <p15:clr>
            <a:srgbClr val="A4A3A4"/>
          </p15:clr>
        </p15:guide>
        <p15:guide id="12" pos="3075" userDrawn="1">
          <p15:clr>
            <a:srgbClr val="A4A3A4"/>
          </p15:clr>
        </p15:guide>
        <p15:guide id="13" pos="60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용승" initials="이" lastIdx="1" clrIdx="0">
    <p:extLst>
      <p:ext uri="{19B8F6BF-5375-455C-9EA6-DF929625EA0E}">
        <p15:presenceInfo xmlns="" xmlns:p15="http://schemas.microsoft.com/office/powerpoint/2012/main" userId="이용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F6DC"/>
    <a:srgbClr val="D0D8E9"/>
    <a:srgbClr val="1976D2"/>
    <a:srgbClr val="FFD9D7"/>
    <a:srgbClr val="E6E6E6"/>
    <a:srgbClr val="92D050"/>
    <a:srgbClr val="E2E28D"/>
    <a:srgbClr val="FFFFFF"/>
    <a:srgbClr val="F0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0" autoAdjust="0"/>
    <p:restoredTop sz="76351" autoAdjust="0"/>
  </p:normalViewPr>
  <p:slideViewPr>
    <p:cSldViewPr showGuides="1">
      <p:cViewPr>
        <p:scale>
          <a:sx n="125" d="100"/>
          <a:sy n="125" d="100"/>
        </p:scale>
        <p:origin x="-1272" y="222"/>
      </p:cViewPr>
      <p:guideLst>
        <p:guide orient="horz" pos="2160"/>
        <p:guide orient="horz" pos="4110"/>
        <p:guide orient="horz" pos="482"/>
        <p:guide orient="horz" pos="1117"/>
        <p:guide orient="horz" pos="1147"/>
        <p:guide orient="horz" pos="527"/>
        <p:guide orient="horz" pos="2251"/>
        <p:guide pos="171"/>
        <p:guide pos="3438"/>
        <p:guide pos="5978"/>
        <p:guide pos="262"/>
        <p:guide pos="3075"/>
        <p:guide pos="6068"/>
      </p:guideLst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394" y="108"/>
      </p:cViewPr>
      <p:guideLst>
        <p:guide orient="horz" pos="3127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8C5652-AA36-45DB-B863-FFD1E7B79673}" type="datetimeFigureOut">
              <a:rPr lang="ko-KR" altLang="en-US"/>
              <a:pPr>
                <a:defRPr/>
              </a:pPr>
              <a:t>2021-04-01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4B9E36A-A744-468A-A770-353C5A863D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41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4E8C43-22B6-45C7-B129-1D64EB6ED4F0}" type="datetimeFigureOut">
              <a:rPr lang="ko-KR" altLang="en-US"/>
              <a:pPr>
                <a:defRPr/>
              </a:pPr>
              <a:t>2021-04-01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7218"/>
            <a:ext cx="5438775" cy="4466351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C6E001D-BC03-4436-ADC7-B36B5A9F0A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4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58559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10095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918710" y="3526302"/>
            <a:ext cx="4953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4252299" y="0"/>
            <a:ext cx="5653701" cy="6858001"/>
            <a:chOff x="2933" y="0"/>
            <a:chExt cx="3305" cy="4009"/>
          </a:xfrm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2933" y="1356"/>
              <a:ext cx="3305" cy="2653"/>
            </a:xfrm>
            <a:custGeom>
              <a:avLst/>
              <a:gdLst>
                <a:gd name="T0" fmla="*/ 2655 w 3305"/>
                <a:gd name="T1" fmla="*/ 0 h 2653"/>
                <a:gd name="T2" fmla="*/ 0 w 3305"/>
                <a:gd name="T3" fmla="*/ 2653 h 2653"/>
                <a:gd name="T4" fmla="*/ 3305 w 3305"/>
                <a:gd name="T5" fmla="*/ 2653 h 2653"/>
                <a:gd name="T6" fmla="*/ 3305 w 3305"/>
                <a:gd name="T7" fmla="*/ 649 h 2653"/>
                <a:gd name="T8" fmla="*/ 2655 w 3305"/>
                <a:gd name="T9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5" h="2653">
                  <a:moveTo>
                    <a:pt x="2655" y="0"/>
                  </a:moveTo>
                  <a:lnTo>
                    <a:pt x="0" y="2653"/>
                  </a:lnTo>
                  <a:lnTo>
                    <a:pt x="3305" y="2653"/>
                  </a:lnTo>
                  <a:lnTo>
                    <a:pt x="3305" y="649"/>
                  </a:lnTo>
                  <a:lnTo>
                    <a:pt x="2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2933" y="1356"/>
              <a:ext cx="3305" cy="2653"/>
            </a:xfrm>
            <a:custGeom>
              <a:avLst/>
              <a:gdLst>
                <a:gd name="T0" fmla="*/ 2655 w 3305"/>
                <a:gd name="T1" fmla="*/ 0 h 2653"/>
                <a:gd name="T2" fmla="*/ 0 w 3305"/>
                <a:gd name="T3" fmla="*/ 2653 h 2653"/>
                <a:gd name="T4" fmla="*/ 3305 w 3305"/>
                <a:gd name="T5" fmla="*/ 2653 h 2653"/>
                <a:gd name="T6" fmla="*/ 3305 w 3305"/>
                <a:gd name="T7" fmla="*/ 649 h 2653"/>
                <a:gd name="T8" fmla="*/ 2655 w 3305"/>
                <a:gd name="T9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5" h="2653">
                  <a:moveTo>
                    <a:pt x="2655" y="0"/>
                  </a:moveTo>
                  <a:lnTo>
                    <a:pt x="0" y="2653"/>
                  </a:lnTo>
                  <a:lnTo>
                    <a:pt x="3305" y="2653"/>
                  </a:lnTo>
                  <a:lnTo>
                    <a:pt x="3305" y="649"/>
                  </a:lnTo>
                  <a:lnTo>
                    <a:pt x="26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4234" y="0"/>
              <a:ext cx="2004" cy="1356"/>
            </a:xfrm>
            <a:custGeom>
              <a:avLst/>
              <a:gdLst>
                <a:gd name="T0" fmla="*/ 2004 w 2004"/>
                <a:gd name="T1" fmla="*/ 0 h 1356"/>
                <a:gd name="T2" fmla="*/ 0 w 2004"/>
                <a:gd name="T3" fmla="*/ 0 h 1356"/>
                <a:gd name="T4" fmla="*/ 1354 w 2004"/>
                <a:gd name="T5" fmla="*/ 1356 h 1356"/>
                <a:gd name="T6" fmla="*/ 2004 w 2004"/>
                <a:gd name="T7" fmla="*/ 706 h 1356"/>
                <a:gd name="T8" fmla="*/ 2004 w 2004"/>
                <a:gd name="T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356">
                  <a:moveTo>
                    <a:pt x="2004" y="0"/>
                  </a:moveTo>
                  <a:lnTo>
                    <a:pt x="0" y="0"/>
                  </a:lnTo>
                  <a:lnTo>
                    <a:pt x="1354" y="1356"/>
                  </a:lnTo>
                  <a:lnTo>
                    <a:pt x="2004" y="706"/>
                  </a:lnTo>
                  <a:lnTo>
                    <a:pt x="2004" y="0"/>
                  </a:lnTo>
                  <a:close/>
                </a:path>
              </a:pathLst>
            </a:custGeom>
            <a:pattFill prst="pct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4234" y="0"/>
              <a:ext cx="2004" cy="1356"/>
            </a:xfrm>
            <a:custGeom>
              <a:avLst/>
              <a:gdLst>
                <a:gd name="T0" fmla="*/ 2004 w 2004"/>
                <a:gd name="T1" fmla="*/ 0 h 1356"/>
                <a:gd name="T2" fmla="*/ 0 w 2004"/>
                <a:gd name="T3" fmla="*/ 0 h 1356"/>
                <a:gd name="T4" fmla="*/ 1354 w 2004"/>
                <a:gd name="T5" fmla="*/ 1356 h 1356"/>
                <a:gd name="T6" fmla="*/ 2004 w 2004"/>
                <a:gd name="T7" fmla="*/ 706 h 1356"/>
                <a:gd name="T8" fmla="*/ 2004 w 2004"/>
                <a:gd name="T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356">
                  <a:moveTo>
                    <a:pt x="2004" y="0"/>
                  </a:moveTo>
                  <a:lnTo>
                    <a:pt x="0" y="0"/>
                  </a:lnTo>
                  <a:lnTo>
                    <a:pt x="1354" y="1356"/>
                  </a:lnTo>
                  <a:lnTo>
                    <a:pt x="2004" y="706"/>
                  </a:lnTo>
                  <a:lnTo>
                    <a:pt x="2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5588" y="706"/>
              <a:ext cx="650" cy="1299"/>
            </a:xfrm>
            <a:custGeom>
              <a:avLst/>
              <a:gdLst>
                <a:gd name="T0" fmla="*/ 650 w 650"/>
                <a:gd name="T1" fmla="*/ 0 h 1299"/>
                <a:gd name="T2" fmla="*/ 650 w 650"/>
                <a:gd name="T3" fmla="*/ 0 h 1299"/>
                <a:gd name="T4" fmla="*/ 0 w 650"/>
                <a:gd name="T5" fmla="*/ 650 h 1299"/>
                <a:gd name="T6" fmla="*/ 650 w 650"/>
                <a:gd name="T7" fmla="*/ 1299 h 1299"/>
                <a:gd name="T8" fmla="*/ 650 w 650"/>
                <a:gd name="T9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99">
                  <a:moveTo>
                    <a:pt x="650" y="0"/>
                  </a:moveTo>
                  <a:lnTo>
                    <a:pt x="650" y="0"/>
                  </a:lnTo>
                  <a:lnTo>
                    <a:pt x="0" y="650"/>
                  </a:lnTo>
                  <a:lnTo>
                    <a:pt x="650" y="1299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5588" y="706"/>
              <a:ext cx="650" cy="1299"/>
            </a:xfrm>
            <a:custGeom>
              <a:avLst/>
              <a:gdLst>
                <a:gd name="T0" fmla="*/ 650 w 650"/>
                <a:gd name="T1" fmla="*/ 0 h 1299"/>
                <a:gd name="T2" fmla="*/ 650 w 650"/>
                <a:gd name="T3" fmla="*/ 0 h 1299"/>
                <a:gd name="T4" fmla="*/ 0 w 650"/>
                <a:gd name="T5" fmla="*/ 650 h 1299"/>
                <a:gd name="T6" fmla="*/ 650 w 650"/>
                <a:gd name="T7" fmla="*/ 1299 h 1299"/>
                <a:gd name="T8" fmla="*/ 650 w 650"/>
                <a:gd name="T9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99">
                  <a:moveTo>
                    <a:pt x="650" y="0"/>
                  </a:moveTo>
                  <a:lnTo>
                    <a:pt x="650" y="0"/>
                  </a:lnTo>
                  <a:lnTo>
                    <a:pt x="0" y="650"/>
                  </a:lnTo>
                  <a:lnTo>
                    <a:pt x="650" y="1299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560388" y="765175"/>
            <a:ext cx="5392738" cy="1178426"/>
          </a:xfrm>
          <a:prstGeom prst="rect">
            <a:avLst/>
          </a:prstGeom>
          <a:effectLst/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 algn="l">
              <a:lnSpc>
                <a:spcPct val="100000"/>
              </a:lnSpc>
              <a:spcAft>
                <a:spcPts val="300"/>
              </a:spcAft>
              <a:defRPr sz="2800" b="0" spc="-1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0388" y="2350591"/>
            <a:ext cx="5392738" cy="3494484"/>
          </a:xfrm>
          <a:prstGeom prst="rect">
            <a:avLst/>
          </a:prstGeom>
        </p:spPr>
        <p:txBody>
          <a:bodyPr lIns="0" tIns="0" rIns="0" bIns="0"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400" b="0" strike="noStrike" spc="-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0" name="Freeform 6"/>
          <p:cNvSpPr>
            <a:spLocks/>
          </p:cNvSpPr>
          <p:nvPr userDrawn="1"/>
        </p:nvSpPr>
        <p:spPr bwMode="auto">
          <a:xfrm>
            <a:off x="266701" y="765175"/>
            <a:ext cx="2733675" cy="2735263"/>
          </a:xfrm>
          <a:custGeom>
            <a:avLst/>
            <a:gdLst>
              <a:gd name="T0" fmla="*/ 630 w 1722"/>
              <a:gd name="T1" fmla="*/ 0 h 1723"/>
              <a:gd name="T2" fmla="*/ 0 w 1722"/>
              <a:gd name="T3" fmla="*/ 631 h 1723"/>
              <a:gd name="T4" fmla="*/ 231 w 1722"/>
              <a:gd name="T5" fmla="*/ 1492 h 1723"/>
              <a:gd name="T6" fmla="*/ 1092 w 1722"/>
              <a:gd name="T7" fmla="*/ 1723 h 1723"/>
              <a:gd name="T8" fmla="*/ 1722 w 1722"/>
              <a:gd name="T9" fmla="*/ 1092 h 1723"/>
              <a:gd name="T10" fmla="*/ 1491 w 1722"/>
              <a:gd name="T11" fmla="*/ 231 h 1723"/>
              <a:gd name="T12" fmla="*/ 630 w 1722"/>
              <a:gd name="T13" fmla="*/ 0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2" h="1723">
                <a:moveTo>
                  <a:pt x="630" y="0"/>
                </a:moveTo>
                <a:lnTo>
                  <a:pt x="0" y="631"/>
                </a:lnTo>
                <a:lnTo>
                  <a:pt x="231" y="1492"/>
                </a:lnTo>
                <a:lnTo>
                  <a:pt x="1092" y="1723"/>
                </a:lnTo>
                <a:lnTo>
                  <a:pt x="1722" y="1092"/>
                </a:lnTo>
                <a:lnTo>
                  <a:pt x="1491" y="231"/>
                </a:lnTo>
                <a:lnTo>
                  <a:pt x="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72083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389">
          <p15:clr>
            <a:srgbClr val="FBAE40"/>
          </p15:clr>
        </p15:guide>
        <p15:guide id="2" orient="horz" pos="4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0838" y="0"/>
            <a:ext cx="9204324" cy="12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50838" y="691201"/>
            <a:ext cx="920432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838" y="249290"/>
            <a:ext cx="9204325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08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8280957" y="6627962"/>
            <a:ext cx="1270872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50838" y="6583643"/>
            <a:ext cx="92043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350838" y="836712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200" spc="-22" baseline="0">
                <a:solidFill>
                  <a:schemeClr val="tx1"/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780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5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32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46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71" y="7529"/>
            <a:ext cx="6794153" cy="562074"/>
          </a:xfrm>
          <a:prstGeom prst="rect">
            <a:avLst/>
          </a:prstGeom>
        </p:spPr>
        <p:txBody>
          <a:bodyPr anchor="ctr"/>
          <a:lstStyle>
            <a:lvl1pPr algn="l">
              <a:defRPr sz="2400" b="1" spc="-100" baseline="0">
                <a:solidFill>
                  <a:srgbClr val="064890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74258" y="6556375"/>
            <a:ext cx="550862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90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9520795D-4A24-4EA7-B7DD-68F87AF9578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3050" y="6516497"/>
            <a:ext cx="93599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273050" y="510815"/>
            <a:ext cx="9359900" cy="45719"/>
          </a:xfrm>
          <a:prstGeom prst="rect">
            <a:avLst/>
          </a:prstGeom>
          <a:solidFill>
            <a:srgbClr val="00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2"/>
          </p:nvPr>
        </p:nvSpPr>
        <p:spPr>
          <a:xfrm>
            <a:off x="6203504" y="209563"/>
            <a:ext cx="3527425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spc="-100" baseline="0"/>
            </a:lvl1pPr>
            <a:lvl2pPr marL="457200" indent="0" algn="r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8" name="그림 7" descr="mobi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3050" y="6568233"/>
            <a:ext cx="593872" cy="21674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174625" y="620713"/>
            <a:ext cx="9556750" cy="5844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spc="-1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 spc="-100" baseline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100" spc="-100" baseline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50" spc="-100" baseline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50" spc="-1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7103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 userDrawn="1"/>
        </p:nvSpPr>
        <p:spPr>
          <a:xfrm>
            <a:off x="4741467" y="6510339"/>
            <a:ext cx="313002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90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</p:pic>
      <p:pic>
        <p:nvPicPr>
          <p:cNvPr id="5" name="그림 3" descr="mobig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17" y="6573839"/>
            <a:ext cx="1021556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317" y="-8334"/>
            <a:ext cx="7812073" cy="706090"/>
          </a:xfrm>
          <a:prstGeom prst="rect">
            <a:avLst/>
          </a:prstGeom>
        </p:spPr>
        <p:txBody>
          <a:bodyPr anchor="ctr"/>
          <a:lstStyle>
            <a:lvl1pPr algn="l">
              <a:defRPr sz="23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31400" y="6515100"/>
            <a:ext cx="55033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ea typeface="맑은 고딕" pitchFamily="50" charset="-127"/>
              </a:defRPr>
            </a:lvl1pPr>
          </a:lstStyle>
          <a:p>
            <a:pPr>
              <a:defRPr/>
            </a:pPr>
            <a:fld id="{73F9EE18-1F40-49F9-9B13-9029FD0B1B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192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 userDrawn="1"/>
        </p:nvSpPr>
        <p:spPr>
          <a:xfrm>
            <a:off x="4741467" y="6510339"/>
            <a:ext cx="313002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90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</p:pic>
      <p:pic>
        <p:nvPicPr>
          <p:cNvPr id="5" name="그림 3" descr="mobig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17" y="6573839"/>
            <a:ext cx="1021556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317" y="-8334"/>
            <a:ext cx="7812073" cy="706090"/>
          </a:xfrm>
          <a:prstGeom prst="rect">
            <a:avLst/>
          </a:prstGeom>
        </p:spPr>
        <p:txBody>
          <a:bodyPr anchor="ctr"/>
          <a:lstStyle>
            <a:lvl1pPr algn="l">
              <a:defRPr sz="23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31400" y="6515100"/>
            <a:ext cx="55033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ea typeface="맑은 고딕" pitchFamily="50" charset="-127"/>
              </a:defRPr>
            </a:lvl1pPr>
          </a:lstStyle>
          <a:p>
            <a:pPr>
              <a:defRPr/>
            </a:pPr>
            <a:fld id="{73F9EE18-1F40-49F9-9B13-9029FD0B1B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192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42950" y="4916993"/>
            <a:ext cx="85852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4" name="내용 개체 틀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09857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51120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95300" y="1447800"/>
            <a:ext cx="89154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6273800" y="6203667"/>
            <a:ext cx="28067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4/1/2021</a:t>
            </a:fld>
            <a:endParaRPr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2311400" y="6203667"/>
            <a:ext cx="387985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9111456" y="6181531"/>
            <a:ext cx="6604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23" r:id="rId5"/>
    <p:sldLayoutId id="2147484724" r:id="rId6"/>
    <p:sldLayoutId id="2147484725" r:id="rId7"/>
    <p:sldLayoutId id="2147484726" r:id="rId8"/>
    <p:sldLayoutId id="2147484727" r:id="rId9"/>
    <p:sldLayoutId id="2147484728" r:id="rId10"/>
    <p:sldLayoutId id="2147484729" r:id="rId11"/>
    <p:sldLayoutId id="2147484730" r:id="rId12"/>
    <p:sldLayoutId id="2147484731" r:id="rId13"/>
    <p:sldLayoutId id="2147484681" r:id="rId14"/>
    <p:sldLayoutId id="2147484682" r:id="rId15"/>
    <p:sldLayoutId id="2147484685" r:id="rId16"/>
    <p:sldLayoutId id="2147484691" r:id="rId17"/>
    <p:sldLayoutId id="2147484692" r:id="rId18"/>
    <p:sldLayoutId id="2147484699" r:id="rId19"/>
    <p:sldLayoutId id="2147484700" r:id="rId2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1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7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0388" y="765175"/>
            <a:ext cx="7344940" cy="1178426"/>
          </a:xfrm>
        </p:spPr>
        <p:txBody>
          <a:bodyPr/>
          <a:lstStyle/>
          <a:p>
            <a:r>
              <a:rPr lang="ko-KR" altLang="en-US" sz="40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와이즈만</a:t>
            </a:r>
            <a:r>
              <a:rPr lang="en-US" altLang="ko-KR" sz="4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en-US" altLang="ko-KR" sz="40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교시</a:t>
            </a:r>
            <a:endParaRPr lang="ko-KR" altLang="en-US" sz="4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4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BEE464BB-A15B-4018-8952-DB03167B7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spc="0" dirty="0" err="1">
                <a:solidFill>
                  <a:schemeClr val="accent1"/>
                </a:solidFill>
                <a:latin typeface="+mj-ea"/>
                <a:ea typeface="+mj-ea"/>
              </a:rPr>
              <a:t>파이썬이란</a:t>
            </a:r>
            <a:endParaRPr lang="en-US" altLang="ko-KR" sz="1400" b="1" spc="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파이썬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(Python)</a:t>
            </a:r>
            <a:r>
              <a:rPr lang="ko-KR" altLang="en-US" dirty="0">
                <a:latin typeface="+mj-ea"/>
                <a:ea typeface="+mj-ea"/>
              </a:rPr>
              <a:t>은 범용 프로그래밍 언어로서 코드 가독성</a:t>
            </a:r>
            <a:r>
              <a:rPr lang="en-US" altLang="ko-KR" dirty="0">
                <a:latin typeface="+mj-ea"/>
                <a:ea typeface="+mj-ea"/>
              </a:rPr>
              <a:t>(readability)</a:t>
            </a:r>
            <a:r>
              <a:rPr lang="ko-KR" altLang="en-US" dirty="0">
                <a:latin typeface="+mj-ea"/>
                <a:ea typeface="+mj-ea"/>
              </a:rPr>
              <a:t>와 간결한 코딩을 강조한 언어이다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 err="1">
                <a:latin typeface="+mj-ea"/>
                <a:ea typeface="+mj-ea"/>
              </a:rPr>
              <a:t>파이썬은</a:t>
            </a:r>
            <a:r>
              <a:rPr lang="ko-KR" altLang="en-US" dirty="0">
                <a:latin typeface="+mj-ea"/>
                <a:ea typeface="+mj-ea"/>
              </a:rPr>
              <a:t> 인터프리터</a:t>
            </a:r>
            <a:r>
              <a:rPr lang="en-US" altLang="ko-KR" dirty="0">
                <a:latin typeface="+mj-ea"/>
                <a:ea typeface="+mj-ea"/>
              </a:rPr>
              <a:t>(interpreter) </a:t>
            </a:r>
            <a:r>
              <a:rPr lang="ko-KR" altLang="en-US" dirty="0">
                <a:latin typeface="+mj-ea"/>
                <a:ea typeface="+mj-ea"/>
              </a:rPr>
              <a:t>언어로서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리눅스</a:t>
            </a:r>
            <a:r>
              <a:rPr lang="en-US" altLang="ko-KR" dirty="0">
                <a:latin typeface="+mj-ea"/>
                <a:ea typeface="+mj-ea"/>
              </a:rPr>
              <a:t>, Mac OS X, </a:t>
            </a:r>
            <a:r>
              <a:rPr lang="ko-KR" altLang="en-US" dirty="0" err="1">
                <a:latin typeface="+mj-ea"/>
                <a:ea typeface="+mj-ea"/>
              </a:rPr>
              <a:t>윈도우즈</a:t>
            </a:r>
            <a:r>
              <a:rPr lang="ko-KR" altLang="en-US" dirty="0">
                <a:latin typeface="+mj-ea"/>
                <a:ea typeface="+mj-ea"/>
              </a:rPr>
              <a:t> 등 다양한 시스템에 널리 사용된다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en-US" altLang="ko-KR" dirty="0">
                <a:latin typeface="+mj-ea"/>
                <a:ea typeface="+mj-ea"/>
              </a:rPr>
              <a:t>Python</a:t>
            </a:r>
            <a:r>
              <a:rPr lang="ko-KR" altLang="en-US" dirty="0">
                <a:latin typeface="+mj-ea"/>
                <a:ea typeface="+mj-ea"/>
              </a:rPr>
              <a:t>은 원래 그리스 신화에서 그리스 중부 델파이를 지배하였던 큰 뱀인데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제우스의 아들 아폴로에 의해 화살을 맞고 죽게 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600"/>
              </a:spcAft>
            </a:pPr>
            <a:r>
              <a:rPr lang="en-US" altLang="ko-KR" spc="0" dirty="0"/>
              <a:t>.</a:t>
            </a:r>
            <a:endParaRPr lang="ko-KR" altLang="en-US" spc="-100" dirty="0"/>
          </a:p>
        </p:txBody>
      </p:sp>
      <p:sp>
        <p:nvSpPr>
          <p:cNvPr id="6" name="부제목 2">
            <a:extLst>
              <a:ext uri="{FF2B5EF4-FFF2-40B4-BE49-F238E27FC236}">
                <a16:creationId xmlns="" xmlns:a16="http://schemas.microsoft.com/office/drawing/2014/main" id="{6EF79DA9-192F-4EE4-91D0-849B9E25055D}"/>
              </a:ext>
            </a:extLst>
          </p:cNvPr>
          <p:cNvSpPr txBox="1">
            <a:spLocks/>
          </p:cNvSpPr>
          <p:nvPr/>
        </p:nvSpPr>
        <p:spPr>
          <a:xfrm>
            <a:off x="350838" y="1844824"/>
            <a:ext cx="8922642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 err="1">
                <a:solidFill>
                  <a:schemeClr val="accent1"/>
                </a:solidFill>
                <a:latin typeface="+mj-ea"/>
                <a:ea typeface="+mj-ea"/>
              </a:rPr>
              <a:t>파이썬의</a:t>
            </a: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 역사</a:t>
            </a:r>
            <a:endParaRPr kumimoji="0" lang="en-US" altLang="ko-KR" sz="1400" b="1" spc="0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+mn-ea"/>
              </a:rPr>
              <a:t>Python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1989</a:t>
            </a:r>
            <a:r>
              <a:rPr lang="ko-KR" altLang="en-US" dirty="0">
                <a:latin typeface="+mn-ea"/>
              </a:rPr>
              <a:t>년 </a:t>
            </a:r>
            <a:r>
              <a:rPr lang="en-US" altLang="ko-KR" dirty="0">
                <a:latin typeface="+mn-ea"/>
              </a:rPr>
              <a:t>12</a:t>
            </a:r>
            <a:r>
              <a:rPr lang="ko-KR" altLang="en-US" dirty="0">
                <a:latin typeface="+mn-ea"/>
              </a:rPr>
              <a:t>월 </a:t>
            </a:r>
            <a:r>
              <a:rPr lang="ko-KR" altLang="en-US" dirty="0" err="1">
                <a:latin typeface="+mn-ea"/>
              </a:rPr>
              <a:t>네델란드</a:t>
            </a:r>
            <a:r>
              <a:rPr lang="ko-KR" altLang="en-US" dirty="0">
                <a:latin typeface="+mn-ea"/>
              </a:rPr>
              <a:t> 개발자 </a:t>
            </a:r>
            <a:r>
              <a:rPr lang="en-US" altLang="ko-KR" dirty="0">
                <a:latin typeface="+mn-ea"/>
              </a:rPr>
              <a:t>Guido van Rossum </a:t>
            </a:r>
            <a:r>
              <a:rPr lang="ko-KR" altLang="en-US" dirty="0">
                <a:latin typeface="+mn-ea"/>
              </a:rPr>
              <a:t>에 의해 개발되기 시작하여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년 간 개발하여 </a:t>
            </a:r>
            <a:r>
              <a:rPr lang="en-US" altLang="ko-KR" dirty="0">
                <a:latin typeface="+mn-ea"/>
              </a:rPr>
              <a:t>1991</a:t>
            </a:r>
            <a:r>
              <a:rPr lang="ko-KR" altLang="en-US" dirty="0">
                <a:latin typeface="+mn-ea"/>
              </a:rPr>
              <a:t>년 처음 </a:t>
            </a:r>
            <a:r>
              <a:rPr lang="en-US" altLang="ko-KR" dirty="0">
                <a:latin typeface="+mn-ea"/>
              </a:rPr>
              <a:t>Python 0.9 </a:t>
            </a:r>
            <a:r>
              <a:rPr lang="ko-KR" altLang="en-US" dirty="0">
                <a:latin typeface="+mn-ea"/>
              </a:rPr>
              <a:t>버전을 세상에 내놓았다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그후 정식 </a:t>
            </a:r>
            <a:r>
              <a:rPr lang="en-US" altLang="ko-KR" dirty="0">
                <a:latin typeface="+mn-ea"/>
              </a:rPr>
              <a:t>Python 1.0 </a:t>
            </a:r>
            <a:r>
              <a:rPr lang="ko-KR" altLang="en-US" dirty="0" err="1">
                <a:latin typeface="+mn-ea"/>
              </a:rPr>
              <a:t>버젼은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1994</a:t>
            </a:r>
            <a:r>
              <a:rPr lang="ko-KR" altLang="en-US" dirty="0">
                <a:latin typeface="+mn-ea"/>
              </a:rPr>
              <a:t>년에 출시되었으며</a:t>
            </a:r>
            <a:r>
              <a:rPr lang="en-US" altLang="ko-KR" dirty="0">
                <a:latin typeface="+mn-ea"/>
              </a:rPr>
              <a:t>, Python 2.0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2000</a:t>
            </a:r>
            <a:r>
              <a:rPr lang="ko-KR" altLang="en-US" dirty="0">
                <a:latin typeface="+mn-ea"/>
              </a:rPr>
              <a:t>년에</a:t>
            </a:r>
            <a:r>
              <a:rPr lang="en-US" altLang="ko-KR" dirty="0">
                <a:latin typeface="+mn-ea"/>
              </a:rPr>
              <a:t>, Python 3.0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2008</a:t>
            </a:r>
            <a:r>
              <a:rPr lang="ko-KR" altLang="en-US" dirty="0">
                <a:latin typeface="+mn-ea"/>
              </a:rPr>
              <a:t>년에 각각 출시되었다</a:t>
            </a:r>
            <a:r>
              <a:rPr kumimoji="0" lang="en-US" altLang="ko-KR" spc="0" dirty="0">
                <a:latin typeface="+mn-ea"/>
              </a:rPr>
              <a:t>.</a:t>
            </a:r>
          </a:p>
          <a:p>
            <a:pPr>
              <a:spcAft>
                <a:spcPts val="600"/>
              </a:spcAft>
            </a:pPr>
            <a:endParaRPr kumimoji="0" lang="ko-KR" altLang="en-US" spc="-100" dirty="0">
              <a:latin typeface="+mn-ea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="" xmlns:a16="http://schemas.microsoft.com/office/drawing/2014/main" id="{5519C1AD-7A71-40E9-8B48-5F817B25455B}"/>
              </a:ext>
            </a:extLst>
          </p:cNvPr>
          <p:cNvSpPr txBox="1">
            <a:spLocks/>
          </p:cNvSpPr>
          <p:nvPr/>
        </p:nvSpPr>
        <p:spPr>
          <a:xfrm>
            <a:off x="330959" y="2924944"/>
            <a:ext cx="8922642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 err="1">
                <a:solidFill>
                  <a:schemeClr val="accent1"/>
                </a:solidFill>
                <a:latin typeface="+mj-ea"/>
                <a:ea typeface="+mj-ea"/>
              </a:rPr>
              <a:t>파이썬의</a:t>
            </a: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 활용</a:t>
            </a:r>
            <a:endParaRPr kumimoji="0" lang="en-US" altLang="ko-KR" sz="1400" b="1" spc="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시스템 유틸리티 제작</a:t>
            </a:r>
            <a:endParaRPr lang="en-US" altLang="ko-KR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/>
              <a:t>      </a:t>
            </a:r>
            <a:r>
              <a:rPr lang="ko-KR" altLang="en-US" dirty="0" err="1"/>
              <a:t>파이썬은</a:t>
            </a:r>
            <a:r>
              <a:rPr lang="ko-KR" altLang="en-US" dirty="0"/>
              <a:t> 운영체제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 등</a:t>
            </a:r>
            <a:r>
              <a:rPr lang="en-US" altLang="ko-KR" dirty="0"/>
              <a:t>)</a:t>
            </a:r>
            <a:r>
              <a:rPr lang="ko-KR" altLang="en-US" dirty="0"/>
              <a:t>의 시스템 명령어들을 이용할 수 있는 각종 도구를 갖추고 있기 때문에 이를 바탕으로 갖가지 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dirty="0"/>
              <a:t>     </a:t>
            </a:r>
            <a:r>
              <a:rPr lang="ko-KR" altLang="en-US" dirty="0"/>
              <a:t>시스템 유틸리티</a:t>
            </a:r>
            <a:r>
              <a:rPr lang="en-US" altLang="ko-KR" baseline="30000" dirty="0">
                <a:hlinkClick r:id="rId2"/>
              </a:rPr>
              <a:t>1</a:t>
            </a:r>
            <a:r>
              <a:rPr lang="ko-KR" altLang="en-US" dirty="0"/>
              <a:t>를 만드는 데 유리하다</a:t>
            </a:r>
            <a:r>
              <a:rPr lang="en-US" altLang="ko-KR" dirty="0"/>
              <a:t>.</a:t>
            </a:r>
            <a:endParaRPr lang="en-US" altLang="ko-KR" dirty="0">
              <a:latin typeface="+mn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ko-KR" spc="-100" dirty="0">
                <a:latin typeface="+mn-ea"/>
              </a:rPr>
              <a:t>GUI </a:t>
            </a:r>
            <a:r>
              <a:rPr kumimoji="0" lang="ko-KR" altLang="en-US" spc="-100" dirty="0">
                <a:latin typeface="+mn-ea"/>
              </a:rPr>
              <a:t>프로그래밍</a:t>
            </a:r>
            <a:endParaRPr kumimoji="0" lang="en-US" altLang="ko-KR" spc="-100" dirty="0">
              <a:latin typeface="+mn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ko-KR" spc="-100" dirty="0">
                <a:latin typeface="+mn-ea"/>
              </a:rPr>
              <a:t>C/C++</a:t>
            </a:r>
            <a:r>
              <a:rPr kumimoji="0" lang="ko-KR" altLang="en-US" spc="-100" dirty="0">
                <a:latin typeface="+mn-ea"/>
              </a:rPr>
              <a:t>와의 결합</a:t>
            </a:r>
            <a:endParaRPr kumimoji="0" lang="en-US" altLang="ko-KR" spc="-100" dirty="0">
              <a:latin typeface="+mn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ko-KR" altLang="en-US" spc="-100" dirty="0">
                <a:latin typeface="+mn-ea"/>
              </a:rPr>
              <a:t>웹 프로그래밍</a:t>
            </a:r>
            <a:endParaRPr kumimoji="0" lang="en-US" altLang="ko-KR" spc="-100" dirty="0">
              <a:latin typeface="+mn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ko-KR" altLang="en-US" spc="-100" dirty="0">
                <a:latin typeface="+mn-ea"/>
              </a:rPr>
              <a:t>수치 연산 프로그래밍</a:t>
            </a:r>
            <a:endParaRPr kumimoji="0" lang="en-US" altLang="ko-KR" spc="-1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/>
              <a:t>    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Numeric Python</a:t>
            </a:r>
            <a:r>
              <a:rPr lang="ko-KR" altLang="en-US" dirty="0"/>
              <a:t>이라는 수치 연산 모듈이 제공된다</a:t>
            </a:r>
            <a:r>
              <a:rPr lang="en-US" altLang="ko-KR" dirty="0"/>
              <a:t>. </a:t>
            </a:r>
            <a:r>
              <a:rPr lang="ko-KR" altLang="en-US" dirty="0"/>
              <a:t>이 모듈은 </a:t>
            </a:r>
            <a:r>
              <a:rPr lang="en-US" altLang="ko-KR" dirty="0"/>
              <a:t>C</a:t>
            </a:r>
            <a:r>
              <a:rPr lang="ko-KR" altLang="en-US" dirty="0"/>
              <a:t>로 작성되었기 때문에 수치 연산을 빠르게 할 수 있다</a:t>
            </a:r>
            <a:r>
              <a:rPr lang="en-US" altLang="ko-KR" dirty="0"/>
              <a:t>.</a:t>
            </a:r>
            <a:endParaRPr kumimoji="0" lang="en-US" altLang="ko-KR" spc="-100" dirty="0">
              <a:latin typeface="+mn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ko-KR" altLang="en-US" spc="-100" dirty="0">
                <a:latin typeface="+mn-ea"/>
              </a:rPr>
              <a:t>데이터베이스 프로그래밍</a:t>
            </a:r>
            <a:endParaRPr kumimoji="0" lang="en-US" altLang="ko-KR" spc="-1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/>
              <a:t>     </a:t>
            </a:r>
            <a:r>
              <a:rPr lang="ko-KR" altLang="en-US" dirty="0" err="1"/>
              <a:t>파이썬은</a:t>
            </a:r>
            <a:r>
              <a:rPr lang="ko-KR" altLang="en-US" dirty="0"/>
              <a:t> 사이베이스</a:t>
            </a:r>
            <a:r>
              <a:rPr lang="en-US" altLang="ko-KR" dirty="0"/>
              <a:t>(Sybase), </a:t>
            </a:r>
            <a:r>
              <a:rPr lang="ko-KR" altLang="en-US" dirty="0" err="1"/>
              <a:t>인포믹스</a:t>
            </a:r>
            <a:r>
              <a:rPr lang="en-US" altLang="ko-KR" dirty="0"/>
              <a:t>(</a:t>
            </a:r>
            <a:r>
              <a:rPr lang="en-US" altLang="ko-KR" dirty="0" err="1"/>
              <a:t>Infomix</a:t>
            </a:r>
            <a:r>
              <a:rPr lang="en-US" altLang="ko-KR" dirty="0"/>
              <a:t>), </a:t>
            </a:r>
            <a:r>
              <a:rPr lang="ko-KR" altLang="en-US" dirty="0"/>
              <a:t>오라클</a:t>
            </a:r>
            <a:r>
              <a:rPr lang="en-US" altLang="ko-KR" dirty="0"/>
              <a:t>(Oracle), </a:t>
            </a:r>
            <a:r>
              <a:rPr lang="ko-KR" altLang="en-US" dirty="0" err="1"/>
              <a:t>마이에스큐엘</a:t>
            </a:r>
            <a:r>
              <a:rPr lang="en-US" altLang="ko-KR" dirty="0"/>
              <a:t>(MySQL), </a:t>
            </a:r>
            <a:r>
              <a:rPr lang="ko-KR" altLang="en-US" dirty="0" err="1"/>
              <a:t>포스트그레스큐엘</a:t>
            </a:r>
            <a:r>
              <a:rPr lang="en-US" altLang="ko-KR" dirty="0"/>
              <a:t>(PostgreSQL) </a:t>
            </a:r>
            <a:r>
              <a:rPr lang="ko-KR" altLang="en-US" dirty="0"/>
              <a:t>등의 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dirty="0"/>
              <a:t>     </a:t>
            </a:r>
            <a:r>
              <a:rPr lang="ko-KR" altLang="en-US" dirty="0"/>
              <a:t>데이터베이스에 접근할 수 있게 해주는 도구들을 제공한다</a:t>
            </a:r>
            <a:r>
              <a:rPr lang="en-US" altLang="ko-KR" dirty="0"/>
              <a:t>.</a:t>
            </a:r>
            <a:endParaRPr kumimoji="0" lang="en-US" altLang="ko-KR" spc="-100" dirty="0">
              <a:latin typeface="+mn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ko-KR" altLang="en-US" spc="-100" dirty="0">
                <a:latin typeface="+mn-ea"/>
              </a:rPr>
              <a:t>데이터 분석</a:t>
            </a:r>
            <a:r>
              <a:rPr kumimoji="0" lang="en-US" altLang="ko-KR" spc="-100" dirty="0">
                <a:latin typeface="+mn-ea"/>
              </a:rPr>
              <a:t>, </a:t>
            </a:r>
            <a:r>
              <a:rPr kumimoji="0" lang="ko-KR" altLang="en-US" spc="-100" dirty="0">
                <a:latin typeface="+mn-ea"/>
              </a:rPr>
              <a:t>사물인터넷</a:t>
            </a:r>
            <a:endParaRPr kumimoji="0" lang="en-US" altLang="ko-KR" spc="-1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/>
              <a:t>    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만들어진 </a:t>
            </a:r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라는 모듈을 이용하면 데이터 분석을 더 쉽고 효과적으로 할 수 있다</a:t>
            </a:r>
            <a:r>
              <a:rPr lang="en-US" altLang="ko-KR" dirty="0"/>
              <a:t>.</a:t>
            </a:r>
            <a:endParaRPr kumimoji="0" lang="ko-KR" altLang="en-US" spc="-100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373F7F4B-F505-40DA-8B73-7BCCED9D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4730661"/>
            <a:ext cx="2250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583EEE83-FE83-4438-8CAE-D6A06B90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496" y="1731350"/>
            <a:ext cx="9204324" cy="28803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b="1" spc="0" dirty="0">
                <a:solidFill>
                  <a:schemeClr val="accent1"/>
                </a:solidFill>
                <a:latin typeface="+mj-ea"/>
                <a:ea typeface="+mj-ea"/>
              </a:rPr>
              <a:t>Python </a:t>
            </a:r>
            <a:r>
              <a:rPr lang="ko-KR" altLang="en-US" b="1" spc="0" dirty="0">
                <a:solidFill>
                  <a:schemeClr val="accent1"/>
                </a:solidFill>
                <a:latin typeface="+mj-ea"/>
                <a:ea typeface="+mj-ea"/>
              </a:rPr>
              <a:t>설치 방법</a:t>
            </a:r>
            <a:endParaRPr lang="en-US" altLang="ko-KR" b="1" spc="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j-ea"/>
                <a:ea typeface="+mj-ea"/>
              </a:rPr>
              <a:t>브라우저에서 </a:t>
            </a:r>
            <a:r>
              <a:rPr lang="en-US" altLang="ko-KR" sz="1100" dirty="0">
                <a:latin typeface="+mj-ea"/>
                <a:ea typeface="+mj-ea"/>
              </a:rPr>
              <a:t>https://</a:t>
            </a:r>
            <a:r>
              <a:rPr lang="en-US" altLang="ko-KR" sz="2000" dirty="0">
                <a:latin typeface="+mj-ea"/>
                <a:ea typeface="+mj-ea"/>
              </a:rPr>
              <a:t>www.python.org/downloads</a:t>
            </a:r>
            <a:r>
              <a:rPr lang="en-US" altLang="ko-KR" sz="1100" dirty="0">
                <a:latin typeface="+mj-ea"/>
                <a:ea typeface="+mj-ea"/>
              </a:rPr>
              <a:t>/ </a:t>
            </a:r>
            <a:r>
              <a:rPr lang="ko-KR" altLang="en-US" sz="1100" dirty="0">
                <a:latin typeface="+mj-ea"/>
                <a:ea typeface="+mj-ea"/>
              </a:rPr>
              <a:t>방문</a:t>
            </a:r>
            <a:endParaRPr lang="en-US" altLang="ko-KR" sz="1100" dirty="0">
              <a:latin typeface="+mj-ea"/>
              <a:ea typeface="+mj-ea"/>
            </a:endParaRP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ko-KR" altLang="en-US" sz="1100" dirty="0" err="1">
                <a:latin typeface="+mn-ea"/>
              </a:rPr>
              <a:t>윈도우즈용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Python 3 </a:t>
            </a:r>
            <a:r>
              <a:rPr lang="ko-KR" altLang="en-US" sz="1100" dirty="0" err="1">
                <a:latin typeface="+mn-ea"/>
              </a:rPr>
              <a:t>버젼</a:t>
            </a:r>
            <a:r>
              <a:rPr lang="ko-KR" altLang="en-US" sz="1100" dirty="0">
                <a:latin typeface="+mn-ea"/>
              </a:rPr>
              <a:t> 다운 받아 설치</a:t>
            </a:r>
          </a:p>
          <a:p>
            <a:pPr marL="228600" indent="-228600">
              <a:buAutoNum type="arabicPeriod"/>
            </a:pPr>
            <a:endParaRPr lang="ko-KR" altLang="en-US" sz="11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endParaRPr lang="ko-KR" altLang="en-US" sz="11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74F063-954C-4A80-B0DC-C4CA1D946C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2564904"/>
            <a:ext cx="4364299" cy="2158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E88C8AF-CF4C-48C3-A8CB-62491F407BC7}"/>
              </a:ext>
            </a:extLst>
          </p:cNvPr>
          <p:cNvSpPr/>
          <p:nvPr/>
        </p:nvSpPr>
        <p:spPr>
          <a:xfrm>
            <a:off x="344488" y="832582"/>
            <a:ext cx="904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Python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r>
              <a:rPr lang="ko-KR" altLang="en-US" sz="1200" dirty="0" err="1">
                <a:latin typeface="+mj-ea"/>
                <a:ea typeface="+mj-ea"/>
              </a:rPr>
              <a:t>윈도우즈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맥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리눅스 등에 설치하여 사용할 수 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다음은 각 </a:t>
            </a:r>
            <a:r>
              <a:rPr lang="en-US" altLang="ko-KR" sz="1200" dirty="0">
                <a:latin typeface="+mj-ea"/>
                <a:ea typeface="+mj-ea"/>
              </a:rPr>
              <a:t>OS</a:t>
            </a:r>
            <a:r>
              <a:rPr lang="ko-KR" altLang="en-US" sz="1200" dirty="0">
                <a:latin typeface="+mj-ea"/>
                <a:ea typeface="+mj-ea"/>
              </a:rPr>
              <a:t>별 간단한 설치 방법을 설명한 것이다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ko-KR" altLang="en-US" sz="1200" dirty="0">
                <a:latin typeface="+mj-ea"/>
                <a:ea typeface="+mj-ea"/>
              </a:rPr>
              <a:t>널리 사용되는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 err="1">
                <a:latin typeface="+mj-ea"/>
                <a:ea typeface="+mj-ea"/>
              </a:rPr>
              <a:t>버젼으로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실무에서 많이 사용되었던 </a:t>
            </a:r>
            <a:r>
              <a:rPr lang="en-US" altLang="ko-KR" sz="1200" dirty="0">
                <a:latin typeface="+mj-ea"/>
                <a:ea typeface="+mj-ea"/>
              </a:rPr>
              <a:t>Python 2 </a:t>
            </a:r>
            <a:r>
              <a:rPr lang="ko-KR" altLang="en-US" sz="1200" dirty="0">
                <a:latin typeface="+mj-ea"/>
                <a:ea typeface="+mj-ea"/>
              </a:rPr>
              <a:t>버전</a:t>
            </a:r>
            <a:r>
              <a:rPr lang="en-US" altLang="ko-KR" sz="1200" dirty="0">
                <a:latin typeface="+mj-ea"/>
                <a:ea typeface="+mj-ea"/>
              </a:rPr>
              <a:t>(v2.7)</a:t>
            </a:r>
            <a:r>
              <a:rPr lang="ko-KR" altLang="en-US" sz="1200" dirty="0">
                <a:latin typeface="+mj-ea"/>
                <a:ea typeface="+mj-ea"/>
              </a:rPr>
              <a:t>과 새로운 기능을 계속 업그레이드하고 있는 </a:t>
            </a:r>
            <a:r>
              <a:rPr lang="en-US" altLang="ko-KR" sz="1200" dirty="0">
                <a:latin typeface="+mj-ea"/>
                <a:ea typeface="+mj-ea"/>
              </a:rPr>
              <a:t>Python 3 </a:t>
            </a:r>
            <a:r>
              <a:rPr lang="ko-KR" altLang="en-US" sz="1200" dirty="0">
                <a:latin typeface="+mj-ea"/>
                <a:ea typeface="+mj-ea"/>
              </a:rPr>
              <a:t>버전 </a:t>
            </a:r>
            <a:r>
              <a:rPr lang="en-US" altLang="ko-KR" sz="1200" dirty="0">
                <a:latin typeface="+mj-ea"/>
                <a:ea typeface="+mj-ea"/>
              </a:rPr>
              <a:t>(v3.5)</a:t>
            </a:r>
            <a:r>
              <a:rPr lang="ko-KR" altLang="en-US" sz="1200" dirty="0">
                <a:latin typeface="+mj-ea"/>
                <a:ea typeface="+mj-ea"/>
              </a:rPr>
              <a:t>이 있는데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이 두 버전 간의 호환성 문제가 존재한다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여기서는 최신 </a:t>
            </a:r>
            <a:r>
              <a:rPr lang="ko-KR" altLang="en-US" sz="1200" dirty="0" err="1">
                <a:latin typeface="+mj-ea"/>
                <a:ea typeface="+mj-ea"/>
              </a:rPr>
              <a:t>버젼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3.8</a:t>
            </a:r>
            <a:r>
              <a:rPr lang="ko-KR" altLang="en-US" sz="1200" dirty="0" smtClean="0">
                <a:latin typeface="+mj-ea"/>
                <a:ea typeface="+mj-ea"/>
              </a:rPr>
              <a:t>를 </a:t>
            </a:r>
            <a:r>
              <a:rPr lang="ko-KR" altLang="en-US" sz="1200" dirty="0">
                <a:latin typeface="+mj-ea"/>
                <a:ea typeface="+mj-ea"/>
              </a:rPr>
              <a:t>사용한다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583EEE83-FE83-4438-8CAE-D6A06B90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677" y="908720"/>
            <a:ext cx="9204324" cy="28803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spc="0" dirty="0">
                <a:solidFill>
                  <a:schemeClr val="accent1"/>
                </a:solidFill>
                <a:latin typeface="+mj-ea"/>
                <a:ea typeface="+mj-ea"/>
              </a:rPr>
              <a:t>Python</a:t>
            </a:r>
            <a:r>
              <a:rPr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 실행</a:t>
            </a:r>
            <a:endParaRPr lang="en-US" altLang="ko-KR" sz="1400" b="1" spc="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dirty="0" err="1"/>
              <a:t>윈도우즈에서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을 실행하기 위해서는</a:t>
            </a:r>
            <a:r>
              <a:rPr lang="en-US" altLang="ko-KR" dirty="0"/>
              <a:t>, [</a:t>
            </a:r>
            <a:r>
              <a:rPr lang="ko-KR" altLang="en-US" dirty="0"/>
              <a:t>시작</a:t>
            </a:r>
            <a:r>
              <a:rPr lang="en-US" altLang="ko-KR" dirty="0"/>
              <a:t>] - [</a:t>
            </a:r>
            <a:r>
              <a:rPr lang="ko-KR" altLang="en-US" dirty="0"/>
              <a:t>프로그램</a:t>
            </a:r>
            <a:r>
              <a:rPr lang="en-US" altLang="ko-KR" dirty="0"/>
              <a:t>] - [Python </a:t>
            </a:r>
            <a:r>
              <a:rPr lang="en-US" altLang="ko-KR" dirty="0" smtClean="0"/>
              <a:t>3.8]</a:t>
            </a:r>
            <a:r>
              <a:rPr lang="ko-KR" altLang="en-US" dirty="0"/>
              <a:t>에서 </a:t>
            </a:r>
            <a:r>
              <a:rPr lang="en-US" altLang="ko-KR" dirty="0"/>
              <a:t>"Python </a:t>
            </a:r>
            <a:r>
              <a:rPr lang="en-US" altLang="ko-KR" dirty="0" smtClean="0"/>
              <a:t>3.8 </a:t>
            </a:r>
            <a:r>
              <a:rPr lang="en-US" altLang="ko-KR" dirty="0"/>
              <a:t>(32bit)" </a:t>
            </a:r>
            <a:r>
              <a:rPr lang="ko-KR" altLang="en-US" dirty="0"/>
              <a:t>콘솔프로그램 혹은 </a:t>
            </a:r>
            <a:r>
              <a:rPr lang="en-US" altLang="ko-KR" dirty="0"/>
              <a:t>"IDLE (Python </a:t>
            </a:r>
            <a:r>
              <a:rPr lang="en-US" altLang="ko-KR" dirty="0" smtClean="0"/>
              <a:t>3.8 </a:t>
            </a:r>
            <a:r>
              <a:rPr lang="en-US" altLang="ko-KR" dirty="0"/>
              <a:t>32-bit)" </a:t>
            </a:r>
            <a:r>
              <a:rPr lang="ko-KR" altLang="en-US" dirty="0"/>
              <a:t>윈도우 프로그램을 실행한다</a:t>
            </a:r>
            <a:r>
              <a:rPr lang="en-US" altLang="ko-KR" dirty="0"/>
              <a:t>. </a:t>
            </a:r>
            <a:r>
              <a:rPr lang="ko-KR" altLang="en-US" dirty="0"/>
              <a:t>이 프로그램들은 흔히 대화형 인터프리터 혹은 </a:t>
            </a:r>
            <a:r>
              <a:rPr lang="en-US" altLang="ko-KR" dirty="0"/>
              <a:t>Python Shell </a:t>
            </a:r>
            <a:r>
              <a:rPr lang="ko-KR" altLang="en-US" dirty="0"/>
              <a:t>이라고 불리운다</a:t>
            </a:r>
            <a:r>
              <a:rPr lang="en-US" altLang="ko-KR" dirty="0"/>
              <a:t>.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"Python </a:t>
            </a:r>
            <a:r>
              <a:rPr lang="en-US" altLang="ko-KR" dirty="0" smtClean="0"/>
              <a:t>3.8 (32bit</a:t>
            </a:r>
            <a:r>
              <a:rPr lang="en-US" altLang="ko-KR" dirty="0"/>
              <a:t>)" </a:t>
            </a:r>
            <a:r>
              <a:rPr lang="ko-KR" altLang="en-US" dirty="0"/>
              <a:t>프로그램을 실행한 예인데</a:t>
            </a:r>
            <a:r>
              <a:rPr lang="en-US" altLang="ko-KR" dirty="0"/>
              <a:t>, </a:t>
            </a:r>
            <a:r>
              <a:rPr lang="en-US" altLang="ko-KR" dirty="0" err="1"/>
              <a:t>str</a:t>
            </a:r>
            <a:r>
              <a:rPr lang="ko-KR" altLang="en-US" dirty="0"/>
              <a:t>이라는 변수에 </a:t>
            </a:r>
            <a:r>
              <a:rPr lang="en-US" altLang="ko-KR" dirty="0"/>
              <a:t>Hello World</a:t>
            </a:r>
            <a:r>
              <a:rPr lang="ko-KR" altLang="en-US" dirty="0"/>
              <a:t>를 넣고</a:t>
            </a:r>
            <a:r>
              <a:rPr lang="en-US" altLang="ko-KR" dirty="0"/>
              <a:t>, </a:t>
            </a:r>
            <a:r>
              <a:rPr lang="ko-KR" altLang="en-US" dirty="0"/>
              <a:t>이를 프린트하는 예제이다</a:t>
            </a:r>
            <a:endParaRPr lang="en-US" altLang="ko-KR" dirty="0"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endParaRPr lang="ko-KR" altLang="en-US" spc="-100" dirty="0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37FA01C-B1AE-4046-8CE5-A6B94824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4" y="2060848"/>
            <a:ext cx="5063352" cy="1487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3550216-964A-402D-AD54-9A6D8D4F3189}"/>
              </a:ext>
            </a:extLst>
          </p:cNvPr>
          <p:cNvSpPr/>
          <p:nvPr/>
        </p:nvSpPr>
        <p:spPr>
          <a:xfrm>
            <a:off x="325753" y="3717032"/>
            <a:ext cx="9019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Python</a:t>
            </a:r>
            <a:r>
              <a:rPr lang="ko-KR" altLang="en-US" sz="1200" dirty="0">
                <a:latin typeface="+mn-ea"/>
                <a:ea typeface="+mn-ea"/>
              </a:rPr>
              <a:t>을 마치고 빠져나오기 위해서는 </a:t>
            </a:r>
            <a:r>
              <a:rPr lang="ko-KR" altLang="en-US" sz="1200" dirty="0" err="1">
                <a:latin typeface="+mn-ea"/>
                <a:ea typeface="+mn-ea"/>
              </a:rPr>
              <a:t>윈도우즈에서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Ctrl+Z</a:t>
            </a:r>
            <a:r>
              <a:rPr lang="ko-KR" altLang="en-US" sz="1200" dirty="0">
                <a:latin typeface="+mn-ea"/>
                <a:ea typeface="+mn-ea"/>
              </a:rPr>
              <a:t>를 사용한다 </a:t>
            </a:r>
            <a:r>
              <a:rPr lang="en-US" altLang="ko-KR" sz="1200" dirty="0">
                <a:latin typeface="+mn-ea"/>
                <a:ea typeface="+mn-ea"/>
              </a:rPr>
              <a:t>(Mac </a:t>
            </a:r>
            <a:r>
              <a:rPr lang="ko-KR" altLang="en-US" sz="1200" dirty="0">
                <a:latin typeface="+mn-ea"/>
                <a:ea typeface="+mn-ea"/>
              </a:rPr>
              <a:t>혹은 리눅스는 </a:t>
            </a:r>
            <a:r>
              <a:rPr lang="en-US" altLang="ko-KR" sz="1200" dirty="0" err="1">
                <a:latin typeface="+mn-ea"/>
                <a:ea typeface="+mn-ea"/>
              </a:rPr>
              <a:t>Ctrl+D</a:t>
            </a:r>
            <a:r>
              <a:rPr lang="ko-KR" altLang="en-US" sz="1200" dirty="0">
                <a:latin typeface="+mn-ea"/>
                <a:ea typeface="+mn-ea"/>
              </a:rPr>
              <a:t>를 사용한다</a:t>
            </a:r>
            <a:r>
              <a:rPr lang="en-US" altLang="ko-KR" sz="1200" dirty="0">
                <a:latin typeface="+mn-ea"/>
                <a:ea typeface="+mn-ea"/>
              </a:rPr>
              <a:t>). OS</a:t>
            </a:r>
            <a:r>
              <a:rPr lang="ko-KR" altLang="en-US" sz="1200" dirty="0">
                <a:latin typeface="+mn-ea"/>
                <a:ea typeface="+mn-ea"/>
              </a:rPr>
              <a:t>와 상관없이 종료하기 위해서는 프롬프트에서 </a:t>
            </a:r>
            <a:r>
              <a:rPr lang="en-US" altLang="ko-KR" sz="1200" dirty="0">
                <a:latin typeface="+mn-ea"/>
                <a:ea typeface="+mn-ea"/>
              </a:rPr>
              <a:t>exit() </a:t>
            </a:r>
            <a:r>
              <a:rPr lang="ko-KR" altLang="en-US" sz="1200" dirty="0">
                <a:latin typeface="+mn-ea"/>
                <a:ea typeface="+mn-ea"/>
              </a:rPr>
              <a:t>을 사용할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5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설치과정확인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583EEE83-FE83-4438-8CAE-D6A06B90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677" y="908720"/>
            <a:ext cx="9204324" cy="28803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spc="0" dirty="0">
                <a:solidFill>
                  <a:schemeClr val="accent1"/>
                </a:solidFill>
                <a:latin typeface="+mj-ea"/>
                <a:ea typeface="+mj-ea"/>
              </a:rPr>
              <a:t>Python</a:t>
            </a:r>
            <a:r>
              <a:rPr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 설치 절차</a:t>
            </a:r>
            <a:endParaRPr lang="en-US" altLang="ko-KR" sz="1400" b="1" spc="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다운로드 받은 </a:t>
            </a:r>
            <a:r>
              <a:rPr lang="en-US" altLang="ko-KR" dirty="0">
                <a:latin typeface="+mj-ea"/>
                <a:ea typeface="+mj-ea"/>
              </a:rPr>
              <a:t>python-3.6.3</a:t>
            </a:r>
            <a:r>
              <a:rPr lang="ko-KR" altLang="en-US" dirty="0">
                <a:latin typeface="+mj-ea"/>
                <a:ea typeface="+mj-ea"/>
              </a:rPr>
              <a:t>을 실행한다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ko-KR" altLang="en-US" b="1" u="sng" dirty="0" err="1"/>
              <a:t>파이썬이</a:t>
            </a:r>
            <a:r>
              <a:rPr lang="ko-KR" altLang="en-US" b="1" u="sng" dirty="0"/>
              <a:t> 어느 </a:t>
            </a:r>
            <a:r>
              <a:rPr lang="ko-KR" altLang="en-US" b="1" u="sng" dirty="0" smtClean="0"/>
              <a:t>곳에서든지 </a:t>
            </a:r>
            <a:r>
              <a:rPr lang="ko-KR" altLang="en-US" b="1" u="sng" dirty="0"/>
              <a:t>실행될 수 있도록 </a:t>
            </a:r>
            <a:r>
              <a:rPr lang="en-US" altLang="ko-KR" b="1" u="sng" dirty="0"/>
              <a:t>"Add Python 3.5 to PATH" </a:t>
            </a:r>
            <a:r>
              <a:rPr lang="ko-KR" altLang="en-US" b="1" u="sng" dirty="0"/>
              <a:t>옵션을 선택하도록 하자</a:t>
            </a:r>
            <a:r>
              <a:rPr lang="en-US" altLang="ko-KR" b="1" u="sng" dirty="0"/>
              <a:t>.</a:t>
            </a:r>
            <a:endParaRPr lang="ko-KR" altLang="en-US" dirty="0"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endParaRPr lang="ko-KR" altLang="en-US" spc="-10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80DA21-8B52-4D6F-92F3-79105C2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1761027"/>
            <a:ext cx="3456384" cy="2088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8C0E985-50BC-432B-8936-E6E448EC6765}"/>
              </a:ext>
            </a:extLst>
          </p:cNvPr>
          <p:cNvSpPr/>
          <p:nvPr/>
        </p:nvSpPr>
        <p:spPr>
          <a:xfrm>
            <a:off x="416496" y="3906993"/>
            <a:ext cx="84592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"Add Python 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3.8 </a:t>
            </a: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PATH" </a:t>
            </a:r>
            <a:r>
              <a:rPr lang="ko-KR" altLang="en-US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옵션을 누락할 경우 이후 설명되는 예제에서 오류가 발생할 수 있다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D273B70-0DB9-4B45-825C-11711547F33A}"/>
              </a:ext>
            </a:extLst>
          </p:cNvPr>
          <p:cNvSpPr/>
          <p:nvPr/>
        </p:nvSpPr>
        <p:spPr>
          <a:xfrm>
            <a:off x="1280592" y="2348880"/>
            <a:ext cx="25922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548FDCF-215B-46D5-A6F8-18E4758928B5}"/>
              </a:ext>
            </a:extLst>
          </p:cNvPr>
          <p:cNvSpPr/>
          <p:nvPr/>
        </p:nvSpPr>
        <p:spPr>
          <a:xfrm>
            <a:off x="416496" y="4210340"/>
            <a:ext cx="9204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설치가 완료되면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[close]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를 클릭하여 종료한다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ko-KR" altLang="en-US" sz="1200" dirty="0" err="1">
                <a:solidFill>
                  <a:srgbClr val="000000"/>
                </a:solidFill>
                <a:latin typeface="+mj-ea"/>
                <a:ea typeface="+mj-ea"/>
              </a:rPr>
              <a:t>파이썬이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정상적으로 설치되었다면 아래와 같이 프로그램 메뉴에서 확인할 수 있을 것이다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B16C98E-32D5-4023-9545-1B2CB947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19" y="1761027"/>
            <a:ext cx="3319197" cy="2088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97EC08E-22AB-4738-BB99-9CA57EBE2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0" y="4797152"/>
            <a:ext cx="3033499" cy="15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548FDCF-215B-46D5-A6F8-18E4758928B5}"/>
              </a:ext>
            </a:extLst>
          </p:cNvPr>
          <p:cNvSpPr/>
          <p:nvPr/>
        </p:nvSpPr>
        <p:spPr>
          <a:xfrm>
            <a:off x="416496" y="4210340"/>
            <a:ext cx="9204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설치가 완료되면 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</a:rPr>
              <a:t>한글 </a:t>
            </a:r>
            <a:r>
              <a:rPr lang="ko-KR" altLang="en-US" sz="1200" dirty="0" err="1" smtClean="0">
                <a:solidFill>
                  <a:srgbClr val="000000"/>
                </a:solidFill>
                <a:latin typeface="+mj-ea"/>
                <a:ea typeface="+mj-ea"/>
              </a:rPr>
              <a:t>플러그인를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</a:rPr>
              <a:t> 설정한다</a:t>
            </a:r>
            <a:r>
              <a:rPr lang="en-US" altLang="ko-KR" sz="120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</a:rPr>
              <a:t>파일 </a:t>
            </a:r>
            <a:r>
              <a:rPr lang="en-US" altLang="ko-KR" sz="1200" dirty="0" smtClean="0">
                <a:solidFill>
                  <a:srgbClr val="000000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</a:rPr>
              <a:t>설정 </a:t>
            </a:r>
            <a:r>
              <a:rPr lang="en-US" altLang="ko-KR" sz="1200" dirty="0" smtClean="0">
                <a:solidFill>
                  <a:srgbClr val="000000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</a:rPr>
              <a:t>플러그인 </a:t>
            </a:r>
            <a:r>
              <a:rPr lang="en-US" altLang="ko-KR" sz="1200" dirty="0" smtClean="0">
                <a:solidFill>
                  <a:srgbClr val="000000"/>
                </a:solidFill>
                <a:latin typeface="+mj-ea"/>
                <a:ea typeface="+mj-ea"/>
              </a:rPr>
              <a:t>-&gt; Korean language 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</a:rPr>
              <a:t>플러그인 팩</a:t>
            </a:r>
            <a:endParaRPr lang="en-US" altLang="ko-KR" sz="12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="" xmlns:a16="http://schemas.microsoft.com/office/drawing/2014/main" id="{583EEE83-FE83-4438-8CAE-D6A06B9078C9}"/>
              </a:ext>
            </a:extLst>
          </p:cNvPr>
          <p:cNvSpPr txBox="1">
            <a:spLocks/>
          </p:cNvSpPr>
          <p:nvPr/>
        </p:nvSpPr>
        <p:spPr>
          <a:xfrm>
            <a:off x="372677" y="908720"/>
            <a:ext cx="9204324" cy="79208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1400" b="1" spc="0" dirty="0" err="1" smtClean="0">
                <a:solidFill>
                  <a:schemeClr val="accent1"/>
                </a:solidFill>
                <a:latin typeface="+mj-ea"/>
                <a:ea typeface="+mj-ea"/>
              </a:rPr>
              <a:t>Pycharm</a:t>
            </a:r>
            <a:r>
              <a:rPr lang="ko-KR" altLang="en-US" sz="1400" b="1" spc="0" dirty="0" smtClean="0">
                <a:solidFill>
                  <a:schemeClr val="accent1"/>
                </a:solidFill>
                <a:latin typeface="+mj-ea"/>
                <a:ea typeface="+mj-ea"/>
              </a:rPr>
              <a:t> 설치 절차</a:t>
            </a:r>
            <a:endParaRPr lang="en-US" altLang="ko-KR" sz="1400" b="1" spc="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Pycharm</a:t>
            </a:r>
            <a:r>
              <a:rPr lang="en-US" altLang="ko-KR" dirty="0" smtClean="0">
                <a:latin typeface="+mj-ea"/>
                <a:ea typeface="+mj-ea"/>
              </a:rPr>
              <a:t> community </a:t>
            </a:r>
            <a:r>
              <a:rPr lang="ko-KR" altLang="en-US" dirty="0" smtClean="0">
                <a:latin typeface="+mj-ea"/>
                <a:ea typeface="+mj-ea"/>
              </a:rPr>
              <a:t>버전을 설치한다</a:t>
            </a:r>
            <a:r>
              <a:rPr lang="en-US" altLang="ko-KR" dirty="0" smtClean="0">
                <a:latin typeface="+mj-ea"/>
                <a:ea typeface="+mj-ea"/>
              </a:rPr>
              <a:t>..</a:t>
            </a:r>
            <a:endParaRPr lang="en-US" altLang="ko-KR" spc="-100" dirty="0" smtClean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4" y="1772816"/>
            <a:ext cx="371241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273B70-0DB9-4B45-825C-11711547F33A}"/>
              </a:ext>
            </a:extLst>
          </p:cNvPr>
          <p:cNvSpPr/>
          <p:nvPr/>
        </p:nvSpPr>
        <p:spPr>
          <a:xfrm>
            <a:off x="2216696" y="350100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792760" y="328498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88" y="1772816"/>
            <a:ext cx="371932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5" y="4525955"/>
            <a:ext cx="2848316" cy="20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3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Hello World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04324" cy="288032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Print(‘Hello World’) 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변수를 정해서 프로그램을 작성해 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간단한 변수를 입력 받아 출력한다</a:t>
            </a:r>
            <a:r>
              <a:rPr lang="en-US" altLang="ko-KR" sz="1400" dirty="0" smtClean="0"/>
              <a:t>.  </a:t>
            </a:r>
          </a:p>
          <a:p>
            <a:r>
              <a:rPr lang="ko-KR" altLang="en-US" sz="1400" dirty="0" smtClean="0"/>
              <a:t>더하기  빼기 나누기 곱하기를 해 본다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문자를 입력 받아서 출력해 본다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1124744"/>
            <a:ext cx="5256584" cy="53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6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종이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종이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23509</TotalTime>
  <Words>457</Words>
  <Application>Microsoft Office PowerPoint</Application>
  <PresentationFormat>A4 용지(210x297mm)</PresentationFormat>
  <Paragraphs>54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종이</vt:lpstr>
      <vt:lpstr>와이즈만 Python 1-1 교시</vt:lpstr>
      <vt:lpstr>1. 소개</vt:lpstr>
      <vt:lpstr>   </vt:lpstr>
      <vt:lpstr>2. 설치</vt:lpstr>
      <vt:lpstr>3. 설치과정확인</vt:lpstr>
      <vt:lpstr>4. Pycharm 설치하기</vt:lpstr>
      <vt:lpstr>5. Hello World 출력하기(실습)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SKCC04675-001\sharkmkang</dc:creator>
  <cp:lastModifiedBy>Windows User</cp:lastModifiedBy>
  <cp:revision>1941</cp:revision>
  <cp:lastPrinted>2015-09-02T03:13:40Z</cp:lastPrinted>
  <dcterms:created xsi:type="dcterms:W3CDTF">2013-06-11T00:55:14Z</dcterms:created>
  <dcterms:modified xsi:type="dcterms:W3CDTF">2021-04-01T14:57:52Z</dcterms:modified>
</cp:coreProperties>
</file>