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91" r:id="rId4"/>
    <p:sldId id="258" r:id="rId5"/>
    <p:sldId id="354" r:id="rId6"/>
    <p:sldId id="381" r:id="rId7"/>
    <p:sldId id="382" r:id="rId8"/>
    <p:sldId id="264" r:id="rId9"/>
    <p:sldId id="265" r:id="rId10"/>
    <p:sldId id="292" r:id="rId11"/>
    <p:sldId id="269" r:id="rId12"/>
    <p:sldId id="446" r:id="rId13"/>
    <p:sldId id="355" r:id="rId14"/>
    <p:sldId id="383" r:id="rId15"/>
    <p:sldId id="345" r:id="rId16"/>
    <p:sldId id="384" r:id="rId17"/>
    <p:sldId id="350" r:id="rId18"/>
    <p:sldId id="445" r:id="rId19"/>
    <p:sldId id="290" r:id="rId20"/>
    <p:sldId id="385" r:id="rId21"/>
    <p:sldId id="356" r:id="rId22"/>
    <p:sldId id="293" r:id="rId23"/>
    <p:sldId id="386" r:id="rId24"/>
    <p:sldId id="388" r:id="rId25"/>
    <p:sldId id="390" r:id="rId26"/>
    <p:sldId id="391" r:id="rId27"/>
    <p:sldId id="392" r:id="rId28"/>
    <p:sldId id="298" r:id="rId29"/>
    <p:sldId id="393" r:id="rId30"/>
    <p:sldId id="394" r:id="rId31"/>
    <p:sldId id="395" r:id="rId32"/>
    <p:sldId id="303" r:id="rId33"/>
    <p:sldId id="260" r:id="rId34"/>
    <p:sldId id="398" r:id="rId35"/>
    <p:sldId id="397" r:id="rId36"/>
    <p:sldId id="294" r:id="rId37"/>
    <p:sldId id="307" r:id="rId38"/>
    <p:sldId id="401" r:id="rId39"/>
    <p:sldId id="404" r:id="rId40"/>
    <p:sldId id="362" r:id="rId41"/>
    <p:sldId id="451" r:id="rId42"/>
    <p:sldId id="452" r:id="rId43"/>
    <p:sldId id="453" r:id="rId44"/>
    <p:sldId id="454" r:id="rId45"/>
    <p:sldId id="463" r:id="rId46"/>
    <p:sldId id="455" r:id="rId47"/>
    <p:sldId id="460" r:id="rId48"/>
    <p:sldId id="461" r:id="rId49"/>
    <p:sldId id="462" r:id="rId50"/>
    <p:sldId id="464" r:id="rId51"/>
    <p:sldId id="405" r:id="rId52"/>
    <p:sldId id="411" r:id="rId53"/>
    <p:sldId id="406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9" r:id="rId77"/>
    <p:sldId id="440" r:id="rId78"/>
    <p:sldId id="441" r:id="rId79"/>
    <p:sldId id="442" r:id="rId80"/>
    <p:sldId id="377" r:id="rId81"/>
    <p:sldId id="379" r:id="rId82"/>
    <p:sldId id="443" r:id="rId83"/>
    <p:sldId id="447" r:id="rId84"/>
    <p:sldId id="342" r:id="rId85"/>
    <p:sldId id="466" r:id="rId86"/>
    <p:sldId id="262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翔堃" initials="施翔堃" lastIdx="2" clrIdx="0">
    <p:extLst>
      <p:ext uri="{19B8F6BF-5375-455C-9EA6-DF929625EA0E}">
        <p15:presenceInfo xmlns:p15="http://schemas.microsoft.com/office/powerpoint/2012/main" userId="S::s1810932006@ad1.nutc.edu.tw::371b6312-0ee6-482c-8253-a801af9d8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86534" autoAdjust="0"/>
  </p:normalViewPr>
  <p:slideViewPr>
    <p:cSldViewPr snapToGrid="0">
      <p:cViewPr>
        <p:scale>
          <a:sx n="150" d="100"/>
          <a:sy n="150" d="100"/>
        </p:scale>
        <p:origin x="600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1B72FB-6A6C-5B72-1AD0-E1EC49AB1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92E194-9169-CA05-50D3-A59DF533A3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A754-EBA9-4237-9351-A44386E0E54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D9E65-4C47-3527-176E-112A1B3D2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4FB9F7-C812-FF7E-CFEB-BABEA2064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EBEC-8E3D-4900-A214-3A9A0056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51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D6C0-D139-4823-8920-3E85425CA629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9BA00-E92E-4B8E-AB81-6BE56F01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0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2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0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8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46EC-C22F-4318-8A8A-A156A34B298D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F2BF54-6F04-4C70-85F2-7EC1CE8E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8" y="23006"/>
            <a:ext cx="735443" cy="935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3ED53-ABA5-419B-AB8C-A3DF28FB32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1" y="19239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82B-F6C1-4721-90F3-F35779F80121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084B-C721-4182-97DF-989D7C3B9E8A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E74-799E-423C-9489-57143209C6E9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5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A6B-A182-4EAE-AF3F-73585959DC97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6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0B3-1994-4889-96B9-9F61636A16CF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7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F23E-FB91-450F-A27F-0D64BC509AA0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9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75A7-BF39-48B0-9F06-8F17AF5F1EB3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5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956" y="837991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D945-4773-4E4A-BABF-C223A9E02862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88056" y="1280346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1351785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B7FAA2-7184-44C2-8CE0-44667EB39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" y="0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C68992-A87E-466E-8093-C2A32D635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9" y="-28562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527-DD7A-4E9F-99B0-29F46A02C57D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F334AB-67A7-4F23-B604-30B2B66EA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" y="3767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22E987-4B18-4EFA-9F28-E0DC62CF62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4" y="0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E9C9-74B9-4546-981A-E8AC537DA666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77BA-48F3-47D0-9F78-553DE0D0DF28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35C-19D4-4E1A-A96C-F5C339291F42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ACD4-1ACD-4253-9082-AD651CAE3D73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0FE6-C7F9-4053-945B-57BC6C278E32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5230-1EF4-471A-B54C-BCB2A3B5E6F3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7399-1DB7-4F65-A615-427EF3979BFB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156779-6A65-4EA6-83ED-EE2F83FF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617" y="902971"/>
            <a:ext cx="9012383" cy="51435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effectLst>
            <a:softEdge rad="1270000"/>
          </a:effec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E908E81-9036-4C43-ADE7-E0D447D2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94" y="462394"/>
            <a:ext cx="7854476" cy="1697086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Stock Prediction Based on Deep Neural Network Combining Mixed Frequency Financial Data and Monthly Revenue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ED4440B-6FA5-4305-8235-C9FC8E8A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29" y="4529541"/>
            <a:ext cx="3447803" cy="2450914"/>
          </a:xfr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碩士學位考試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口試學生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林毓翔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口試委員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國立中興大學 劉宗榮教授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國立中山大學 楊惠芳教授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國立臺中科技大學 劉冠顯教授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  <a:p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16:00</a:t>
            </a: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地點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弘業樓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6402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D22A69-D733-4D2A-9A7F-7F21E4F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348" y="3103615"/>
            <a:ext cx="3837303" cy="65077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50F6D1-E7FA-40D4-8B1E-4BD140ED1987}"/>
              </a:ext>
            </a:extLst>
          </p:cNvPr>
          <p:cNvSpPr txBox="1">
            <a:spLocks/>
          </p:cNvSpPr>
          <p:nvPr/>
        </p:nvSpPr>
        <p:spPr>
          <a:xfrm>
            <a:off x="2476379" y="10110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623675"/>
            <a:ext cx="8189407" cy="405706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466698" y="1947281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Generative Adversarial Networks [8]</a:t>
            </a:r>
          </a:p>
        </p:txBody>
      </p:sp>
    </p:spTree>
    <p:extLst>
      <p:ext uri="{BB962C8B-B14F-4D97-AF65-F5344CB8AC3E}">
        <p14:creationId xmlns:p14="http://schemas.microsoft.com/office/powerpoint/2010/main" val="3169016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32" y="1167398"/>
            <a:ext cx="5214523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Work(2/7)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7" y="2085683"/>
            <a:ext cx="6717460" cy="3775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9887" y="6001154"/>
            <a:ext cx="583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model[4]</a:t>
            </a:r>
          </a:p>
        </p:txBody>
      </p:sp>
    </p:spTree>
    <p:extLst>
      <p:ext uri="{BB962C8B-B14F-4D97-AF65-F5344CB8AC3E}">
        <p14:creationId xmlns:p14="http://schemas.microsoft.com/office/powerpoint/2010/main" val="254331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model[4]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Work(3/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2" y="2816888"/>
            <a:ext cx="7425732" cy="3778250"/>
          </a:xfrm>
        </p:spPr>
      </p:pic>
    </p:spTree>
    <p:extLst>
      <p:ext uri="{BB962C8B-B14F-4D97-AF65-F5344CB8AC3E}">
        <p14:creationId xmlns:p14="http://schemas.microsoft.com/office/powerpoint/2010/main" val="2569966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CNN-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-Attention Model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Work(4/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98" y="3075160"/>
            <a:ext cx="5997460" cy="3337849"/>
          </a:xfrm>
        </p:spPr>
      </p:pic>
    </p:spTree>
    <p:extLst>
      <p:ext uri="{BB962C8B-B14F-4D97-AF65-F5344CB8AC3E}">
        <p14:creationId xmlns:p14="http://schemas.microsoft.com/office/powerpoint/2010/main" val="585281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Stock_Price_Prediction_Using_Time_Embedding_and_Attention_Mechanism_in_Transformers[7]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Work(5/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9" y="2907880"/>
            <a:ext cx="7061200" cy="3576740"/>
          </a:xfrm>
        </p:spPr>
      </p:pic>
    </p:spTree>
    <p:extLst>
      <p:ext uri="{BB962C8B-B14F-4D97-AF65-F5344CB8AC3E}">
        <p14:creationId xmlns:p14="http://schemas.microsoft.com/office/powerpoint/2010/main" val="263931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A_Stock_Price_Prediction_Method_Based_on_BiLSTM_and_Improved_Transformer[7]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Work(6/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2755480"/>
            <a:ext cx="5917790" cy="3807880"/>
          </a:xfrm>
        </p:spPr>
      </p:pic>
    </p:spTree>
    <p:extLst>
      <p:ext uri="{BB962C8B-B14F-4D97-AF65-F5344CB8AC3E}">
        <p14:creationId xmlns:p14="http://schemas.microsoft.com/office/powerpoint/2010/main" val="2920801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32" y="1167398"/>
            <a:ext cx="5214523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Work(7/7)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7" y="2085683"/>
            <a:ext cx="6717460" cy="3775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9887" y="6001154"/>
            <a:ext cx="5831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Fauzan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SusanAnggreainy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 Nathaniel, and A. 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Kurniawan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stock market movements using long short-term memory (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),” </a:t>
            </a:r>
          </a:p>
        </p:txBody>
      </p:sp>
    </p:spTree>
    <p:extLst>
      <p:ext uri="{BB962C8B-B14F-4D97-AF65-F5344CB8AC3E}">
        <p14:creationId xmlns:p14="http://schemas.microsoft.com/office/powerpoint/2010/main" val="249613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91" y="2154846"/>
            <a:ext cx="2327158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 AAPL, TSLA, MSFT, IBM</a:t>
            </a:r>
          </a:p>
        </p:txBody>
      </p:sp>
      <p:pic>
        <p:nvPicPr>
          <p:cNvPr id="1026" name="Picture 2" descr="新的transformer模型股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2051050"/>
            <a:ext cx="6628101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4844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576EA-D877-4E6C-BE58-032742D8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99" y="1246909"/>
            <a:ext cx="2886400" cy="116184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8E7E632-0E18-41E5-B20B-7221DFF7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800" y="2408754"/>
            <a:ext cx="2886400" cy="4355728"/>
          </a:xfrm>
        </p:spPr>
        <p:txBody>
          <a:bodyPr>
            <a:normAutofit/>
          </a:bodyPr>
          <a:lstStyle/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Related Work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Datasets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Conclusion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References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endParaRPr lang="en-US" altLang="zh-TW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60757F-AA32-491A-BFC7-563547EA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31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Method(2/13)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235200"/>
            <a:ext cx="607568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4637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3099"/>
              </p:ext>
            </p:extLst>
          </p:nvPr>
        </p:nvGraphicFramePr>
        <p:xfrm>
          <a:off x="1194578" y="1786889"/>
          <a:ext cx="6794068" cy="467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月份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季財務資料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月財務資料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預測股價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符號表示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6/10公布5月營收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7/10公布6月營收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8/10公布7月營收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T-2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9/10公布8月營收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10/10公布9月營收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11/10公布10月營收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12/10公布11月營收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1/10公布12月營收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2/10公布1月營收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2/28股價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3/10公布2月營收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4/10公布3月營收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5/10公布4月營收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44126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250" y="1351785"/>
            <a:ext cx="4863829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Method(4/13)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4810"/>
              </p:ext>
            </p:extLst>
          </p:nvPr>
        </p:nvGraphicFramePr>
        <p:xfrm>
          <a:off x="1445260" y="3262313"/>
          <a:ext cx="5349240" cy="2307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Dataset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</a:t>
                      </a:r>
                      <a:r>
                        <a:rPr lang="en-US" sz="1500" u="none" strike="noStrike" dirty="0" err="1">
                          <a:effectLst/>
                        </a:rPr>
                        <a:t>params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Flops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Training 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4889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20625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TSLA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7055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17389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16min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6333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3934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17min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8437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9172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59932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135057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15min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855307" y="248239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</a:t>
            </a:r>
          </a:p>
        </p:txBody>
      </p:sp>
    </p:spTree>
    <p:extLst>
      <p:ext uri="{BB962C8B-B14F-4D97-AF65-F5344CB8AC3E}">
        <p14:creationId xmlns:p14="http://schemas.microsoft.com/office/powerpoint/2010/main" val="17969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Method(5/13)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indicators(Solvency)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Term Debt To Total Assets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Coverage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9590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Method(6/13)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indicators(Operational 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Receivable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Collection Days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Turnover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 Sales Of Inventory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9217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Method(7/13)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indicators(Profitability)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232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Method(8/13)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indicators(Cash Flow)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Current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Net Earnings After Tax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6705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Method(9/13)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41220" y="1120952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monthly Financial indicators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on Month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On Year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 on Quarter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1737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45566" y="1565983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CONV1D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61830" y="756242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Method(10/13)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2315527"/>
            <a:ext cx="5323840" cy="260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92338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808480" y="139261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Attention(1)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84690" y="618290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3" y="2086764"/>
            <a:ext cx="4846320" cy="42183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7200"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score(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 = </a:t>
                </a:r>
                <a:r>
                  <a:rPr lang="en-US" altLang="zh-TW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tanh</a:t>
                </a:r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</a:t>
                </a:r>
                <a:endParaRPr lang="zh-TW" altLang="zh-TW" sz="14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  <a:blipFill rotWithShape="0">
                <a:blip r:embed="rId3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α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′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j</m:t>
                        </m:r>
                      </m:sub>
                    </m:sSub>
                    <m:r>
                      <a:rPr lang="en-US" altLang="zh-TW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score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func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grow m:val="on"/>
                            <m:supHide m:val="on"/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score</m:t>
                                    </m:r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 , 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1600" kern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9689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006" y="3062051"/>
            <a:ext cx="3351989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8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963" y="484110"/>
            <a:ext cx="5284861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Work(12/13)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6" y="1801466"/>
            <a:ext cx="5547841" cy="455744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56636" y="1309508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Attention(2)</a:t>
            </a:r>
          </a:p>
        </p:txBody>
      </p:sp>
    </p:spTree>
    <p:extLst>
      <p:ext uri="{BB962C8B-B14F-4D97-AF65-F5344CB8AC3E}">
        <p14:creationId xmlns:p14="http://schemas.microsoft.com/office/powerpoint/2010/main" val="2515936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E45A406D-869A-4160-86B3-E80A7AA15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loss function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zh-TW" altLang="zh-TW" i="1"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data output value,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value, and N is the amount of data in the batch .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E45A406D-869A-4160-86B3-E80A7AA1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  <a:blipFill rotWithShape="0">
                <a:blip r:embed="rId2"/>
                <a:stretch>
                  <a:fillRect l="-1244" t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1">
            <a:extLst>
              <a:ext uri="{FF2B5EF4-FFF2-40B4-BE49-F238E27FC236}">
                <a16:creationId xmlns:a16="http://schemas.microsoft.com/office/drawing/2014/main" id="{17367E90-07A5-DD2F-5586-0B42CDA015D0}"/>
              </a:ext>
            </a:extLst>
          </p:cNvPr>
          <p:cNvSpPr txBox="1">
            <a:spLocks/>
          </p:cNvSpPr>
          <p:nvPr/>
        </p:nvSpPr>
        <p:spPr>
          <a:xfrm>
            <a:off x="2898156" y="1351785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421" y="2948666"/>
            <a:ext cx="3003954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daily stock prices of TSLA, MSFT, IBM, and APPL in Yahoo Finance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 data period is 1980/12/12~2024/7/31, Select 6598 data as training data and 2200 data as validation data and 2200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 data period is 2010/6/29~2024/7/31, Select 2127 data as training data and 709 data as validation data and 709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47487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 data period is 1986/3/13~2024/7/31, Select 5803 data as training data and 1934 data as validation data and 1934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data period is 1980/1/1~2024/7/31, Select 6742 data as training data and 2248 data as validation data and 2248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02873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18 quarterly financial indicators and 3 monthly revenue indicators which are provided by the Public Information Observatory.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405 companies  spans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quarter total 132 months months from May 2013 to May 2024, with incomplete data points removed.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variable, representing the stock price at the end of the next month after the stock quarterly earnings report is released.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32,076 data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and 10,692 data for validation,10,692 for testing.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40866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32" y="3040762"/>
            <a:ext cx="3387335" cy="776475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A84-88D5-1EA6-7255-7A5EA027D1B4}"/>
              </a:ext>
            </a:extLst>
          </p:cNvPr>
          <p:cNvSpPr/>
          <p:nvPr/>
        </p:nvSpPr>
        <p:spPr>
          <a:xfrm>
            <a:off x="1428041" y="2302862"/>
            <a:ext cx="6287915" cy="433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environment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Xeon 2800G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RTX 2080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128GB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Framework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Python3.7</a:t>
            </a:r>
          </a:p>
          <a:p>
            <a:pPr defTabSz="914400">
              <a:lnSpc>
                <a:spcPct val="150000"/>
              </a:lnSpc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75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AAPL, TSLA, MSFT, IBM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新的transformer模型股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28" y="2787490"/>
            <a:ext cx="5400646" cy="391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2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62" y="2601554"/>
            <a:ext cx="5732781" cy="42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8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B97CF-DD34-475B-A4D6-3670B2B8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20" y="1585008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Introduction(1/6)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77" y="2369696"/>
            <a:ext cx="7577633" cy="47091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Stock prediction?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forecasting future stock prices based on historical data.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topic within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research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diverse methodologies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stock price trends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devise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554281050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60867"/>
              </p:ext>
            </p:extLst>
          </p:nvPr>
        </p:nvGraphicFramePr>
        <p:xfrm>
          <a:off x="294641" y="2974340"/>
          <a:ext cx="8417559" cy="291147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3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0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zh-TW" altLang="en-US" sz="15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dropout10%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d</a:t>
                      </a:r>
                      <a:r>
                        <a:rPr lang="en-US" sz="1500" u="none" strike="noStrike" dirty="0">
                          <a:effectLst/>
                        </a:rPr>
                        <a:t>ropout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dropout 30%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No</a:t>
                      </a:r>
                      <a:r>
                        <a:rPr lang="en-US" altLang="zh-TW" sz="1500" u="none" strike="noStrike" baseline="0" dirty="0">
                          <a:effectLst/>
                        </a:rPr>
                        <a:t> </a:t>
                      </a:r>
                      <a:r>
                        <a:rPr lang="zh-TW" sz="1500" u="none" strike="noStrike" dirty="0">
                          <a:effectLst/>
                        </a:rPr>
                        <a:t>dropout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AAPL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15.52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22.09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28.93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14.74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49.82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30.01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TSLA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186.79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242.69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98.32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35.38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105.37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419.98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43.25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69.96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11.67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7.46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12.82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123.57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4.08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2.76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3.89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2.51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2.83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34.52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32.33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43.54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29.37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31.74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33.19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38.07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dropout ratios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8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Experiments(5/42)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AAPL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A8D7F7-AE81-46F4-BA21-ED71611461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0" y="2796828"/>
            <a:ext cx="6056630" cy="2564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070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Experiments(6/42)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MSFT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CF4B5-0B86-4027-9E43-64BDBA6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81" y="2923963"/>
            <a:ext cx="4622946" cy="31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9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Experiments(7/42)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TSLA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4EA454-24D9-49F2-A1A4-3C6841FEB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2962749"/>
            <a:ext cx="5922963" cy="238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185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Experiments(8/42)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836388-ACAF-45D1-BDDD-C55F63B1DE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7" y="2876866"/>
            <a:ext cx="5562283" cy="2603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001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Experiments(9/42)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07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Experiments(10/42)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AAPL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60178B-A5D6-4EEA-B965-DF3D2B2A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704785"/>
            <a:ext cx="619125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6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Experiments(11/42)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MSFT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44095-7430-4225-AC47-F5F09D80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704785"/>
            <a:ext cx="629920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4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Experiments(12/42)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TSLA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96FC9E-52F7-4F9B-93B5-B28A373D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2" y="2895677"/>
            <a:ext cx="515555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0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Experiments(13/42)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3D3105-64CF-491E-96FD-3DF9D335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7" y="2952970"/>
            <a:ext cx="605758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28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48664" y="871451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Introduction(2/6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et al [1]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there is a correlation between stock price and accounting information.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can obtain excess profits from company stocks achieving high prediction accuracy.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et al. [2]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relationship between financial ratios and stock prices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factor affecting the stock price is the cash flow ratio. </a:t>
            </a:r>
          </a:p>
        </p:txBody>
      </p:sp>
    </p:spTree>
    <p:extLst>
      <p:ext uri="{BB962C8B-B14F-4D97-AF65-F5344CB8AC3E}">
        <p14:creationId xmlns:p14="http://schemas.microsoft.com/office/powerpoint/2010/main" val="438615256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Experiments(14/42)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65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Experiments(15/42)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1" y="2275386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Comparing the impact of dropping out of school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789"/>
              </p:ext>
            </p:extLst>
          </p:nvPr>
        </p:nvGraphicFramePr>
        <p:xfrm>
          <a:off x="1041400" y="2932176"/>
          <a:ext cx="7264403" cy="340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6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Dataset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80">
                <a:tc vMerge="1">
                  <a:txBody>
                    <a:bodyPr/>
                    <a:lstStyle/>
                    <a:p>
                      <a:pPr algn="ctr" fontAlgn="ctr"/>
                      <a:endParaRPr 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dropout1個(1)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dropout2個(34)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AAPL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125.71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45.9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177.55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TSLA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309.25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237.7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125.02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215.6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MSFT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32.68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34.17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24.04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35.92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16.85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128.45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2.6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62.57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67.53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9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err="1">
                          <a:effectLst/>
                        </a:rPr>
                        <a:t>StockQM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29.87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28.82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31.67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　36.41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30.03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30.71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33.59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37.37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72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Experiments(16/42)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1" y="2275386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Comparing the impact of dropping out of school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65794"/>
              </p:ext>
            </p:extLst>
          </p:nvPr>
        </p:nvGraphicFramePr>
        <p:xfrm>
          <a:off x="1353309" y="2932176"/>
          <a:ext cx="6437380" cy="2259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24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資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料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集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76">
                <a:tc vMerge="1">
                  <a:txBody>
                    <a:bodyPr/>
                    <a:lstStyle/>
                    <a:p>
                      <a:pPr algn="ctr" fontAlgn="ctr"/>
                      <a:endParaRPr 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dropout1個(1)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dropout2個(34)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AAPL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125.71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45.9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177.55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TSLA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309.25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237.7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125.02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215.6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MSFT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32.68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34.17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24.04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35.92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16.85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128.45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2.6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62.57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67.53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err="1">
                          <a:effectLst/>
                        </a:rPr>
                        <a:t>StockQM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29.87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28.82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31.67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　36.41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30.03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30.71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33.59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37.37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01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Experiments(17/42)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71045"/>
              </p:ext>
            </p:extLst>
          </p:nvPr>
        </p:nvGraphicFramePr>
        <p:xfrm>
          <a:off x="1243584" y="3060952"/>
          <a:ext cx="7167342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52.85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53.34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132.95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125.52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137.66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91.97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200.74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38.01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154.71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162.68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402.89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84.26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141.35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141.69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185.26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159.68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233.28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409.27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68.95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165.68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307.32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61.88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46.31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449.56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819.89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152.68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337.35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116.28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152.09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44.94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407.98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553.42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511.91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141.68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131.31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177.44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164.33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257.29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158.58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165.28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125.68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114.66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192.08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158.62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173.17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57.37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542.55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136.68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167.02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145.42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415.04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139.68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176.82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67.83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371.15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59.15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438.98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266.83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118.68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26.52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14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Experiments(18/42)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57269"/>
              </p:ext>
            </p:extLst>
          </p:nvPr>
        </p:nvGraphicFramePr>
        <p:xfrm>
          <a:off x="1243584" y="3060952"/>
          <a:ext cx="7167342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873.27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647.96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1444.73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791.38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441.93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794.54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648.75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759.61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473.65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40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Experiments(18/42)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6570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762.89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05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Experiments(19/42)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39206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20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Experiments(20/42)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0048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27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Experiments(21/42)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activation functions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44730"/>
              </p:ext>
            </p:extLst>
          </p:nvPr>
        </p:nvGraphicFramePr>
        <p:xfrm>
          <a:off x="1469136" y="3084576"/>
          <a:ext cx="6906769" cy="2377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63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tanh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sigmoid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encoder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decoder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68.25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93.96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13.35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257.77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9.18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175.93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5.74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45.92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28.95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30.05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00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Experiments(22/42)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09301"/>
              </p:ext>
            </p:extLst>
          </p:nvPr>
        </p:nvGraphicFramePr>
        <p:xfrm>
          <a:off x="886345" y="3018674"/>
          <a:ext cx="7641959" cy="275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Without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Adding</a:t>
                      </a:r>
                      <a:r>
                        <a:rPr lang="en-US" altLang="zh-TW" sz="1200" u="none" strike="noStrike" baseline="0">
                          <a:effectLst/>
                        </a:rPr>
                        <a:t> </a:t>
                      </a:r>
                      <a:r>
                        <a:rPr lang="zh-TW" sz="1200" u="none" strike="noStrike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</a:t>
                      </a:r>
                      <a:r>
                        <a:rPr lang="en-US" sz="1200" u="none" strike="noStrike" baseline="0" dirty="0">
                          <a:effectLst/>
                        </a:rPr>
                        <a:t> number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>
                        <a:effectLst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Decoder 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number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222.29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86.53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15.32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</a:rPr>
                        <a:t>StockQM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30.37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79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(3/6)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al.[3]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high prediction accuracy with minimal errors.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Kryzanowski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al.[4]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combining financial ratios and macroeconomic factors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an accuracy of 72% in classifying the positive and negative returns of stock prices within a year.</a:t>
            </a:r>
          </a:p>
        </p:txBody>
      </p:sp>
    </p:spTree>
    <p:extLst>
      <p:ext uri="{BB962C8B-B14F-4D97-AF65-F5344CB8AC3E}">
        <p14:creationId xmlns:p14="http://schemas.microsoft.com/office/powerpoint/2010/main" val="1353166543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Experiments(23/42)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81123"/>
              </p:ext>
            </p:extLst>
          </p:nvPr>
        </p:nvGraphicFramePr>
        <p:xfrm>
          <a:off x="886345" y="3018674"/>
          <a:ext cx="7641959" cy="275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Without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Adding</a:t>
                      </a:r>
                      <a:r>
                        <a:rPr lang="en-US" altLang="zh-TW" sz="1200" u="none" strike="noStrike" baseline="0">
                          <a:effectLst/>
                        </a:rPr>
                        <a:t> </a:t>
                      </a:r>
                      <a:r>
                        <a:rPr lang="zh-TW" sz="1200" u="none" strike="noStrike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</a:t>
                      </a:r>
                      <a:r>
                        <a:rPr lang="en-US" sz="1200" u="none" strike="noStrike" baseline="0" dirty="0">
                          <a:effectLst/>
                        </a:rPr>
                        <a:t> number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>
                        <a:effectLst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Decoder 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number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222.29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86.53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15.32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</a:rPr>
                        <a:t>StockQM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30.37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39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Experiments(24/42)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773954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whether the output layer adds an activation function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12126"/>
              </p:ext>
            </p:extLst>
          </p:nvPr>
        </p:nvGraphicFramePr>
        <p:xfrm>
          <a:off x="2038350" y="3232776"/>
          <a:ext cx="5841999" cy="2660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add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without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25.31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29.53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4.43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3.72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39.26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86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Experiments(25/42)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time_steps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1497"/>
              </p:ext>
            </p:extLst>
          </p:nvPr>
        </p:nvGraphicFramePr>
        <p:xfrm>
          <a:off x="1335024" y="2980182"/>
          <a:ext cx="6843778" cy="2696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5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r>
                        <a:rPr lang="zh-TW" sz="1200" u="none" strike="noStrike" dirty="0">
                          <a:effectLst/>
                        </a:rPr>
                        <a:t>　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 5</a:t>
                      </a:r>
                      <a:r>
                        <a:rPr lang="en-US" altLang="zh-TW" sz="1200" u="none" strike="noStrike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days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AAPL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48.18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72.94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6.76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106.67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69.53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16.34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120.35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55.43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37.14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MSFT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95.98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5.24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6.42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15.26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34.82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5.15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2.76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8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Experiments(26/42)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financial information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31919"/>
              </p:ext>
            </p:extLst>
          </p:nvPr>
        </p:nvGraphicFramePr>
        <p:xfrm>
          <a:off x="1481328" y="3526536"/>
          <a:ext cx="6487837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Dataset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10 days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With financial data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 err="1">
                          <a:effectLst/>
                        </a:rPr>
                        <a:t>StockQM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 28.65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kern="100" baseline="0" dirty="0">
                          <a:solidFill>
                            <a:srgbClr val="FF0000"/>
                          </a:solidFill>
                          <a:effectLst/>
                        </a:rPr>
                        <a:t>     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26.51</a:t>
                      </a:r>
                      <a:endParaRPr lang="zh-TW" sz="1500" kern="100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30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Experiments(27/427)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438418" y="2374028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quarterly earnings release month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42621"/>
              </p:ext>
            </p:extLst>
          </p:nvPr>
        </p:nvGraphicFramePr>
        <p:xfrm>
          <a:off x="2407919" y="3367722"/>
          <a:ext cx="4595147" cy="994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3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Symbol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T-1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T-2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T-3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27.04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28.38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28.41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28.81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63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Experiments(28/42)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3408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4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Experiments(29/42)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8974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227.21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6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Experiments(30/42)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86063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36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Experiments(31/42)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53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61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Experiments(32/42)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55742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22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(4/6)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2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et al. [5]</a:t>
            </a:r>
          </a:p>
          <a:p>
            <a:pPr lvl="1"/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Transforemer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predict the stock prices of IBM, APPLE and TATAMOTORS.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smaller prediction errors.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et al.[6]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WGAN-GP model to predict the Nasdaq Composite Index (NASDAQ) , New York Stock Exchange Composite Index (NYSE)…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effect is better than that of LSTM, GRU and GAN models.</a:t>
            </a:r>
          </a:p>
        </p:txBody>
      </p:sp>
    </p:spTree>
    <p:extLst>
      <p:ext uri="{BB962C8B-B14F-4D97-AF65-F5344CB8AC3E}">
        <p14:creationId xmlns:p14="http://schemas.microsoft.com/office/powerpoint/2010/main" val="535426444"/>
      </p:ext>
    </p:extLst>
  </p:cSld>
  <p:clrMapOvr>
    <a:masterClrMapping/>
  </p:clrMapOvr>
  <p:transition spd="slow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Experiments(33/42)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9674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1030.1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2162.7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827.19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46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Experiments(34/42)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79227"/>
              </p:ext>
            </p:extLst>
          </p:nvPr>
        </p:nvGraphicFramePr>
        <p:xfrm>
          <a:off x="1243584" y="3060952"/>
          <a:ext cx="7221943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231.43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9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Experiments(35/42)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4809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0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Experiments(36/17)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32248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113.76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01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Experiments(37/42)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417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28.19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43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Experiments(38/42)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942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7441"/>
              </p:ext>
            </p:extLst>
          </p:nvPr>
        </p:nvGraphicFramePr>
        <p:xfrm>
          <a:off x="499873" y="3116263"/>
          <a:ext cx="8425999" cy="234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1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Dataset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WGAN_GP[6]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CNN_LSTM[7]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CNN_BILSTM_Attenion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    [19]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[5]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TRANSFORMER_TCN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[8]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baseline="0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Ours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236.89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16.34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207.87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5.24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</a:rPr>
                        <a:t>StockQM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32.81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33.97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480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Experiments(39/42)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22" name="Picture 2" descr="新AA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95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402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Experiments(40/42)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1746" name="Picture 2" descr="新TS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733265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6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Experiments(41/42)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2770" name="Picture 2" descr="新MS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9" y="2677578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829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Experiments(42/42)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model(IBM)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3794" name="Picture 2" descr="新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88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(5/6)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2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[7]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CNN_LSTM Neural Network mode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great performance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 [20]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Transformer-TCN model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results than other hybrid models in Shanghai and Shenzhen stock markets.</a:t>
            </a:r>
          </a:p>
        </p:txBody>
      </p:sp>
    </p:spTree>
    <p:extLst>
      <p:ext uri="{BB962C8B-B14F-4D97-AF65-F5344CB8AC3E}">
        <p14:creationId xmlns:p14="http://schemas.microsoft.com/office/powerpoint/2010/main" val="2491639436"/>
      </p:ext>
    </p:extLst>
  </p:cSld>
  <p:clrMapOvr>
    <a:masterClrMapping/>
  </p:clrMapOvr>
  <p:transition spd="slow">
    <p:randomBar dir="vert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3" y="3113499"/>
            <a:ext cx="3279962" cy="631002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954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83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1513147" y="2545674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relatively few studies on mixed frequency data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of our model.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84C7D-4231-4CC1-9DE4-B36C3281543B}"/>
              </a:ext>
            </a:extLst>
          </p:cNvPr>
          <p:cNvSpPr/>
          <p:nvPr/>
        </p:nvSpPr>
        <p:spPr>
          <a:xfrm>
            <a:off x="3415145" y="4382413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https://github.com/freshpatrick/thesiscode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30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300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[1] A. Deep, “A multifactor analysis model for stock market prediction,” International Journal of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Computer Science and Telecommunications, vol. 14, no. 1, 2023.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[2]S.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Mokhtari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K. K. Yen, and J. Liu, “Effectiveness of artificial intelligence in stock market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prediction based on machine learning,”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arXiv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preprint arXiv:2107.01031, 2021.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[3]Shi,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Zhuangwei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et al. "Attention-based CNN-LSTM and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XGBoost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hybrid model for stock prediction."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arXiv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preprint 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arXiv:2204.02623 (2022).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[4]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Aadhitya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A., et al. Predicting Stock Market time-series data using CNN-LSTM Neural Network model. No. 2305.14378. 2023.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[5]Lin, H., et al. "Stock price prediction using generative adversarial networks." Journal of Computer Science 17.3 (2021): 188-196.</a:t>
            </a: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References(1/2)</a:t>
            </a:r>
          </a:p>
        </p:txBody>
      </p:sp>
    </p:spTree>
    <p:extLst>
      <p:ext uri="{BB962C8B-B14F-4D97-AF65-F5344CB8AC3E}">
        <p14:creationId xmlns:p14="http://schemas.microsoft.com/office/powerpoint/2010/main" val="1700313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85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300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References(2/2)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D645-974C-AD7B-BA1C-65718D34573A}"/>
              </a:ext>
            </a:extLst>
          </p:cNvPr>
          <p:cNvSpPr txBox="1">
            <a:spLocks/>
          </p:cNvSpPr>
          <p:nvPr/>
        </p:nvSpPr>
        <p:spPr>
          <a:xfrm>
            <a:off x="1038860" y="22824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[6] Lin, H., et al. "Stock price prediction using generative adversarial networks." Journal of Computer Science 17.3 (2021): 188-196.</a:t>
            </a: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Aadhitya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A., et al. Predicting Stock Market time-series data using CNN-LSTM Neural Network model. No. 2305.14378. 2023.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[8] Wang,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Shuzhen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"A stock price prediction method based on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BiLSTM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improved transformer." IEEE Access (2023).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75691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EEB82-3A97-46C4-BA7C-DE13CE3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1CA99B-C51D-4C48-A104-9F767F957BF3}"/>
              </a:ext>
            </a:extLst>
          </p:cNvPr>
          <p:cNvSpPr/>
          <p:nvPr/>
        </p:nvSpPr>
        <p:spPr>
          <a:xfrm>
            <a:off x="1773877" y="2958165"/>
            <a:ext cx="5596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buClr>
                <a:srgbClr val="A53010"/>
              </a:buClr>
            </a:pPr>
            <a:r>
              <a:rPr lang="en-US" altLang="zh-TW" sz="4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48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496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8FEDEAE-E89A-4D59-A69C-04F170F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20" y="1585008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Introduction(6/6)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78" y="2397370"/>
            <a:ext cx="6881411" cy="43662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improved framework  based on the Transformer model.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performance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is validated on various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dataset,specifically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cross-frequency dataset.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cross-frequency dataset quarterly financial ratios and monthly revenue data   </a:t>
            </a:r>
          </a:p>
        </p:txBody>
      </p:sp>
    </p:spTree>
    <p:extLst>
      <p:ext uri="{BB962C8B-B14F-4D97-AF65-F5344CB8AC3E}">
        <p14:creationId xmlns:p14="http://schemas.microsoft.com/office/powerpoint/2010/main" val="322902198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10724</TotalTime>
  <Words>4881</Words>
  <Application>Microsoft Office PowerPoint</Application>
  <PresentationFormat>如螢幕大小 (4:3)</PresentationFormat>
  <Paragraphs>2737</Paragraphs>
  <Slides>86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9" baseType="lpstr">
      <vt:lpstr>Arial Unicode MS</vt:lpstr>
      <vt:lpstr>inherit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絲縷</vt:lpstr>
      <vt:lpstr>Stock Prediction Based on Deep Neural Network Combining Mixed Frequency Financial Data and Monthly Revenue</vt:lpstr>
      <vt:lpstr>Outline</vt:lpstr>
      <vt:lpstr>Introduction</vt:lpstr>
      <vt:lpstr>Introduction(1/6)</vt:lpstr>
      <vt:lpstr>PowerPoint 簡報</vt:lpstr>
      <vt:lpstr>PowerPoint 簡報</vt:lpstr>
      <vt:lpstr>PowerPoint 簡報</vt:lpstr>
      <vt:lpstr>PowerPoint 簡報</vt:lpstr>
      <vt:lpstr>Introduction(6/6)</vt:lpstr>
      <vt:lpstr>Related Work</vt:lpstr>
      <vt:lpstr>PowerPoint 簡報</vt:lpstr>
      <vt:lpstr>Related Work(2/7) </vt:lpstr>
      <vt:lpstr>PowerPoint 簡報</vt:lpstr>
      <vt:lpstr>PowerPoint 簡報</vt:lpstr>
      <vt:lpstr>PowerPoint 簡報</vt:lpstr>
      <vt:lpstr>PowerPoint 簡報</vt:lpstr>
      <vt:lpstr>Related Work(7/7) </vt:lpstr>
      <vt:lpstr>Method</vt:lpstr>
      <vt:lpstr>PowerPoint 簡報</vt:lpstr>
      <vt:lpstr>PowerPoint 簡報</vt:lpstr>
      <vt:lpstr>PowerPoint 簡報</vt:lpstr>
      <vt:lpstr>Method(4/13)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Related Work(12/13) </vt:lpstr>
      <vt:lpstr>PowerPoint 簡報</vt:lpstr>
      <vt:lpstr>Datasets</vt:lpstr>
      <vt:lpstr>Datasets(1/3)</vt:lpstr>
      <vt:lpstr>Datasets(2/3)</vt:lpstr>
      <vt:lpstr>Datasets(3/3)</vt:lpstr>
      <vt:lpstr>Experiments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Conclusions </vt:lpstr>
      <vt:lpstr>Conclusions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2507</dc:creator>
  <cp:lastModifiedBy>2507</cp:lastModifiedBy>
  <cp:revision>377</cp:revision>
  <dcterms:created xsi:type="dcterms:W3CDTF">2020-11-19T08:14:57Z</dcterms:created>
  <dcterms:modified xsi:type="dcterms:W3CDTF">2024-12-04T14:29:53Z</dcterms:modified>
</cp:coreProperties>
</file>