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91" r:id="rId4"/>
    <p:sldId id="258" r:id="rId5"/>
    <p:sldId id="354" r:id="rId6"/>
    <p:sldId id="381" r:id="rId7"/>
    <p:sldId id="382" r:id="rId8"/>
    <p:sldId id="264" r:id="rId9"/>
    <p:sldId id="265" r:id="rId10"/>
    <p:sldId id="292" r:id="rId11"/>
    <p:sldId id="269" r:id="rId12"/>
    <p:sldId id="446" r:id="rId13"/>
    <p:sldId id="355" r:id="rId14"/>
    <p:sldId id="383" r:id="rId15"/>
    <p:sldId id="345" r:id="rId16"/>
    <p:sldId id="384" r:id="rId17"/>
    <p:sldId id="350" r:id="rId18"/>
    <p:sldId id="445" r:id="rId19"/>
    <p:sldId id="290" r:id="rId20"/>
    <p:sldId id="385" r:id="rId21"/>
    <p:sldId id="356" r:id="rId22"/>
    <p:sldId id="293" r:id="rId23"/>
    <p:sldId id="386" r:id="rId24"/>
    <p:sldId id="388" r:id="rId25"/>
    <p:sldId id="390" r:id="rId26"/>
    <p:sldId id="391" r:id="rId27"/>
    <p:sldId id="392" r:id="rId28"/>
    <p:sldId id="298" r:id="rId29"/>
    <p:sldId id="393" r:id="rId30"/>
    <p:sldId id="394" r:id="rId31"/>
    <p:sldId id="395" r:id="rId32"/>
    <p:sldId id="303" r:id="rId33"/>
    <p:sldId id="260" r:id="rId34"/>
    <p:sldId id="398" r:id="rId35"/>
    <p:sldId id="397" r:id="rId36"/>
    <p:sldId id="294" r:id="rId37"/>
    <p:sldId id="307" r:id="rId38"/>
    <p:sldId id="401" r:id="rId39"/>
    <p:sldId id="404" r:id="rId40"/>
    <p:sldId id="362" r:id="rId41"/>
    <p:sldId id="405" r:id="rId42"/>
    <p:sldId id="411" r:id="rId43"/>
    <p:sldId id="406" r:id="rId44"/>
    <p:sldId id="413" r:id="rId45"/>
    <p:sldId id="414" r:id="rId46"/>
    <p:sldId id="415" r:id="rId47"/>
    <p:sldId id="416" r:id="rId48"/>
    <p:sldId id="417" r:id="rId49"/>
    <p:sldId id="418" r:id="rId50"/>
    <p:sldId id="419" r:id="rId51"/>
    <p:sldId id="420" r:id="rId52"/>
    <p:sldId id="421" r:id="rId53"/>
    <p:sldId id="422" r:id="rId54"/>
    <p:sldId id="423" r:id="rId55"/>
    <p:sldId id="424" r:id="rId56"/>
    <p:sldId id="426" r:id="rId57"/>
    <p:sldId id="427" r:id="rId58"/>
    <p:sldId id="428" r:id="rId59"/>
    <p:sldId id="429" r:id="rId60"/>
    <p:sldId id="430" r:id="rId61"/>
    <p:sldId id="431" r:id="rId62"/>
    <p:sldId id="432" r:id="rId63"/>
    <p:sldId id="433" r:id="rId64"/>
    <p:sldId id="434" r:id="rId65"/>
    <p:sldId id="435" r:id="rId66"/>
    <p:sldId id="436" r:id="rId67"/>
    <p:sldId id="437" r:id="rId68"/>
    <p:sldId id="438" r:id="rId69"/>
    <p:sldId id="439" r:id="rId70"/>
    <p:sldId id="440" r:id="rId71"/>
    <p:sldId id="441" r:id="rId72"/>
    <p:sldId id="442" r:id="rId73"/>
    <p:sldId id="377" r:id="rId74"/>
    <p:sldId id="379" r:id="rId75"/>
    <p:sldId id="443" r:id="rId76"/>
    <p:sldId id="447" r:id="rId77"/>
    <p:sldId id="342" r:id="rId78"/>
    <p:sldId id="343" r:id="rId79"/>
    <p:sldId id="262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施翔堃" initials="施翔堃" lastIdx="2" clrIdx="0">
    <p:extLst>
      <p:ext uri="{19B8F6BF-5375-455C-9EA6-DF929625EA0E}">
        <p15:presenceInfo xmlns:p15="http://schemas.microsoft.com/office/powerpoint/2012/main" userId="S::s1810932006@ad1.nutc.edu.tw::371b6312-0ee6-482c-8253-a801af9d883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等深淺樣式 3 - 輔色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27" autoAdjust="0"/>
    <p:restoredTop sz="86534" autoAdjust="0"/>
  </p:normalViewPr>
  <p:slideViewPr>
    <p:cSldViewPr snapToGrid="0">
      <p:cViewPr>
        <p:scale>
          <a:sx n="125" d="100"/>
          <a:sy n="125" d="100"/>
        </p:scale>
        <p:origin x="90" y="-13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4B1B72FB-6A6C-5B72-1AD0-E1EC49AB11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92E194-9169-CA05-50D3-A59DF533A3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BA754-EBA9-4237-9351-A44386E0E545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07D9E65-4C47-3527-176E-112A1B3D2B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54FB9F7-C812-FF7E-CFEB-BABEA2064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EEBEC-8E3D-4900-A214-3A9A0056DF6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5149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9D6C0-D139-4823-8920-3E85425CA629}" type="datetimeFigureOut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9BA00-E92E-4B8E-AB81-6BE56F0108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195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9BA00-E92E-4B8E-AB81-6BE56F0108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2206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34041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Finally we make a </a:t>
            </a:r>
            <a:r>
              <a:rPr lang="en-US" altLang="zh-TW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conclusion.In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this paper, </a:t>
            </a:r>
            <a:r>
              <a:rPr lang="en-US" altLang="zh-TW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new dataset for stock price prediction and use </a:t>
            </a:r>
            <a:r>
              <a:rPr lang="en-US" altLang="zh-TW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our model LSTM(10,50) plus attention has great performance in two datasets compare with other six methods.</a:t>
            </a:r>
          </a:p>
          <a:p>
            <a:endParaRPr lang="en-US" altLang="zh-TW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CEB611-0D69-4E6C-B4A8-98F15865FE2F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0889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946EC-C22F-4318-8A8A-A156A34B298D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DF2BF54-6F04-4C70-85F2-7EC1CE8EDD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88" y="23006"/>
            <a:ext cx="735443" cy="93509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3853ED53-ABA5-419B-AB8C-A3DF28FB32C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31" y="19239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467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682B-F6C1-4721-90F3-F35779F80121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48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C084B-C721-4182-97DF-989D7C3B9E8A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791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1E74-799E-423C-9489-57143209C6E9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3957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77A6B-A182-4EAE-AF3F-73585959DC97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37680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840B3-1994-4889-96B9-9F61636A16CF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33781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AF23E-FB91-450F-A27F-0D64BC509AA0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9916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D75A7-BF39-48B0-9F06-8F17AF5F1EB3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157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956" y="837991"/>
            <a:ext cx="6589199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0D945-4773-4E4A-BABF-C223A9E02862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188056" y="1280346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" y="1351785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0B7FAA2-7184-44C2-8CE0-44667EB39DB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6" y="0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6BC68992-A87E-466E-8093-C2A32D635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499" y="-28562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09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3527-DD7A-4E9F-99B0-29F46A02C57D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4F334AB-67A7-4F23-B604-30B2B66EAE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91" y="3767"/>
            <a:ext cx="735443" cy="93509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522E987-4B18-4EFA-9F28-E0DC62CF627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234" y="0"/>
            <a:ext cx="1988368" cy="93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2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EE9C9-74B9-4546-981A-E8AC537DA666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029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877BA-48F3-47D0-9F78-553DE0D0DF28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0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8635C-19D4-4E1A-A96C-F5C339291F42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887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9ACD4-1ACD-4253-9082-AD651CAE3D73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91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C0FE6-C7F9-4053-945B-57BC6C278E32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473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95230-1EF4-471A-B54C-BCB2A3B5E6F3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2952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87399-1DB7-4F65-A615-427EF3979BFB}" type="datetime1">
              <a:rPr lang="zh-TW" altLang="en-US" smtClean="0"/>
              <a:t>2024/12/4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564F902-8ED9-49A5-8638-7BACAC9B62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4463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7156779-6A65-4EA6-83ED-EE2F83FF1B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617" y="902971"/>
            <a:ext cx="9012383" cy="5143500"/>
          </a:xfrm>
          <a:prstGeom prst="rect">
            <a:avLst/>
          </a:prstGeom>
          <a:gradFill>
            <a:gsLst>
              <a:gs pos="0">
                <a:schemeClr val="bg2">
                  <a:tint val="90000"/>
                  <a:satMod val="92000"/>
                  <a:lumMod val="120000"/>
                </a:schemeClr>
              </a:gs>
              <a:gs pos="100000">
                <a:schemeClr val="bg2">
                  <a:shade val="98000"/>
                  <a:satMod val="120000"/>
                  <a:lumMod val="98000"/>
                </a:schemeClr>
              </a:gs>
            </a:gsLst>
            <a:path path="circle">
              <a:fillToRect l="50000" t="50000" r="100000" b="100000"/>
            </a:path>
          </a:gradFill>
          <a:effectLst>
            <a:softEdge rad="1270000"/>
          </a:effec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5E908E81-9036-4C43-ADE7-E0D447D20A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594" y="462394"/>
            <a:ext cx="7854476" cy="1697086"/>
          </a:xfrm>
        </p:spPr>
        <p:txBody>
          <a:bodyPr>
            <a:noAutofit/>
          </a:bodyPr>
          <a:lstStyle/>
          <a:p>
            <a:r>
              <a:rPr lang="en-US" altLang="zh-TW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Stock Prediction Based on Deep Neural Network Combining Mixed Frequency Financial Data and Monthly Revenue</a:t>
            </a:r>
          </a:p>
        </p:txBody>
      </p:sp>
      <p:sp>
        <p:nvSpPr>
          <p:cNvPr id="5" name="副標題 2">
            <a:extLst>
              <a:ext uri="{FF2B5EF4-FFF2-40B4-BE49-F238E27FC236}">
                <a16:creationId xmlns:a16="http://schemas.microsoft.com/office/drawing/2014/main" id="{6ED4440B-6FA5-4305-8235-C9FC8E8AE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029" y="4529541"/>
            <a:ext cx="3447803" cy="2450914"/>
          </a:xfrm>
          <a:noFill/>
          <a:ln>
            <a:noFill/>
          </a:ln>
        </p:spPr>
        <p:txBody>
          <a:bodyPr>
            <a:normAutofit fontScale="77500" lnSpcReduction="20000"/>
          </a:bodyPr>
          <a:lstStyle/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碩士學位考試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口試學生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林毓翔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口試委員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國立中興大學 劉宗榮教授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國立中山大學 楊惠芳教授</a:t>
            </a:r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國立臺中科技大學 劉冠顯教授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	</a:t>
            </a:r>
          </a:p>
          <a:p>
            <a:endParaRPr lang="en-US" altLang="zh-TW" sz="16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日期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2024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月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13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日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16:00</a:t>
            </a:r>
          </a:p>
          <a:p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地點 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弘業樓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樓</a:t>
            </a:r>
            <a:r>
              <a:rPr lang="en-US" altLang="zh-TW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6402</a:t>
            </a:r>
            <a:r>
              <a:rPr lang="zh-TW" altLang="en-US" sz="16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室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D22A69-D733-4D2A-9A7F-7F21E4F74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041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348" y="3103615"/>
            <a:ext cx="3837303" cy="650770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8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A350F6D1-E7FA-40D4-8B1E-4BD140ED1987}"/>
              </a:ext>
            </a:extLst>
          </p:cNvPr>
          <p:cNvSpPr txBox="1">
            <a:spLocks/>
          </p:cNvSpPr>
          <p:nvPr/>
        </p:nvSpPr>
        <p:spPr>
          <a:xfrm>
            <a:off x="2476379" y="10110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384" y="2623675"/>
            <a:ext cx="8189407" cy="4057069"/>
          </a:xfrm>
          <a:prstGeom prst="rect">
            <a:avLst/>
          </a:prstGeom>
        </p:spPr>
      </p:pic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466698" y="1947281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Generative Adversarial Networks [8]</a:t>
            </a:r>
          </a:p>
        </p:txBody>
      </p:sp>
    </p:spTree>
    <p:extLst>
      <p:ext uri="{BB962C8B-B14F-4D97-AF65-F5344CB8AC3E}">
        <p14:creationId xmlns:p14="http://schemas.microsoft.com/office/powerpoint/2010/main" val="31690163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32" y="1167398"/>
            <a:ext cx="5214523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Work(2/7)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12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7" y="2085683"/>
            <a:ext cx="6717460" cy="3775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9887" y="6001154"/>
            <a:ext cx="58316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model[4]</a:t>
            </a:r>
          </a:p>
        </p:txBody>
      </p:sp>
    </p:spTree>
    <p:extLst>
      <p:ext uri="{BB962C8B-B14F-4D97-AF65-F5344CB8AC3E}">
        <p14:creationId xmlns:p14="http://schemas.microsoft.com/office/powerpoint/2010/main" val="2543317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Stock Market time-series data using CNN-LSTM Neural Network model[4]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Work(3/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222" y="2816888"/>
            <a:ext cx="7425732" cy="3778250"/>
          </a:xfrm>
        </p:spPr>
      </p:pic>
    </p:spTree>
    <p:extLst>
      <p:ext uri="{BB962C8B-B14F-4D97-AF65-F5344CB8AC3E}">
        <p14:creationId xmlns:p14="http://schemas.microsoft.com/office/powerpoint/2010/main" val="256996604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Price Prediction Using CNN-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-Attention Model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777830" y="84999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Work(4/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20DD3905-F725-FA9E-0B86-4CCB568C34A6}"/>
              </a:ext>
            </a:extLst>
          </p:cNvPr>
          <p:cNvSpPr/>
          <p:nvPr/>
        </p:nvSpPr>
        <p:spPr>
          <a:xfrm>
            <a:off x="5486400" y="4104619"/>
            <a:ext cx="1028700" cy="3013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內容版面配置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898" y="3075160"/>
            <a:ext cx="5997460" cy="3337849"/>
          </a:xfrm>
        </p:spPr>
      </p:pic>
    </p:spTree>
    <p:extLst>
      <p:ext uri="{BB962C8B-B14F-4D97-AF65-F5344CB8AC3E}">
        <p14:creationId xmlns:p14="http://schemas.microsoft.com/office/powerpoint/2010/main" val="5852814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Stock_Price_Prediction_Using_Time_Embedding_and_Attention_Mechanism_in_Transformers[7]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Work(5/</a:t>
            </a:r>
            <a:r>
              <a:rPr lang="en-US" altLang="zh-TW" sz="40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769" y="2907880"/>
            <a:ext cx="7061200" cy="3576740"/>
          </a:xfrm>
        </p:spPr>
      </p:pic>
    </p:spTree>
    <p:extLst>
      <p:ext uri="{BB962C8B-B14F-4D97-AF65-F5344CB8AC3E}">
        <p14:creationId xmlns:p14="http://schemas.microsoft.com/office/powerpoint/2010/main" val="2639317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C1DBA109-621E-45F9-9F4D-B7AD56D0E3B7}"/>
              </a:ext>
            </a:extLst>
          </p:cNvPr>
          <p:cNvSpPr txBox="1">
            <a:spLocks/>
          </p:cNvSpPr>
          <p:nvPr/>
        </p:nvSpPr>
        <p:spPr>
          <a:xfrm>
            <a:off x="1366215" y="1974198"/>
            <a:ext cx="6411567" cy="676394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A_Stock_Price_Prediction_Method_Based_on_BiLSTM_and_Improved_Transformer[7]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6A2E973-1387-EED3-2820-663DAB1EC4B1}"/>
              </a:ext>
            </a:extLst>
          </p:cNvPr>
          <p:cNvSpPr txBox="1">
            <a:spLocks/>
          </p:cNvSpPr>
          <p:nvPr/>
        </p:nvSpPr>
        <p:spPr>
          <a:xfrm>
            <a:off x="2526622" y="756242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Work(6/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360" y="2755480"/>
            <a:ext cx="5917790" cy="3807880"/>
          </a:xfrm>
        </p:spPr>
      </p:pic>
    </p:spTree>
    <p:extLst>
      <p:ext uri="{BB962C8B-B14F-4D97-AF65-F5344CB8AC3E}">
        <p14:creationId xmlns:p14="http://schemas.microsoft.com/office/powerpoint/2010/main" val="29208014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932" y="1167398"/>
            <a:ext cx="5214523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Work(7/7)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197" y="2085683"/>
            <a:ext cx="6717460" cy="3775838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419887" y="6001154"/>
            <a:ext cx="58316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[9] A. 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Fauzan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SusanAnggreainy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 Nathaniel, and A. 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Kurniawan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“Predicting stock market movements using long short-term memory (</a:t>
            </a:r>
            <a:r>
              <a:rPr lang="en-US" altLang="zh-TW" dirty="0" err="1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lstm</a:t>
            </a:r>
            <a:r>
              <a:rPr lang="en-US" altLang="zh-TW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),” </a:t>
            </a:r>
          </a:p>
        </p:txBody>
      </p:sp>
    </p:spTree>
    <p:extLst>
      <p:ext uri="{BB962C8B-B14F-4D97-AF65-F5344CB8AC3E}">
        <p14:creationId xmlns:p14="http://schemas.microsoft.com/office/powerpoint/2010/main" val="24961371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9291" y="2154846"/>
            <a:ext cx="2327158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588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 AAPL, TSLA, MSFT, IBM</a:t>
            </a:r>
          </a:p>
        </p:txBody>
      </p:sp>
      <p:pic>
        <p:nvPicPr>
          <p:cNvPr id="1026" name="Picture 2" descr="新的transformer模型股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920" y="2051050"/>
            <a:ext cx="6628101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3484444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576EA-D877-4E6C-BE58-032742D8F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6799" y="1246909"/>
            <a:ext cx="2886400" cy="1161845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Outline</a:t>
            </a:r>
            <a:endParaRPr lang="zh-TW" altLang="en-US" sz="5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8E7E632-0E18-41E5-B20B-7221DFF78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8800" y="2408754"/>
            <a:ext cx="2886400" cy="4355728"/>
          </a:xfrm>
        </p:spPr>
        <p:txBody>
          <a:bodyPr>
            <a:normAutofit/>
          </a:bodyPr>
          <a:lstStyle/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Introduction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Related Work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zh-TW" altLang="en-US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Method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Datasets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Experiments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Conclusion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r>
              <a:rPr lang="en-US" altLang="zh-TW" sz="2400" dirty="0">
                <a:solidFill>
                  <a:prstClr val="black">
                    <a:lumMod val="75000"/>
                    <a:lumOff val="25000"/>
                  </a:prst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References</a:t>
            </a:r>
          </a:p>
          <a:p>
            <a:pPr marL="385763" indent="-385763">
              <a:buClr>
                <a:srgbClr val="A53010"/>
              </a:buClr>
              <a:buFont typeface="+mj-lt"/>
              <a:buAutoNum type="arabicPeriod"/>
            </a:pPr>
            <a:endParaRPr lang="en-US" altLang="zh-TW" sz="2400" dirty="0">
              <a:solidFill>
                <a:prstClr val="black">
                  <a:lumMod val="75000"/>
                  <a:lumOff val="25000"/>
                </a:prst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60757F-AA32-491A-BFC7-563547EAC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03105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129266" y="501249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Method(2/13)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697960" y="1125451"/>
            <a:ext cx="6210300" cy="959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 </a:t>
            </a:r>
          </a:p>
          <a:p>
            <a:pPr>
              <a:spcBef>
                <a:spcPts val="1000"/>
              </a:spcBef>
              <a:buClr>
                <a:schemeClr val="accent1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for 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1" y="2235200"/>
            <a:ext cx="6075680" cy="451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724637"/>
      </p:ext>
    </p:extLst>
  </p:cSld>
  <p:clrMapOvr>
    <a:masterClrMapping/>
  </p:clrMapOvr>
  <p:transition spd="slow">
    <p:randomBar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21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overall architecture of proposed model</a:t>
            </a:r>
          </a:p>
        </p:txBody>
      </p:sp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59353"/>
              </p:ext>
            </p:extLst>
          </p:nvPr>
        </p:nvGraphicFramePr>
        <p:xfrm>
          <a:off x="1953260" y="1786890"/>
          <a:ext cx="5742941" cy="3646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82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8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3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3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月份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季財務資料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 dirty="0">
                          <a:effectLst/>
                        </a:rPr>
                        <a:t>月財務資料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預測股價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100" u="none" strike="noStrike">
                          <a:effectLst/>
                        </a:rPr>
                        <a:t>符號表示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6/10公布5月營收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7/10公布6月營收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5/15前公布第一季財報(1~3月)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8/10公布7月營收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T-2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9/10公布8月營收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10/10公布9月營收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10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8/14前公布第二季財報(4~6月)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11/10公布10月營收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513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12/10公布11月營收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1/10公布12月營收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2/10公布1月營收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2/28股價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11/14前公布第三季財報(7~9月)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3/10公布2月營收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T-3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4/10公布3月營收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4/30股價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T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30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3/31前公布第四季財報(10~12月)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5/10公布4月營收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5/31股價</a:t>
                      </a:r>
                      <a:endParaRPr 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T-1</a:t>
                      </a:r>
                      <a:endParaRPr 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0441261"/>
      </p:ext>
    </p:extLst>
  </p:cSld>
  <p:clrMapOvr>
    <a:masterClrMapping/>
  </p:clrMapOvr>
  <p:transition spd="slow">
    <p:randomBar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250" y="1351785"/>
            <a:ext cx="4863829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Method(4/13)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22</a:t>
            </a:fld>
            <a:endParaRPr lang="zh-TW" altLang="en-US"/>
          </a:p>
        </p:txBody>
      </p:sp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73358"/>
              </p:ext>
            </p:extLst>
          </p:nvPr>
        </p:nvGraphicFramePr>
        <p:xfrm>
          <a:off x="1445260" y="3262313"/>
          <a:ext cx="5349240" cy="2307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638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5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1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81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Dataset</a:t>
                      </a:r>
                      <a:endParaRPr lang="zh-TW" alt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Total </a:t>
                      </a:r>
                      <a:r>
                        <a:rPr lang="en-US" sz="1500" u="none" strike="noStrike" dirty="0" err="1">
                          <a:effectLst/>
                        </a:rPr>
                        <a:t>params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Flops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Training Time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4889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20625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15min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TSLA 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7055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17389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16min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6333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 dirty="0">
                          <a:effectLst/>
                        </a:rPr>
                        <a:t>3934</a:t>
                      </a:r>
                      <a:endParaRPr lang="en-US" alt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17min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8437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9172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12min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651">
                <a:tc>
                  <a:txBody>
                    <a:bodyPr/>
                    <a:lstStyle/>
                    <a:p>
                      <a:pPr algn="ctr" fontAlgn="b"/>
                      <a:r>
                        <a:rPr lang="zh-TW" altLang="en-US" sz="1500" u="none" strike="noStrike">
                          <a:effectLst/>
                        </a:rPr>
                        <a:t>我自創資料集</a:t>
                      </a:r>
                      <a:endParaRPr lang="zh-TW" altLang="en-US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59932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500" u="none" strike="noStrike">
                          <a:effectLst/>
                        </a:rPr>
                        <a:t>135057</a:t>
                      </a:r>
                      <a:endParaRPr lang="en-US" alt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u="none" strike="noStrike" dirty="0">
                          <a:effectLst/>
                        </a:rPr>
                        <a:t>15min</a:t>
                      </a:r>
                      <a:endParaRPr lang="en-US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855307" y="248239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parameter</a:t>
            </a:r>
          </a:p>
        </p:txBody>
      </p:sp>
    </p:spTree>
    <p:extLst>
      <p:ext uri="{BB962C8B-B14F-4D97-AF65-F5344CB8AC3E}">
        <p14:creationId xmlns:p14="http://schemas.microsoft.com/office/powerpoint/2010/main" val="179699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Method(5/13)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78347" y="112095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quarterly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Financial indicators(Solvency)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5098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Debt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 Term Debt To Total Assets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Interest Coverage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795908"/>
      </p:ext>
    </p:extLst>
  </p:cSld>
  <p:clrMapOvr>
    <a:masterClrMapping/>
  </p:clrMapOvr>
  <p:transition spd="slow">
    <p:randomBar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Method(6/13)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indicators(Operational 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Accounts Receivable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Collection Days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zh-TW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Inventory Turnover</a:t>
            </a: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Days Sales Of Inventory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Asset Turnover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92175"/>
      </p:ext>
    </p:extLst>
  </p:cSld>
  <p:clrMapOvr>
    <a:masterClrMapping/>
  </p:clrMapOvr>
  <p:transition spd="slow">
    <p:randomBar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Method(7/13)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indicators(Profitability)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Gross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Profit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Income Margin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82326"/>
      </p:ext>
    </p:extLst>
  </p:cSld>
  <p:clrMapOvr>
    <a:masterClrMapping/>
  </p:clrMapOvr>
  <p:transition spd="slow">
    <p:randomBar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Method(8/13)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554480" y="1118848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 quarterly Financial indicators(Cash Flow)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46320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Current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Liabilities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Cash To Net Earnings After Tax Ratio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ROA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567057"/>
      </p:ext>
    </p:extLst>
  </p:cSld>
  <p:clrMapOvr>
    <a:masterClrMapping/>
  </p:clrMapOvr>
  <p:transition spd="slow">
    <p:randomBar dir="vert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27</a:t>
            </a:fld>
            <a:endParaRPr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300090" y="391117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Method(9/13)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41220" y="1120952"/>
            <a:ext cx="7124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monthly Financial indicators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358CD31C-5C29-465E-A4EC-C8AF35108F48}"/>
              </a:ext>
            </a:extLst>
          </p:cNvPr>
          <p:cNvSpPr txBox="1"/>
          <p:nvPr/>
        </p:nvSpPr>
        <p:spPr>
          <a:xfrm>
            <a:off x="902089" y="1934244"/>
            <a:ext cx="8151642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 on Month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altLang="zh-TW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 On Year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altLang="zh-TW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Quarter on Quarter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</a:pP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111737"/>
      </p:ext>
    </p:extLst>
  </p:cSld>
  <p:clrMapOvr>
    <a:masterClrMapping/>
  </p:clrMapOvr>
  <p:transition spd="slow">
    <p:randomBar dir="vert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28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745566" y="1565983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Dilation CONV1D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61830" y="756242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Method(10/13)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圖片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480" y="2315527"/>
            <a:ext cx="5323840" cy="2606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9923380"/>
      </p:ext>
    </p:extLst>
  </p:cSld>
  <p:clrMapOvr>
    <a:masterClrMapping/>
  </p:clrMapOvr>
  <p:transition spd="slow">
    <p:randomBar dir="vert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1808480" y="1392612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Attention(1)</a:t>
            </a:r>
          </a:p>
        </p:txBody>
      </p:sp>
      <p:sp>
        <p:nvSpPr>
          <p:cNvPr id="16" name="標題 1">
            <a:extLst>
              <a:ext uri="{FF2B5EF4-FFF2-40B4-BE49-F238E27FC236}">
                <a16:creationId xmlns:a16="http://schemas.microsoft.com/office/drawing/2014/main" id="{2CE37243-CE08-830E-A8D5-C7F1E77A94FF}"/>
              </a:ext>
            </a:extLst>
          </p:cNvPr>
          <p:cNvSpPr txBox="1">
            <a:spLocks/>
          </p:cNvSpPr>
          <p:nvPr/>
        </p:nvSpPr>
        <p:spPr>
          <a:xfrm>
            <a:off x="3684690" y="618290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Method(11/13)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3" y="2086764"/>
            <a:ext cx="4846320" cy="421830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indent="457200" algn="ctr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en-US" altLang="zh-TW" dirty="0"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score(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 = </a:t>
                </a:r>
                <a:r>
                  <a:rPr lang="en-US" altLang="zh-TW" dirty="0" err="1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tanh</a:t>
                </a:r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𝑊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zh-TW" altLang="zh-TW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</m:ctrlPr>
                      </m:sSubPr>
                      <m:e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𝑎</m:t>
                        </m:r>
                      </m:e>
                      <m:sub>
                        <m:r>
                          <a:rPr lang="zh-TW" alt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)</a:t>
                </a:r>
                <a:endParaRPr lang="zh-TW" altLang="zh-TW" sz="1400" dirty="0">
                  <a:effectLst/>
                  <a:latin typeface="新細明體" panose="02020500000000000000" pitchFamily="18" charset="-120"/>
                  <a:ea typeface="新細明體" panose="02020500000000000000" pitchFamily="18" charset="-120"/>
                  <a:cs typeface="新細明體" panose="02020500000000000000" pitchFamily="18" charset="-12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2327154"/>
                <a:ext cx="4572000" cy="503921"/>
              </a:xfrm>
              <a:prstGeom prst="rect">
                <a:avLst/>
              </a:prstGeom>
              <a:blipFill rotWithShape="0">
                <a:blip r:embed="rId3"/>
                <a:stretch>
                  <a:fillRect b="-134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kern="0"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新細明體" panose="02020500000000000000" pitchFamily="18" charset="-120"/>
                          </a:rPr>
                          <m:t>                     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α</m:t>
                        </m:r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′</m:t>
                        </m:r>
                      </m:e>
                      <m:sub>
                        <m:r>
                          <a:rPr lang="en-US" altLang="zh-TW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𝑖</m:t>
                        </m:r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j</m:t>
                        </m:r>
                      </m:sub>
                    </m:sSub>
                    <m:r>
                      <a:rPr lang="en-US" altLang="zh-TW" ker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TW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score</m:t>
                            </m:r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 , </m:t>
                            </m:r>
                            <m:sSub>
                              <m:sSub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新細明體" panose="02020500000000000000" pitchFamily="18" charset="-12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func>
                        <m:r>
                          <a:rPr lang="en-US" altLang="zh-TW" ker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新細明體" panose="02020500000000000000" pitchFamily="18" charset="-120"/>
                          </a:rPr>
                          <m:t>) </m:t>
                        </m:r>
                      </m:num>
                      <m:den>
                        <m:nary>
                          <m:naryPr>
                            <m:chr m:val="∑"/>
                            <m:grow m:val="on"/>
                            <m:supHide m:val="on"/>
                            <m:ctrlPr>
                              <a:rPr lang="zh-TW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TW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zh-TW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TW" ker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func>
                                  <m:funcPr>
                                    <m:ctrlPr>
                                      <a:rPr lang="zh-TW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mbria Math" panose="02040503050406030204" pitchFamily="18" charset="0"/>
                                      </a:rPr>
                                      <m:t>(</m:t>
                                    </m:r>
                                  </m:fName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score</m:t>
                                    </m:r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 , </m:t>
                                    </m:r>
                                    <m:sSub>
                                      <m:sSubPr>
                                        <m:ctrlPr>
                                          <a:rPr lang="zh-TW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𝑗</m:t>
                                        </m:r>
                                        <m:r>
                                          <a:rPr lang="en-US" altLang="zh-TW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新細明體" panose="02020500000000000000" pitchFamily="18" charset="-120"/>
                                          </a:rPr>
                                          <m:t>′</m:t>
                                        </m:r>
                                      </m:sub>
                                    </m:sSub>
                                    <m:r>
                                      <a:rPr lang="en-US" altLang="zh-TW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新細明體" panose="02020500000000000000" pitchFamily="18" charset="-12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  <m:r>
                              <a:rPr lang="en-US" altLang="zh-TW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新細明體" panose="02020500000000000000" pitchFamily="18" charset="-12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TW" sz="1600" kern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新細明體" panose="02020500000000000000" pitchFamily="18" charset="-120"/>
                  </a:rPr>
                  <a:t> 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155" y="3463215"/>
                <a:ext cx="3854966" cy="73270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                                      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pHide m:val="on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>
                                  <a:latin typeface="Cambria Math" panose="02040503050406030204" pitchFamily="18" charset="0"/>
                                </a:rPr>
                                <m:t>j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690" y="4756235"/>
                <a:ext cx="4572000" cy="799771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69689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6006" y="3062051"/>
            <a:ext cx="3351989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2881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963" y="484110"/>
            <a:ext cx="5284861" cy="733898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Work(12/13)</a:t>
            </a:r>
            <a:b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6636" y="1801466"/>
            <a:ext cx="5547841" cy="455744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0073B3C7-D3E1-490B-A8C1-2140B286B368}"/>
              </a:ext>
            </a:extLst>
          </p:cNvPr>
          <p:cNvSpPr txBox="1"/>
          <p:nvPr/>
        </p:nvSpPr>
        <p:spPr>
          <a:xfrm>
            <a:off x="2156636" y="1309508"/>
            <a:ext cx="62103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 3" charset="2"/>
              <a:buChar char="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 Attention(2)</a:t>
            </a:r>
          </a:p>
        </p:txBody>
      </p:sp>
    </p:spTree>
    <p:extLst>
      <p:ext uri="{BB962C8B-B14F-4D97-AF65-F5344CB8AC3E}">
        <p14:creationId xmlns:p14="http://schemas.microsoft.com/office/powerpoint/2010/main" val="2515936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31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id="{E45A406D-869A-4160-86B3-E80A7AA151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</p:spPr>
            <p:txBody>
              <a:bodyPr vert="horz" lIns="68580" tIns="34290" rIns="68580" bIns="34290" rtlCol="0">
                <a:noAutofit/>
              </a:bodyPr>
              <a:lstStyle>
                <a:lvl1pPr marL="342900" indent="-3429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ts val="1000"/>
                  </a:spcBef>
                  <a:spcAft>
                    <a:spcPts val="0"/>
                  </a:spcAft>
                  <a:buClr>
                    <a:schemeClr val="accent1"/>
                  </a:buClr>
                  <a:buFont typeface="Wingdings 3" charset="2"/>
                  <a:buChar char="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TW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Total loss function 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zh-TW" altLang="zh-TW" i="1">
                          <a:latin typeface="Cambria Math" panose="02040503050406030204" pitchFamily="18" charset="0"/>
                        </a:rPr>
                        <m:t>=   </m:t>
                      </m:r>
                      <m:f>
                        <m:f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zh-TW" altLang="zh-TW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zh-TW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zh-TW" altLang="zh-TW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altLang="zh-TW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altLang="zh-TW" sz="135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TW" alt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data output value,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1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TW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prediction value, and N is the amount of data in the batch .</a:t>
                </a:r>
              </a:p>
            </p:txBody>
          </p:sp>
        </mc:Choice>
        <mc:Fallback xmlns="">
          <p:sp>
            <p:nvSpPr>
              <p:cNvPr id="10" name="內容版面配置區 2">
                <a:extLst>
                  <a:ext uri="{FF2B5EF4-FFF2-40B4-BE49-F238E27FC236}">
                    <a16:creationId xmlns:a16="http://schemas.microsoft.com/office/drawing/2014/main" xmlns="" id="{E45A406D-869A-4160-86B3-E80A7AA15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720" y="2545676"/>
                <a:ext cx="6855401" cy="2281996"/>
              </a:xfrm>
              <a:prstGeom prst="rect">
                <a:avLst/>
              </a:prstGeom>
              <a:blipFill rotWithShape="0">
                <a:blip r:embed="rId2"/>
                <a:stretch>
                  <a:fillRect l="-1244" t="-21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標題 1">
            <a:extLst>
              <a:ext uri="{FF2B5EF4-FFF2-40B4-BE49-F238E27FC236}">
                <a16:creationId xmlns:a16="http://schemas.microsoft.com/office/drawing/2014/main" id="{17367E90-07A5-DD2F-5586-0B42CDA015D0}"/>
              </a:ext>
            </a:extLst>
          </p:cNvPr>
          <p:cNvSpPr txBox="1">
            <a:spLocks/>
          </p:cNvSpPr>
          <p:nvPr/>
        </p:nvSpPr>
        <p:spPr>
          <a:xfrm>
            <a:off x="2898156" y="1351785"/>
            <a:ext cx="3347687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Method(13/13)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56032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421" y="2948666"/>
            <a:ext cx="3003954" cy="960668"/>
          </a:xfrm>
        </p:spPr>
        <p:txBody>
          <a:bodyPr>
            <a:normAutofit/>
          </a:bodyPr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38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Datasets(1/3)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33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 daily stock prices of TSLA, MSFT, IBM, and APPL in Yahoo Finance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 data period is 1980/12/12~2024/7/31, Select 6598 data as training data and 2200 data as validation data and 2200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 data period is 2010/6/29~2024/7/31, Select 10998 data as training data and 2200 data as validation data and 2200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647487"/>
      </p:ext>
    </p:extLst>
  </p:cSld>
  <p:clrMapOvr>
    <a:masterClrMapping/>
  </p:clrMapOvr>
  <p:transition spd="slow">
    <p:randomBar dir="vert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Datasets(2/3)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34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company stock 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+mn-ea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 data period is 1986/3/13~2024/7/31, Select 5803 data as training data and 1934 data as validation data and 1934 data as test data.</a:t>
            </a:r>
          </a:p>
          <a:p>
            <a:pPr lvl="1">
              <a:buFont typeface="Wingdings" panose="05000000000000000000" pitchFamily="2" charset="2"/>
              <a:buChar char="ü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 data period is 1980/1/1~2024/7/31, Select 6742 data as training data and 2248 data as validation data and 2248 data as test data.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52400" y="15240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data period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0402873"/>
      </p:ext>
    </p:extLst>
  </p:cSld>
  <p:clrMapOvr>
    <a:masterClrMapping/>
  </p:clrMapOvr>
  <p:transition spd="slow">
    <p:randomBar dir="vert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3E2049-8CC2-446F-A6C3-E96B0F7B9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031" y="1076465"/>
            <a:ext cx="3749938" cy="1280890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Datasets(3/3)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35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DE013C91-FCDC-4F35-BEAD-642AF5326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381" y="1934591"/>
            <a:ext cx="7679718" cy="4727465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dirty="0">
                <a:latin typeface="+mn-ea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18 quarterly financial indicators and 3 monthly revenue indicators which are provided by the Public Information Observatory.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405 companies  spans 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44 quarter total 132 months months from May 2013 to May 2024, with incomplete data points removed.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target variable, representing the stock price at the end of the next month after the stock quarterly earnings report is released.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32,076 data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training and 10,692 data for validation,10,692 for testing.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Arial Unicode MS" panose="020B0604020202020204" pitchFamily="34" charset="-120"/>
                <a:ea typeface="inherit"/>
              </a:rPr>
              <a:t>stock</a:t>
            </a:r>
            <a:r>
              <a:rPr kumimoji="0" lang="zh-TW" altLang="zh-TW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TW" altLang="zh-TW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240866"/>
      </p:ext>
    </p:extLst>
  </p:cSld>
  <p:clrMapOvr>
    <a:masterClrMapping/>
  </p:clrMapOvr>
  <p:transition spd="slow">
    <p:randomBar dir="vert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332" y="3040762"/>
            <a:ext cx="3387335" cy="776475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78600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D5AA84-88D5-1EA6-7255-7A5EA027D1B4}"/>
              </a:ext>
            </a:extLst>
          </p:cNvPr>
          <p:cNvSpPr/>
          <p:nvPr/>
        </p:nvSpPr>
        <p:spPr>
          <a:xfrm>
            <a:off x="1428041" y="2302862"/>
            <a:ext cx="6287915" cy="4336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environment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TW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Xeon 2800G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GPU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NVIDIA GeForce RTX 2080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128GB</a:t>
            </a: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 Framework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defTabSz="9144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  <a:r>
              <a:rPr lang="zh-TW" alt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Python3.7</a:t>
            </a:r>
          </a:p>
          <a:p>
            <a:pPr defTabSz="914400">
              <a:lnSpc>
                <a:spcPct val="150000"/>
              </a:lnSpc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  <a:p>
            <a:pPr marL="257175" indent="-257175" defTabSz="91440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zh-TW" dirty="0">
              <a:solidFill>
                <a:prstClr val="black"/>
              </a:solidFill>
              <a:latin typeface="Times New Roman" pitchFamily="18" charset="0"/>
              <a:ea typeface="新細明體" panose="02020500000000000000" pitchFamily="18" charset="-120"/>
              <a:cs typeface="Times New Roman" pitchFamily="18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875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38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AAPL, TSLA, MSFT, IBM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Experiments(2/30)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2" descr="新的transformer模型股價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028" y="2787490"/>
            <a:ext cx="5400646" cy="3916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40202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643464D-5EF9-4EA1-9170-749FE8BD4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39</a:t>
            </a:fld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825155" y="1997540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blation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study of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mymodel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on </a:t>
            </a:r>
            <a:r>
              <a:rPr lang="en-US" altLang="zh-TW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5B9D67C-94B6-5557-305A-5442293E3361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Experiments(3/30)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062" y="2601554"/>
            <a:ext cx="5732781" cy="425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187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AB97CF-DD34-475B-A4D6-3670B2B89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20" y="1585008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Introduction(1/6)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77" y="2369696"/>
            <a:ext cx="7577633" cy="47091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Stock prediction?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is forecasting future stock prices based on historical data.</a:t>
            </a: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prediction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popular topic within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research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attracting diverse methodologies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 methods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 stock price trends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devise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trading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2554281050"/>
      </p:ext>
    </p:extLst>
  </p:cSld>
  <p:clrMapOvr>
    <a:masterClrMapping/>
  </p:clrMapOvr>
  <p:transition spd="slow">
    <p:randomBar dir="vert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Experiments(4/17)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8112527"/>
              </p:ext>
            </p:extLst>
          </p:nvPr>
        </p:nvGraphicFramePr>
        <p:xfrm>
          <a:off x="294641" y="2974340"/>
          <a:ext cx="8849359" cy="2911475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7223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8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5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1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895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0054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151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資料集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dropout10%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dropout15%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20%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dropout 25%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dropout 30%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u="none" strike="noStrike" dirty="0">
                          <a:effectLst/>
                        </a:rPr>
                        <a:t>No</a:t>
                      </a:r>
                      <a:r>
                        <a:rPr lang="en-US" altLang="zh-TW" sz="1500" u="none" strike="noStrike" baseline="0" dirty="0">
                          <a:effectLst/>
                        </a:rPr>
                        <a:t> </a:t>
                      </a:r>
                      <a:r>
                        <a:rPr lang="zh-TW" sz="1500" u="none" strike="noStrike" dirty="0">
                          <a:effectLst/>
                        </a:rPr>
                        <a:t>dropout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15.52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22.09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28.93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14.74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49.82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30.01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186.79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242.69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98.32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35.38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105.37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419.98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43.25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69.96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11.67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7.46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12.82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123.57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4.08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2.76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3.89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2.51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2.83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34.52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054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>
                          <a:effectLst/>
                        </a:rPr>
                        <a:t>我自創資料集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32.33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43.54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29.37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31.74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33.19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38.07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758480" y="2275386"/>
            <a:ext cx="64330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dropout ratios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8849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Experiments(5/17)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758481" y="2275386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Comparing the impact of dropping out of school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75582"/>
              </p:ext>
            </p:extLst>
          </p:nvPr>
        </p:nvGraphicFramePr>
        <p:xfrm>
          <a:off x="1353309" y="2932176"/>
          <a:ext cx="6437380" cy="2259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24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資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料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集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76">
                <a:tc vMerge="1">
                  <a:txBody>
                    <a:bodyPr/>
                    <a:lstStyle/>
                    <a:p>
                      <a:pPr algn="ctr" fontAlgn="ctr"/>
                      <a:endParaRPr 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dropout1個(1)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dropout2個(34)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AAPL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125.71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45.9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177.55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TSLA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309.25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237.7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125.02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215.6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2.54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MSFT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32.68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34.17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24.04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35.92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16.85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128.45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2.6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62.57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67.53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2.87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438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我的模型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29.87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28.82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31.67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　36.41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30.03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30.71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33.59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37.37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37229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Experiments(6/17)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758481" y="2275386"/>
            <a:ext cx="549368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Comparing the impact of dropping out of school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1353309" y="2932176"/>
          <a:ext cx="6437380" cy="22597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69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59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8243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資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料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集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376">
                <a:tc vMerge="1">
                  <a:txBody>
                    <a:bodyPr/>
                    <a:lstStyle/>
                    <a:p>
                      <a:pPr algn="ctr" fontAlgn="ctr"/>
                      <a:endParaRPr lang="zh-TW" sz="8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dropout1個(1)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dropout1個(4)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dropout2個(12)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dropout2個(13)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dropout2個(14)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dropout2個(34)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AAPL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96.41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125.71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45.9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177.55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192.3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96.41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24.7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TSLA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309.25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237.7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125.02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45.3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215.6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237.7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2.54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32.3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MSFT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32.68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209.11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34.17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25.63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24.04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35.92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16.85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6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IBM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128.45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128.45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2.6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62.57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67.53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4.63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2.87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2438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000" u="none" strike="noStrike" dirty="0">
                          <a:effectLst/>
                        </a:rPr>
                        <a:t>我的模型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29.87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28.82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31.67</a:t>
                      </a:r>
                      <a:endParaRPr lang="zh-TW" sz="1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　36.41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30.03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30.71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33.59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37.37</a:t>
                      </a:r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0014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Experiments(7/17)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371045"/>
              </p:ext>
            </p:extLst>
          </p:nvPr>
        </p:nvGraphicFramePr>
        <p:xfrm>
          <a:off x="1243584" y="3060952"/>
          <a:ext cx="7167342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52.85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53.34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132.95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125.52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42.26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137.66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91.97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191.19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200.74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6.13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28.93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38.01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154.71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11.28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21.51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162.68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402.89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12.11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11.48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84.26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141.35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141.69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185.26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42.73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159.68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233.28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40.79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197.22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409.27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68.95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165.68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307.32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81.05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5.86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89.19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61.88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46.31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449.56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819.89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152.68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337.35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116.28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152.09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85.82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25.22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44.94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407.98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553.42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511.91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141.68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131.31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172.72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8.63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177.44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164.33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257.29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158.58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165.28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125.68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114.66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140.04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192.08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158.62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173.17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36.98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57.37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542.55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136.68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480.09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73.75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150.27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94.67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167.02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145.42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415.04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139.68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176.82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67.83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371.15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6.92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59.15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44.02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438.98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266.83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172.58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118.68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26.52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21457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Experiments(8/17)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2257269"/>
              </p:ext>
            </p:extLst>
          </p:nvPr>
        </p:nvGraphicFramePr>
        <p:xfrm>
          <a:off x="1243584" y="3060952"/>
          <a:ext cx="7167342" cy="329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287.04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140.07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297.71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370.18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490.99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493.24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321.88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356.11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873.27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195.77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124.48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985.69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647.96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1444.73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378.12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50.78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791.38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441.93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506.88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434.09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794.54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257.59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697.99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648.75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173.53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879.5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358.79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759.61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473.65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322.66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523.46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341.11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974035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Experiments(9/17)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966570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259.8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129.39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762.89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216.66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226.68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169.35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109.16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138.83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296.38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477.17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646.28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274.28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373.52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57.01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280.5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1131.42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66.17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112.68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3380511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Experiments(10/17)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39206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19.35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12.41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2.81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15.74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56.52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11.22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10.31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43.45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2.42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820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066800" y="2142956"/>
            <a:ext cx="80772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numbers of encoders and decoders</a:t>
            </a:r>
          </a:p>
          <a:p>
            <a:pPr algn="ctr"/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90048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35.98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4270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activation functions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06401"/>
              </p:ext>
            </p:extLst>
          </p:nvPr>
        </p:nvGraphicFramePr>
        <p:xfrm>
          <a:off x="1469136" y="3084576"/>
          <a:ext cx="6906769" cy="237743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5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2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28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76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620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9634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500" b="1" i="0" u="none" strike="noStrik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 err="1">
                          <a:effectLst/>
                        </a:rPr>
                        <a:t>tanh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sigmoid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encoder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decoder</a:t>
                      </a:r>
                      <a:r>
                        <a:rPr lang="en-US" sz="1500" u="none" strike="noStrike" baseline="0" dirty="0">
                          <a:effectLst/>
                        </a:rPr>
                        <a:t> number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68.25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93.96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13.35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257.77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9.18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175.93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5.74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45.92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9634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>
                          <a:effectLst/>
                        </a:rPr>
                        <a:t>我自創資料集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28.95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30.05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5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10041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49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adding decoder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6674424"/>
              </p:ext>
            </p:extLst>
          </p:nvPr>
        </p:nvGraphicFramePr>
        <p:xfrm>
          <a:off x="886345" y="3018674"/>
          <a:ext cx="7641959" cy="275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0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Without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Adding</a:t>
                      </a:r>
                      <a:r>
                        <a:rPr lang="en-US" altLang="zh-TW" sz="1200" u="none" strike="noStrike" baseline="0">
                          <a:effectLst/>
                        </a:rPr>
                        <a:t> </a:t>
                      </a:r>
                      <a:r>
                        <a:rPr lang="zh-TW" sz="1200" u="none" strike="noStrike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</a:t>
                      </a:r>
                      <a:r>
                        <a:rPr lang="en-US" sz="1200" u="none" strike="noStrike" baseline="0" dirty="0">
                          <a:effectLst/>
                        </a:rPr>
                        <a:t> number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>
                        <a:effectLst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Decoder 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number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96.38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222.29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86.53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15.32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21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>
                          <a:effectLst/>
                        </a:rPr>
                        <a:t>我自創資料集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30.37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037934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48664" y="871451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Introduction(2/6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Ball et al [1]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that there is a correlation between stock price and accounting information.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Investors can obtain excess profits from company stocks achieving high prediction accuracy.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Chen et al. [9]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the relationship between financial ratios and stock prices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biggest factor affecting the stock price is the cash flow ratio. </a:t>
            </a:r>
          </a:p>
        </p:txBody>
      </p:sp>
    </p:spTree>
    <p:extLst>
      <p:ext uri="{BB962C8B-B14F-4D97-AF65-F5344CB8AC3E}">
        <p14:creationId xmlns:p14="http://schemas.microsoft.com/office/powerpoint/2010/main" val="438615256"/>
      </p:ext>
    </p:extLst>
  </p:cSld>
  <p:clrMapOvr>
    <a:masterClrMapping/>
  </p:clrMapOvr>
  <p:transition spd="slow">
    <p:randomBar dir="vert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5104" y="2197244"/>
            <a:ext cx="80772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adding decoder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86345" y="3018674"/>
          <a:ext cx="7641959" cy="27542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90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392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6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071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7862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 dirty="0">
                          <a:effectLst/>
                        </a:rPr>
                        <a:t>Without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u="none" strike="noStrike">
                          <a:effectLst/>
                        </a:rPr>
                        <a:t>Adding</a:t>
                      </a:r>
                      <a:r>
                        <a:rPr lang="en-US" altLang="zh-TW" sz="1200" u="none" strike="noStrike" baseline="0">
                          <a:effectLst/>
                        </a:rPr>
                        <a:t> </a:t>
                      </a:r>
                      <a:r>
                        <a:rPr lang="zh-TW" sz="1200" u="none" strike="noStrike">
                          <a:effectLst/>
                        </a:rPr>
                        <a:t>decoder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</a:t>
                      </a:r>
                      <a:r>
                        <a:rPr lang="en-US" sz="1200" u="none" strike="noStrike" baseline="0" dirty="0">
                          <a:effectLst/>
                        </a:rPr>
                        <a:t> number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u="none" strike="noStrike" dirty="0">
                        <a:effectLst/>
                      </a:endParaRPr>
                    </a:p>
                    <a:p>
                      <a:pPr marL="0" marR="0" lvl="0" indent="0" algn="ctr" defTabSz="4572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u="none" strike="noStrike" dirty="0">
                          <a:effectLst/>
                        </a:rPr>
                        <a:t>Decoder </a:t>
                      </a:r>
                      <a:r>
                        <a:rPr lang="en-US" altLang="zh-TW" sz="1200" u="none" strike="noStrike" baseline="0" dirty="0">
                          <a:effectLst/>
                        </a:rPr>
                        <a:t>number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  <a:p>
                      <a:pPr algn="ctr" fontAlgn="ctr"/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96.38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222.29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86.53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6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0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15.32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8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76021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我自創資料集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30.37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9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733987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773954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of whether the output layer adds an activation function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35342"/>
              </p:ext>
            </p:extLst>
          </p:nvPr>
        </p:nvGraphicFramePr>
        <p:xfrm>
          <a:off x="2045462" y="2984437"/>
          <a:ext cx="5586730" cy="24536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72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62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76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20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MAE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Dataset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add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 dirty="0">
                          <a:effectLst/>
                        </a:rPr>
                        <a:t>Output layer without relu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AAPL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25.31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2.62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TSLA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29.53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16.34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MSFT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4.43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5.24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>
                          <a:effectLst/>
                        </a:rPr>
                        <a:t>IBM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3.72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2.33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7720"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500" u="none" strike="noStrike">
                          <a:effectLst/>
                        </a:rPr>
                        <a:t>我的資料集</a:t>
                      </a:r>
                      <a:endParaRPr lang="zh-TW" sz="15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39.26</a:t>
                      </a:r>
                      <a:endParaRPr lang="zh-TW" sz="15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500" u="none" strike="noStrike" dirty="0">
                          <a:effectLst/>
                        </a:rPr>
                        <a:t>28.11</a:t>
                      </a:r>
                      <a:endParaRPr lang="zh-TW" sz="15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88680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different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time_steps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267148"/>
              </p:ext>
            </p:extLst>
          </p:nvPr>
        </p:nvGraphicFramePr>
        <p:xfrm>
          <a:off x="1335024" y="2980182"/>
          <a:ext cx="6650737" cy="23721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10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9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88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40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40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409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340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57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51423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r>
                        <a:rPr lang="zh-TW" sz="1200" u="none" strike="noStrike" dirty="0">
                          <a:effectLst/>
                        </a:rPr>
                        <a:t>　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zh-TW" sz="1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9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1200" b="0" i="0" u="none" strike="noStrik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</a:rPr>
                        <a:t>Dataset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sz="1200" u="none" strike="noStrike" dirty="0">
                          <a:effectLst/>
                        </a:rPr>
                        <a:t> 5</a:t>
                      </a:r>
                      <a:r>
                        <a:rPr lang="en-US" altLang="zh-TW" sz="1200" u="none" strike="noStrike" dirty="0">
                          <a:effectLst/>
                        </a:rPr>
                        <a:t> </a:t>
                      </a:r>
                      <a:r>
                        <a:rPr lang="zh-TW" sz="1200" u="none" strike="noStrike" dirty="0">
                          <a:effectLst/>
                        </a:rPr>
                        <a:t>days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15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20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Timestep</a:t>
                      </a:r>
                      <a:endParaRPr lang="en-US" altLang="zh-TW" sz="12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zh-TW" altLang="zh-TW" sz="1200" u="none" strike="noStrike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25 </a:t>
                      </a:r>
                      <a:r>
                        <a:rPr lang="zh-TW" altLang="zh-TW" sz="1200" u="none" strike="noStrike" dirty="0">
                          <a:effectLst/>
                        </a:rPr>
                        <a:t>days</a:t>
                      </a:r>
                      <a:endParaRPr lang="zh-TW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decoder</a:t>
                      </a:r>
                    </a:p>
                    <a:p>
                      <a:pPr algn="ctr" fontAlgn="ctr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48.18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2.62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72.94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6.76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106.67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69.53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16.34</a:t>
                      </a:r>
                      <a:endParaRPr lang="zh-TW" sz="12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120.35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55.43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37.14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95.98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5.24</a:t>
                      </a:r>
                      <a:endParaRPr lang="zh-TW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6.42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15.26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34.82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6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4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5.15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2.33</a:t>
                      </a:r>
                      <a:endParaRPr lang="zh-TW" sz="1200" b="0" i="0" u="none" strike="noStrike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2.88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5.46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2.76</a:t>
                      </a:r>
                      <a:endParaRPr lang="zh-TW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8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4</a:t>
                      </a:r>
                      <a:endParaRPr 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6381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974866" y="2197244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financial information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4425285"/>
              </p:ext>
            </p:extLst>
          </p:nvPr>
        </p:nvGraphicFramePr>
        <p:xfrm>
          <a:off x="1481328" y="3526536"/>
          <a:ext cx="6487837" cy="1143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61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54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6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Dataset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10 days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altLang="zh-TW" sz="1500" kern="100" dirty="0">
                          <a:effectLst/>
                        </a:rPr>
                        <a:t>With financial data MAE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TW" sz="1500" kern="100" dirty="0">
                          <a:effectLst/>
                        </a:rPr>
                        <a:t>我自創資料集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 28.65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tc>
                  <a:txBody>
                    <a:bodyPr/>
                    <a:lstStyle/>
                    <a:p>
                      <a:pPr indent="457200"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500" kern="100" dirty="0">
                          <a:effectLst/>
                        </a:rPr>
                        <a:t> </a:t>
                      </a:r>
                      <a:r>
                        <a:rPr lang="en-US" sz="1500" kern="100" baseline="0" dirty="0">
                          <a:effectLst/>
                        </a:rPr>
                        <a:t>     </a:t>
                      </a:r>
                      <a:r>
                        <a:rPr lang="en-US" sz="1500" kern="100" dirty="0">
                          <a:effectLst/>
                        </a:rPr>
                        <a:t>26.51</a:t>
                      </a:r>
                      <a:endParaRPr lang="zh-TW" sz="1500" kern="100" dirty="0"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  <a:cs typeface="新細明體" panose="02020500000000000000" pitchFamily="18" charset="-120"/>
                      </a:endParaRPr>
                    </a:p>
                  </a:txBody>
                  <a:tcPr marL="17780" marR="17780" marT="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53062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438418" y="2374028"/>
            <a:ext cx="871142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quarterly earnings release month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44085"/>
              </p:ext>
            </p:extLst>
          </p:nvPr>
        </p:nvGraphicFramePr>
        <p:xfrm>
          <a:off x="2407920" y="3367723"/>
          <a:ext cx="4200145" cy="624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9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5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55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TW" sz="2000" u="none" strike="noStrike" dirty="0">
                          <a:effectLst/>
                        </a:rPr>
                        <a:t>Symbol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T-1 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T-2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T-3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>
                          <a:effectLst/>
                        </a:rPr>
                        <a:t>MAE</a:t>
                      </a:r>
                      <a:endParaRPr lang="zh-TW" sz="20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27.04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28.38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28.41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u="none" strike="noStrike" dirty="0">
                          <a:effectLst/>
                        </a:rPr>
                        <a:t>28.81</a:t>
                      </a:r>
                      <a:endParaRPr lang="zh-TW" sz="20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36333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3408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12.08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67.75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35.86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38.63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20.24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54.37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198.91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24.43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71.19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168.71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40.83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168.17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192.65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133.23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119.57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151.77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114.34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47.93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127.97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87.52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99.87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206.49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164.61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53.96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73.84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156.54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11.87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61.86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341.46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32.76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164.25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62.34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122.21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184.46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14.85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139.59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159.73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209.13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146.43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180.78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8.98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22.99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135.11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262.47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45.77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74.82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123.15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40.72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65.81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376420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978974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378.51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260.81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121.4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184.26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18.36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111.56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227.21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27.99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136.83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157.58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58.79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119.32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27674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686063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12.14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14.67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23662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246531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3.02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5.44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5616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59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Transformer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555742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46.81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38.59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02234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(3/6)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3"/>
            <a:ext cx="6591985" cy="3777622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Aadhitya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al.[12]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Short-Term Memory (LSTM)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high prediction accuracy with minimal errors.</a:t>
            </a:r>
          </a:p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Kryzanowski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al.[15] 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combining financial ratios and macroeconomic factors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an accuracy of 72% in classifying the positive and negative returns of stock prices within a year.</a:t>
            </a:r>
          </a:p>
        </p:txBody>
      </p:sp>
    </p:spTree>
    <p:extLst>
      <p:ext uri="{BB962C8B-B14F-4D97-AF65-F5344CB8AC3E}">
        <p14:creationId xmlns:p14="http://schemas.microsoft.com/office/powerpoint/2010/main" val="1353166543"/>
      </p:ext>
    </p:extLst>
  </p:cSld>
  <p:clrMapOvr>
    <a:masterClrMapping/>
  </p:clrMapOvr>
  <p:transition spd="slow">
    <p:randomBar dir="vert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AAPL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9674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155.15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310.88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1030.1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2162.7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87.93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104.08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107.66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101.33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112.56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90.01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401.94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135.61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25.11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107.45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106.24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88.17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827.19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139.69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85.27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71.71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117.24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97.63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81.63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82.24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64602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TSLA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879227"/>
              </p:ext>
            </p:extLst>
          </p:nvPr>
        </p:nvGraphicFramePr>
        <p:xfrm>
          <a:off x="1243584" y="3060952"/>
          <a:ext cx="7221943" cy="32992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39.92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253.86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315.72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271.03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215.73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393.46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167.16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218.97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198.68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808.21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76.88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364.73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197.07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165.17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223.17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141.39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235.94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300.52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231.43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223.72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242.27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178.13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262.15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270.24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65.07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232.68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224.47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220.34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35.47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279.45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172.84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327.39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173.87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246.28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252.52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209.55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216.53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62896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MSFT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248099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17.78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229.26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290.46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161.69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200.17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125.86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412.86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255.81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204.33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230.63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448.09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254.27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244.98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176.22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159.65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295.76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535.1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181.36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212.97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181.42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142.11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217.09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145.83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212.63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142.04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168.44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185.49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160.42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206.27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190.53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285.22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206.59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162.35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193.04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158.05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196.13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222.56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168.34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7.25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231.94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223.91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211.13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120.13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194.19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147.54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221.59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192.01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153.94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149.91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189.34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233.85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173.21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190.74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432.02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234.59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182.83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260.02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48006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63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IBM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8632248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59.54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87.46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104.39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22.31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128.46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84.23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13.23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112.72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86.08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122.95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69.97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95.25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70.68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105.84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109.36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89.96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11.56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78.12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95.41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99.57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90.78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89.79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14.54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14.28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89.32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16.14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108.15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41.79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94.5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109.62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23.82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42.04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100.28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83.49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102.22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70.83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47.52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73.06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44.7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125.9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89.89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89.41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140.02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113.76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93.57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82.31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92.35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marL="0" algn="ctr" defTabSz="457200" rtl="0" eaLnBrk="1" fontAlgn="ctr" latinLnBrk="0" hangingPunct="1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126.06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30127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64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1989495"/>
            <a:ext cx="1034491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Compare the impact of the number of encoders and decoders </a:t>
            </a:r>
          </a:p>
          <a:p>
            <a:r>
              <a:rPr lang="zh-TW" altLang="en-US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on the </a:t>
            </a:r>
            <a:r>
              <a:rPr lang="en-US" altLang="zh-TW" sz="2100" dirty="0" err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Transformer_TCN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model(</a:t>
            </a:r>
            <a:r>
              <a:rPr lang="en-US" altLang="zh-TW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mydata</a:t>
            </a:r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424175"/>
              </p:ext>
            </p:extLst>
          </p:nvPr>
        </p:nvGraphicFramePr>
        <p:xfrm>
          <a:off x="1243584" y="3060952"/>
          <a:ext cx="7221943" cy="319354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9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2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189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170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encoder/decoder</a:t>
                      </a:r>
                    </a:p>
                    <a:p>
                      <a:pPr algn="ctr" fontAlgn="ctr"/>
                      <a:r>
                        <a:rPr lang="en-US" altLang="zh-TW" sz="1200" b="1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number</a:t>
                      </a:r>
                      <a:endParaRPr lang="zh-TW" altLang="en-US" sz="12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0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30.51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28.19</a:t>
                      </a:r>
                      <a:endParaRPr 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29.49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30.95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30.87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29.26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28.62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30.76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28.07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29.15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31.57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27.81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28.29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28.92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28.73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29.94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29.85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29.35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28.39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76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6890" marR="6890" marT="689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29.19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29.63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29.71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28.48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29.07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29.18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28.84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28.82</a:t>
                      </a:r>
                      <a:endParaRPr lang="zh-TW" sz="1200" u="none" strike="noStrike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29.52</a:t>
                      </a:r>
                      <a:endParaRPr 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174344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65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22942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Compare with other models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529475"/>
              </p:ext>
            </p:extLst>
          </p:nvPr>
        </p:nvGraphicFramePr>
        <p:xfrm>
          <a:off x="499873" y="3116263"/>
          <a:ext cx="8425999" cy="2345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6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1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Dataset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WGAN_GP[18]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CNN_LSTM[21]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CNN_BILSTM_Attenion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    [19]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[17]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TRANSFORMER_TCN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[20]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baseline="0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Ours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27.57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236.89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16.34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207.87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5.24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我自創資料集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33.97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6480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66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22942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Compare with other models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9873" y="3116263"/>
          <a:ext cx="8425999" cy="2345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6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1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Dataset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WGAN_GP[18]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CNN_LSTM[21]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CNN_BILSTM_Attenion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    [19]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[17]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TRANSFORMER_TCN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[20]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baseline="0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Ours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27.57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236.89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16.34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207.87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5.24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我自創資料集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33.97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043491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67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22942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Compare with other models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9873" y="3116263"/>
          <a:ext cx="8425999" cy="2345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6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1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Dataset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WGAN_GP[18]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CNN_LSTM[21]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CNN_BILSTM_Attenion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    [19]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[17]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TRANSFORMER_TCN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[20]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baseline="0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Ours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27.57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236.89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16.34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207.87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5.24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我自創資料集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33.97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698947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68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1194578" y="22942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Compare with other models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99873" y="3116263"/>
          <a:ext cx="8425999" cy="23457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656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37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356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2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568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1136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MAE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475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Dataset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WGAN_GP[18]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CNN_LSTM[21]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CNN_BILSTM_Attenion</a:t>
                      </a:r>
                      <a:endParaRPr lang="en-US" sz="1200" u="none" strike="noStrike" dirty="0">
                        <a:effectLst/>
                      </a:endParaRP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    [19]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[17]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TRANSFORMER_TCN</a:t>
                      </a:r>
                    </a:p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             [20]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200" u="none" strike="noStrike" baseline="0" dirty="0">
                          <a:effectLst/>
                        </a:rPr>
                        <a:t> </a:t>
                      </a:r>
                      <a:r>
                        <a:rPr lang="en-US" altLang="zh-TW" sz="1200" u="none" strike="noStrike" dirty="0">
                          <a:effectLst/>
                        </a:rPr>
                        <a:t>Ours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AAPL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96.16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58.77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27.57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5.66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25.11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2.62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TSLA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236.89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45.74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37.69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18.36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30.51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16.34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MSFT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207.87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35.62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35.56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5.33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7.25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5.24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IBM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128.47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20.46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17.22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3.02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11.56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2.33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00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u="none" strike="noStrike" dirty="0">
                          <a:effectLst/>
                        </a:rPr>
                        <a:t>我自創資料集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32.81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31.68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33.97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>
                          <a:effectLst/>
                        </a:rPr>
                        <a:t>29.73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28.19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u="none" strike="noStrike" dirty="0">
                          <a:effectLst/>
                        </a:rPr>
                        <a:t>28.11</a:t>
                      </a:r>
                      <a:endParaRPr lang="en-US" sz="1200" b="0" i="0" u="none" strike="noStrike" dirty="0">
                        <a:solidFill>
                          <a:srgbClr val="FF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5799" marR="5799" marT="5799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2759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69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model(AAPL)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0722" name="Picture 2" descr="新AAP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995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54029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(4/6)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2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et al. [17]</a:t>
            </a:r>
          </a:p>
          <a:p>
            <a:pPr lvl="1"/>
            <a:r>
              <a:rPr lang="en-US" altLang="zh-TW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Transforemer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to predict the stock prices of IBM, APPLE and TATAMOTORS.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smaller prediction errors.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 et al.[18]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WGAN-GP model to predict the Nasdaq Composite Index (NASDAQ) , New York Stock Exchange Composite Index (NYSE)…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prediction effect is better than that of LSTM, GRU and GAN models.</a:t>
            </a:r>
          </a:p>
        </p:txBody>
      </p:sp>
    </p:spTree>
    <p:extLst>
      <p:ext uri="{BB962C8B-B14F-4D97-AF65-F5344CB8AC3E}">
        <p14:creationId xmlns:p14="http://schemas.microsoft.com/office/powerpoint/2010/main" val="535426444"/>
      </p:ext>
    </p:extLst>
  </p:cSld>
  <p:clrMapOvr>
    <a:masterClrMapping/>
  </p:clrMapOvr>
  <p:transition spd="slow">
    <p:randomBar dir="vert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70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model(TSLA)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1746" name="Picture 2" descr="新TSL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099" y="2733265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88692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71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model(MSFT)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2770" name="Picture 2" descr="新MSF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979" y="2677578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82980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E14A83-E907-446B-911C-00E2CE5E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72</a:t>
            </a:fld>
            <a:endParaRPr lang="zh-TW" altLang="en-US"/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7906DCA3-E4CC-D145-EBE3-C7CE0B30E624}"/>
              </a:ext>
            </a:extLst>
          </p:cNvPr>
          <p:cNvSpPr txBox="1">
            <a:spLocks/>
          </p:cNvSpPr>
          <p:nvPr/>
        </p:nvSpPr>
        <p:spPr>
          <a:xfrm>
            <a:off x="2140932" y="1236576"/>
            <a:ext cx="4862135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Experiments(2/17)</a:t>
            </a:r>
            <a:endParaRPr lang="zh-TW" altLang="en-US"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7C5CB461-E918-95AB-2E2A-12D75DA963F0}"/>
              </a:ext>
            </a:extLst>
          </p:cNvPr>
          <p:cNvSpPr txBox="1"/>
          <p:nvPr/>
        </p:nvSpPr>
        <p:spPr>
          <a:xfrm>
            <a:off x="-694944" y="1989495"/>
            <a:ext cx="1034491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1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Predictive performance on datasets using the proposed model(IBM)</a:t>
            </a:r>
            <a:endParaRPr lang="zh-TW" altLang="en-US" sz="21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3794" name="Picture 2" descr="新IB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723" y="2404993"/>
            <a:ext cx="5257800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698803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71CB408-1918-46D5-A5E0-90EF6F041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3183" y="3113499"/>
            <a:ext cx="3279962" cy="631002"/>
          </a:xfrm>
        </p:spPr>
        <p:txBody>
          <a:bodyPr>
            <a:noAutofit/>
          </a:bodyPr>
          <a:lstStyle/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TW" alt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B0F3C4-B763-4A4E-8AE7-B13CDB81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395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6378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A670B3-CE41-4ED1-9FA5-D6B873911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3573" y="878304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altLang="zh-TW" sz="5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br>
              <a:rPr lang="en-US" altLang="zh-TW" dirty="0"/>
            </a:b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13D3D2-C35C-4B51-9A8A-AE445876B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547" y="1926100"/>
            <a:ext cx="7620000" cy="324665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a new dataset  combining quarterly and monthly financial ratios.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with other modules shows our model has better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result.</a:t>
            </a:r>
          </a:p>
          <a:p>
            <a:pPr marL="0" indent="0">
              <a:buNone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our model with financial ratios to predict future stock prices of new stocks.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6B0AFD5-730F-445F-BA53-5F197271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15AE92-5202-433B-9759-AD23D95B36A6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007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9175"/>
    </mc:Choice>
    <mc:Fallback xmlns="">
      <p:transition spd="slow" advTm="59175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76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1513147" y="2545674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relatively few studies on mixed frequency data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the accuracy of our model.</a:t>
            </a:r>
          </a:p>
          <a:p>
            <a:pPr>
              <a:buFont typeface="+mj-lt"/>
              <a:buAutoNum type="arabicPeriod"/>
            </a:pPr>
            <a:endParaRPr lang="en-US" altLang="zh-TW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code:</a:t>
            </a:r>
          </a:p>
          <a:p>
            <a:pPr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CF3E9AF-C328-48F9-9736-9C77DF7DECD6}"/>
              </a:ext>
            </a:extLst>
          </p:cNvPr>
          <p:cNvSpPr/>
          <p:nvPr/>
        </p:nvSpPr>
        <p:spPr>
          <a:xfrm>
            <a:off x="3415145" y="4388535"/>
            <a:ext cx="65532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https://github.com/freshpatrick/thesiscode</a:t>
            </a:r>
          </a:p>
        </p:txBody>
      </p:sp>
    </p:spTree>
    <p:extLst>
      <p:ext uri="{BB962C8B-B14F-4D97-AF65-F5344CB8AC3E}">
        <p14:creationId xmlns:p14="http://schemas.microsoft.com/office/powerpoint/2010/main" val="975930617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77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300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[1] Ball, Ray, and Philip Brown. "Ball and Brown (1968) after fifty years." Pacific-Basin Finance Journal 53 (2019): 410-431.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[2] Chen, Long, David A.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Lesmond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and Jason Wei. "Corporate yield spreads and bond liquidity." The journal of finance 62.1 (2007): 119-149.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[3]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Aadhitya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S. V., and K. C.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Sriharipriya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 "Disease Detection and Diagnosis of Agricultural Plant Leaf Using Machine Learning." International Journal of Electrical and Electronics Research 11.3 (2023): 749-753.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[4]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Kryzanowski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Lawrence, Michael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Galler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and David W. Wright. "Using artificial neural networks to pick stocks." Financial Analysts Journal 49.4 (1993): 21-27.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[5] Das, Sourav, and Bharti Nagpal. "Stock Price Prediction Using Time Embedding and Attention Mechanism in Transformers." 2023 International Conference on Data Science, Agents &amp; Artificial Intelligence (ICDSAAI). IEEE, 2023.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References(1/2)</a:t>
            </a:r>
          </a:p>
        </p:txBody>
      </p:sp>
    </p:spTree>
    <p:extLst>
      <p:ext uri="{BB962C8B-B14F-4D97-AF65-F5344CB8AC3E}">
        <p14:creationId xmlns:p14="http://schemas.microsoft.com/office/powerpoint/2010/main" val="1700313370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349262-5AB9-4EF3-95B3-EC75954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78</a:t>
            </a:fld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3D057A9A-4157-49F2-AC82-0382A4EBA40A}"/>
              </a:ext>
            </a:extLst>
          </p:cNvPr>
          <p:cNvSpPr txBox="1">
            <a:spLocks/>
          </p:cNvSpPr>
          <p:nvPr/>
        </p:nvSpPr>
        <p:spPr>
          <a:xfrm>
            <a:off x="886460" y="21300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0BA31C9-42D1-C70C-DAD1-0C51797AAF30}"/>
              </a:ext>
            </a:extLst>
          </p:cNvPr>
          <p:cNvSpPr txBox="1">
            <a:spLocks/>
          </p:cNvSpPr>
          <p:nvPr/>
        </p:nvSpPr>
        <p:spPr>
          <a:xfrm>
            <a:off x="2920656" y="1351785"/>
            <a:ext cx="3771089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40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References(2/2)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63D645-974C-AD7B-BA1C-65718D34573A}"/>
              </a:ext>
            </a:extLst>
          </p:cNvPr>
          <p:cNvSpPr txBox="1">
            <a:spLocks/>
          </p:cNvSpPr>
          <p:nvPr/>
        </p:nvSpPr>
        <p:spPr>
          <a:xfrm>
            <a:off x="1038860" y="2282438"/>
            <a:ext cx="7371079" cy="3990207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[6] Lin, H., et al. "Stock price prediction using generative adversarial networks." Journal of Computer Science 17.3 (2021): 188-196.</a:t>
            </a: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[7]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Aadhitya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, A., et al. Predicting Stock Market time-series data using CNN-LSTM Neural Network model. No. 2305.14378. 2023.</a:t>
            </a:r>
          </a:p>
          <a:p>
            <a:pPr marL="0" indent="0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[8] Wang,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Shuzhen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. "A stock price prediction method based on </a:t>
            </a:r>
            <a:r>
              <a:rPr lang="en-US" altLang="zh-TW" sz="1200" dirty="0" err="1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BiLSTM</a:t>
            </a:r>
            <a:r>
              <a:rPr lang="en-US" altLang="zh-TW" sz="120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</a:rPr>
              <a:t> and improved transformer." IEEE Access (2023).</a:t>
            </a: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en-US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  <a:p>
            <a:pPr marL="152400" marR="152400" indent="0" algn="just">
              <a:buNone/>
            </a:pPr>
            <a:endParaRPr lang="zh-TW" altLang="zh-TW" sz="120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53599302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BCEEB82-3A97-46C4-BA7C-DE13CE39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79</a:t>
            </a:fld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1CA99B-C51D-4C48-A104-9F767F957BF3}"/>
              </a:ext>
            </a:extLst>
          </p:cNvPr>
          <p:cNvSpPr/>
          <p:nvPr/>
        </p:nvSpPr>
        <p:spPr>
          <a:xfrm>
            <a:off x="1773877" y="2958165"/>
            <a:ext cx="559624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750"/>
              </a:spcBef>
              <a:buClr>
                <a:srgbClr val="A53010"/>
              </a:buClr>
            </a:pPr>
            <a:r>
              <a:rPr lang="en-US" altLang="zh-TW" sz="4800" b="1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Thanks for listening</a:t>
            </a:r>
            <a:endParaRPr lang="zh-TW" altLang="en-US" sz="4800" b="1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6314963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9" name="標題 1">
            <a:extLst>
              <a:ext uri="{FF2B5EF4-FFF2-40B4-BE49-F238E27FC236}">
                <a16:creationId xmlns:a16="http://schemas.microsoft.com/office/drawing/2014/main" id="{71375C15-E2B2-4747-8967-6A7A85005E0F}"/>
              </a:ext>
            </a:extLst>
          </p:cNvPr>
          <p:cNvSpPr txBox="1">
            <a:spLocks/>
          </p:cNvSpPr>
          <p:nvPr/>
        </p:nvSpPr>
        <p:spPr>
          <a:xfrm>
            <a:off x="3068984" y="573679"/>
            <a:ext cx="4874528" cy="960668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微軟正黑體" panose="020B0604030504040204" pitchFamily="34" charset="-120"/>
              </a:rPr>
              <a:t>(5/6)</a:t>
            </a:r>
            <a:endParaRPr lang="zh-TW" altLang="en-US" sz="2700" dirty="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0820" y="1631182"/>
            <a:ext cx="6591985" cy="4213257"/>
          </a:xfrm>
        </p:spPr>
        <p:txBody>
          <a:bodyPr>
            <a:noAutofit/>
          </a:bodyPr>
          <a:lstStyle/>
          <a:p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Aadhitya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[4]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CNN_LSTM Neural Network mode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Achieving great performance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WANG et al. [20]</a:t>
            </a:r>
          </a:p>
          <a:p>
            <a:pPr lvl="1"/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Transformer-TCN model for stock prediction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prediction results than other hybrid models in Shanghai and Shenzhen stock markets.</a:t>
            </a:r>
          </a:p>
        </p:txBody>
      </p:sp>
    </p:spTree>
    <p:extLst>
      <p:ext uri="{BB962C8B-B14F-4D97-AF65-F5344CB8AC3E}">
        <p14:creationId xmlns:p14="http://schemas.microsoft.com/office/powerpoint/2010/main" val="2491639436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>
            <a:extLst>
              <a:ext uri="{FF2B5EF4-FFF2-40B4-BE49-F238E27FC236}">
                <a16:creationId xmlns:a16="http://schemas.microsoft.com/office/drawing/2014/main" id="{B8FEDEAE-E89A-4D59-A69C-04F170FD0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7920" y="1585008"/>
            <a:ext cx="4874528" cy="960668"/>
          </a:xfrm>
        </p:spPr>
        <p:txBody>
          <a:bodyPr/>
          <a:lstStyle/>
          <a:p>
            <a:r>
              <a:rPr lang="en-US" altLang="zh-TW" sz="4050" b="1" dirty="0">
                <a:solidFill>
                  <a:prstClr val="black">
                    <a:lumMod val="85000"/>
                    <a:lumOff val="15000"/>
                  </a:prst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Introduction(6/6)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22F7830-E7FF-46CA-82AD-3849011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4F902-8ED9-49A5-8638-7BACAC9B62D2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3A71565-991E-49F1-8ADD-AD99EECFE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4578" y="2397370"/>
            <a:ext cx="6881411" cy="4366260"/>
          </a:xfrm>
        </p:spPr>
        <p:txBody>
          <a:bodyPr>
            <a:no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proposed a improved framework  based on the Transformer model.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 mechanism for</a:t>
            </a:r>
            <a:r>
              <a:rPr lang="zh-TW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boosting performance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framework is validated on various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dataset,specifically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our cross-frequency dataset.</a:t>
            </a:r>
          </a:p>
          <a:p>
            <a:pPr lvl="1"/>
            <a:r>
              <a:rPr lang="en-US" altLang="zh-TW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cross-frequency dataset quarterly financial ratios and monthly revenue data   </a:t>
            </a:r>
          </a:p>
        </p:txBody>
      </p:sp>
    </p:spTree>
    <p:extLst>
      <p:ext uri="{BB962C8B-B14F-4D97-AF65-F5344CB8AC3E}">
        <p14:creationId xmlns:p14="http://schemas.microsoft.com/office/powerpoint/2010/main" val="3229021981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10636</TotalTime>
  <Words>5108</Words>
  <Application>Microsoft Office PowerPoint</Application>
  <PresentationFormat>如螢幕大小 (4:3)</PresentationFormat>
  <Paragraphs>2851</Paragraphs>
  <Slides>79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12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79</vt:i4>
      </vt:variant>
    </vt:vector>
  </HeadingPairs>
  <TitlesOfParts>
    <vt:vector size="92" baseType="lpstr">
      <vt:lpstr>Arial Unicode MS</vt:lpstr>
      <vt:lpstr>inherit</vt:lpstr>
      <vt:lpstr>微軟正黑體</vt:lpstr>
      <vt:lpstr>新細明體</vt:lpstr>
      <vt:lpstr>標楷體</vt:lpstr>
      <vt:lpstr>Arial</vt:lpstr>
      <vt:lpstr>Calibri</vt:lpstr>
      <vt:lpstr>Cambria Math</vt:lpstr>
      <vt:lpstr>Century Gothic</vt:lpstr>
      <vt:lpstr>Times New Roman</vt:lpstr>
      <vt:lpstr>Wingdings</vt:lpstr>
      <vt:lpstr>Wingdings 3</vt:lpstr>
      <vt:lpstr>絲縷</vt:lpstr>
      <vt:lpstr>Stock Prediction Based on Deep Neural Network Combining Mixed Frequency Financial Data and Monthly Revenue</vt:lpstr>
      <vt:lpstr>Outline</vt:lpstr>
      <vt:lpstr>Introduction</vt:lpstr>
      <vt:lpstr>Introduction(1/6)</vt:lpstr>
      <vt:lpstr>PowerPoint 簡報</vt:lpstr>
      <vt:lpstr>PowerPoint 簡報</vt:lpstr>
      <vt:lpstr>PowerPoint 簡報</vt:lpstr>
      <vt:lpstr>PowerPoint 簡報</vt:lpstr>
      <vt:lpstr>Introduction(6/6)</vt:lpstr>
      <vt:lpstr>Related Work</vt:lpstr>
      <vt:lpstr>PowerPoint 簡報</vt:lpstr>
      <vt:lpstr>Related Work(2/7) </vt:lpstr>
      <vt:lpstr>PowerPoint 簡報</vt:lpstr>
      <vt:lpstr>PowerPoint 簡報</vt:lpstr>
      <vt:lpstr>PowerPoint 簡報</vt:lpstr>
      <vt:lpstr>PowerPoint 簡報</vt:lpstr>
      <vt:lpstr>Related Work(7/7) </vt:lpstr>
      <vt:lpstr>Method</vt:lpstr>
      <vt:lpstr>PowerPoint 簡報</vt:lpstr>
      <vt:lpstr>PowerPoint 簡報</vt:lpstr>
      <vt:lpstr>PowerPoint 簡報</vt:lpstr>
      <vt:lpstr>Method(4/13)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Related Work(12/13) </vt:lpstr>
      <vt:lpstr>PowerPoint 簡報</vt:lpstr>
      <vt:lpstr>Datasets</vt:lpstr>
      <vt:lpstr>Datasets(1/3)</vt:lpstr>
      <vt:lpstr>Datasets(2/3)</vt:lpstr>
      <vt:lpstr>Datasets(3/3)</vt:lpstr>
      <vt:lpstr>Experiments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Conclusion</vt:lpstr>
      <vt:lpstr>Conclusions </vt:lpstr>
      <vt:lpstr>Conclusions 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2507</dc:creator>
  <cp:lastModifiedBy>2507</cp:lastModifiedBy>
  <cp:revision>343</cp:revision>
  <dcterms:created xsi:type="dcterms:W3CDTF">2020-11-19T08:14:57Z</dcterms:created>
  <dcterms:modified xsi:type="dcterms:W3CDTF">2024-12-04T13:24:14Z</dcterms:modified>
</cp:coreProperties>
</file>