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5"/>
  </p:notesMasterIdLst>
  <p:handoutMasterIdLst>
    <p:handoutMasterId r:id="rId86"/>
  </p:handoutMasterIdLst>
  <p:sldIdLst>
    <p:sldId id="256" r:id="rId2"/>
    <p:sldId id="257" r:id="rId3"/>
    <p:sldId id="291" r:id="rId4"/>
    <p:sldId id="258" r:id="rId5"/>
    <p:sldId id="354" r:id="rId6"/>
    <p:sldId id="381" r:id="rId7"/>
    <p:sldId id="382" r:id="rId8"/>
    <p:sldId id="264" r:id="rId9"/>
    <p:sldId id="265" r:id="rId10"/>
    <p:sldId id="292" r:id="rId11"/>
    <p:sldId id="269" r:id="rId12"/>
    <p:sldId id="446" r:id="rId13"/>
    <p:sldId id="355" r:id="rId14"/>
    <p:sldId id="383" r:id="rId15"/>
    <p:sldId id="345" r:id="rId16"/>
    <p:sldId id="384" r:id="rId17"/>
    <p:sldId id="445" r:id="rId18"/>
    <p:sldId id="290" r:id="rId19"/>
    <p:sldId id="385" r:id="rId20"/>
    <p:sldId id="356" r:id="rId21"/>
    <p:sldId id="293" r:id="rId22"/>
    <p:sldId id="386" r:id="rId23"/>
    <p:sldId id="388" r:id="rId24"/>
    <p:sldId id="390" r:id="rId25"/>
    <p:sldId id="391" r:id="rId26"/>
    <p:sldId id="392" r:id="rId27"/>
    <p:sldId id="298" r:id="rId28"/>
    <p:sldId id="393" r:id="rId29"/>
    <p:sldId id="394" r:id="rId30"/>
    <p:sldId id="395" r:id="rId31"/>
    <p:sldId id="303" r:id="rId32"/>
    <p:sldId id="260" r:id="rId33"/>
    <p:sldId id="398" r:id="rId34"/>
    <p:sldId id="397" r:id="rId35"/>
    <p:sldId id="294" r:id="rId36"/>
    <p:sldId id="307" r:id="rId37"/>
    <p:sldId id="401" r:id="rId38"/>
    <p:sldId id="404" r:id="rId39"/>
    <p:sldId id="362" r:id="rId40"/>
    <p:sldId id="451" r:id="rId41"/>
    <p:sldId id="452" r:id="rId42"/>
    <p:sldId id="453" r:id="rId43"/>
    <p:sldId id="454" r:id="rId44"/>
    <p:sldId id="463" r:id="rId45"/>
    <p:sldId id="455" r:id="rId46"/>
    <p:sldId id="460" r:id="rId47"/>
    <p:sldId id="461" r:id="rId48"/>
    <p:sldId id="462" r:id="rId49"/>
    <p:sldId id="464" r:id="rId50"/>
    <p:sldId id="405" r:id="rId51"/>
    <p:sldId id="406" r:id="rId52"/>
    <p:sldId id="413" r:id="rId53"/>
    <p:sldId id="414" r:id="rId54"/>
    <p:sldId id="415" r:id="rId55"/>
    <p:sldId id="416" r:id="rId56"/>
    <p:sldId id="417" r:id="rId57"/>
    <p:sldId id="418" r:id="rId58"/>
    <p:sldId id="420" r:id="rId59"/>
    <p:sldId id="421" r:id="rId60"/>
    <p:sldId id="422" r:id="rId61"/>
    <p:sldId id="423" r:id="rId62"/>
    <p:sldId id="424" r:id="rId63"/>
    <p:sldId id="426" r:id="rId64"/>
    <p:sldId id="427" r:id="rId65"/>
    <p:sldId id="428" r:id="rId66"/>
    <p:sldId id="429" r:id="rId67"/>
    <p:sldId id="430" r:id="rId68"/>
    <p:sldId id="431" r:id="rId69"/>
    <p:sldId id="432" r:id="rId70"/>
    <p:sldId id="433" r:id="rId71"/>
    <p:sldId id="434" r:id="rId72"/>
    <p:sldId id="435" r:id="rId73"/>
    <p:sldId id="439" r:id="rId74"/>
    <p:sldId id="440" r:id="rId75"/>
    <p:sldId id="441" r:id="rId76"/>
    <p:sldId id="442" r:id="rId77"/>
    <p:sldId id="377" r:id="rId78"/>
    <p:sldId id="379" r:id="rId79"/>
    <p:sldId id="443" r:id="rId80"/>
    <p:sldId id="447" r:id="rId81"/>
    <p:sldId id="465" r:id="rId82"/>
    <p:sldId id="466" r:id="rId83"/>
    <p:sldId id="262" r:id="rId8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施翔堃" initials="施翔堃" lastIdx="2" clrIdx="0">
    <p:extLst>
      <p:ext uri="{19B8F6BF-5375-455C-9EA6-DF929625EA0E}">
        <p15:presenceInfo xmlns:p15="http://schemas.microsoft.com/office/powerpoint/2012/main" userId="S::s1810932006@ad1.nutc.edu.tw::371b6312-0ee6-482c-8253-a801af9d88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86534" autoAdjust="0"/>
  </p:normalViewPr>
  <p:slideViewPr>
    <p:cSldViewPr snapToGrid="0">
      <p:cViewPr varScale="1">
        <p:scale>
          <a:sx n="99" d="100"/>
          <a:sy n="99" d="100"/>
        </p:scale>
        <p:origin x="2124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B1B72FB-6A6C-5B72-1AD0-E1EC49AB11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92E194-9169-CA05-50D3-A59DF533A3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BA754-EBA9-4237-9351-A44386E0E545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7D9E65-4C47-3527-176E-112A1B3D2B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4FB9F7-C812-FF7E-CFEB-BABEA2064A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EEBEC-8E3D-4900-A214-3A9A0056D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514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9D6C0-D139-4823-8920-3E85425CA62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9BA00-E92E-4B8E-AB81-6BE56F010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19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206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599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156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140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240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 we make a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conclusion.In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 paper,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built a new dataset for stock price prediction and use 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model LSTM(10,50) plus attention has great performance in two datasets compare with other six methods.</a:t>
            </a:r>
          </a:p>
          <a:p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EB611-0D69-4E6C-B4A8-98F15865FE2F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404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 we make a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conclusion.In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 paper,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built a new dataset for stock price prediction and use 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model LSTM(10,50) plus attention has great performance in two datasets compare with other six methods.</a:t>
            </a:r>
          </a:p>
          <a:p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EB611-0D69-4E6C-B4A8-98F15865FE2F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88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72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389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Kryzanowski等人[15]研究顯示神經網路結合財務比率與宏觀經濟因子可以達到準確率72%分類一年內股價的正負報酬。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50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310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21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97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508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51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46EC-C22F-4318-8A8A-A156A34B298D}" type="datetime1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DF2BF54-6F04-4C70-85F2-7EC1CE8EDD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8" y="23006"/>
            <a:ext cx="735443" cy="9350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853ED53-ABA5-419B-AB8C-A3DF28FB32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1" y="19239"/>
            <a:ext cx="1988368" cy="9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6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682B-F6C1-4721-90F3-F35779F80121}" type="datetime1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81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084B-C721-4182-97DF-989D7C3B9E8A}" type="datetime1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91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1E74-799E-423C-9489-57143209C6E9}" type="datetime1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95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7A6B-A182-4EAE-AF3F-73585959DC97}" type="datetime1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76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0B3-1994-4889-96B9-9F61636A16CF}" type="datetime1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378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F23E-FB91-450F-A27F-0D64BC509AA0}" type="datetime1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99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75A7-BF39-48B0-9F06-8F17AF5F1EB3}" type="datetime1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15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956" y="837991"/>
            <a:ext cx="6589199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D945-4773-4E4A-BABF-C223A9E02862}" type="datetime1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88056" y="1280346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1351785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0B7FAA2-7184-44C2-8CE0-44667EB39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6" y="0"/>
            <a:ext cx="735443" cy="9350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BC68992-A87E-466E-8093-C2A32D635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99" y="-28562"/>
            <a:ext cx="1988368" cy="9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9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527-DD7A-4E9F-99B0-29F46A02C57D}" type="datetime1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4F334AB-67A7-4F23-B604-30B2B66EAE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1" y="3767"/>
            <a:ext cx="735443" cy="9350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522E987-4B18-4EFA-9F28-E0DC62CF62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34" y="0"/>
            <a:ext cx="1988368" cy="9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3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E9C9-74B9-4546-981A-E8AC537DA666}" type="datetime1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2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77BA-48F3-47D0-9F78-553DE0D0DF28}" type="datetime1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04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635C-19D4-4E1A-A96C-F5C339291F42}" type="datetime1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8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ACD4-1ACD-4253-9082-AD651CAE3D73}" type="datetime1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91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0FE6-C7F9-4053-945B-57BC6C278E32}" type="datetime1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73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5230-1EF4-471A-B54C-BCB2A3B5E6F3}" type="datetime1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95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7399-1DB7-4F65-A615-427EF3979BFB}" type="datetime1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4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7156779-6A65-4EA6-83ED-EE2F83FF1B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617" y="902971"/>
            <a:ext cx="9012383" cy="51435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effectLst>
            <a:softEdge rad="1270000"/>
          </a:effec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E908E81-9036-4C43-ADE7-E0D447D20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594" y="462394"/>
            <a:ext cx="7854476" cy="1697086"/>
          </a:xfrm>
        </p:spPr>
        <p:txBody>
          <a:bodyPr>
            <a:noAutofit/>
          </a:bodyPr>
          <a:lstStyle/>
          <a:p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Stock Prediction Based on Deep Neural Network Combining Mixed Frequency Financial Data and Monthly Revenue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6ED4440B-6FA5-4305-8235-C9FC8E8AE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029" y="4529541"/>
            <a:ext cx="3447803" cy="2450914"/>
          </a:xfr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碩士學位考試</a:t>
            </a:r>
            <a:endParaRPr lang="en-US" altLang="zh-TW" sz="1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口試學生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林毓翔</a:t>
            </a:r>
            <a:endParaRPr lang="en-US" altLang="zh-TW" sz="1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口試委員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國立中興大學 劉宗榮教授</a:t>
            </a:r>
            <a:endParaRPr lang="en-US" altLang="zh-TW" sz="1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國立中山大學 楊惠芳教授</a:t>
            </a:r>
            <a:endParaRPr lang="en-US" altLang="zh-TW" sz="1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國立臺中科技大學 劉冠顯教授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</a:p>
          <a:p>
            <a:endParaRPr lang="en-US" altLang="zh-TW" sz="1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日期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2024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16:00</a:t>
            </a:r>
          </a:p>
          <a:p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地點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弘業樓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樓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6402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室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D22A69-D733-4D2A-9A7F-7F21E4F7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04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348" y="3103615"/>
            <a:ext cx="3837303" cy="650770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68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350F6D1-E7FA-40D4-8B1E-4BD140ED1987}"/>
              </a:ext>
            </a:extLst>
          </p:cNvPr>
          <p:cNvSpPr txBox="1">
            <a:spLocks/>
          </p:cNvSpPr>
          <p:nvPr/>
        </p:nvSpPr>
        <p:spPr>
          <a:xfrm>
            <a:off x="2476379" y="1011042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Work(1/</a:t>
            </a:r>
            <a:r>
              <a:rPr lang="en-US" altLang="zh-TW" sz="4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" y="2623675"/>
            <a:ext cx="8189407" cy="4057069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C1DBA109-621E-45F9-9F4D-B7AD56D0E3B7}"/>
              </a:ext>
            </a:extLst>
          </p:cNvPr>
          <p:cNvSpPr txBox="1">
            <a:spLocks/>
          </p:cNvSpPr>
          <p:nvPr/>
        </p:nvSpPr>
        <p:spPr>
          <a:xfrm>
            <a:off x="1466698" y="1947281"/>
            <a:ext cx="6411567" cy="676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prediction using Generative Adversarial Networks [6]</a:t>
            </a:r>
          </a:p>
        </p:txBody>
      </p:sp>
    </p:spTree>
    <p:extLst>
      <p:ext uri="{BB962C8B-B14F-4D97-AF65-F5344CB8AC3E}">
        <p14:creationId xmlns:p14="http://schemas.microsoft.com/office/powerpoint/2010/main" val="31690163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932" y="1167398"/>
            <a:ext cx="5214523" cy="733898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Work(2/6)</a:t>
            </a:r>
            <a:b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97" y="2085683"/>
            <a:ext cx="6717460" cy="3775838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B15D2CC-8253-4332-9BB9-22F42BB597B8}"/>
              </a:ext>
            </a:extLst>
          </p:cNvPr>
          <p:cNvSpPr txBox="1">
            <a:spLocks/>
          </p:cNvSpPr>
          <p:nvPr/>
        </p:nvSpPr>
        <p:spPr>
          <a:xfrm>
            <a:off x="902089" y="5861521"/>
            <a:ext cx="4798365" cy="492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Stock Market time-series data using CNN-LSTM Neural Network model[7]</a:t>
            </a:r>
          </a:p>
        </p:txBody>
      </p:sp>
    </p:spTree>
    <p:extLst>
      <p:ext uri="{BB962C8B-B14F-4D97-AF65-F5344CB8AC3E}">
        <p14:creationId xmlns:p14="http://schemas.microsoft.com/office/powerpoint/2010/main" val="254331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1DBA109-621E-45F9-9F4D-B7AD56D0E3B7}"/>
              </a:ext>
            </a:extLst>
          </p:cNvPr>
          <p:cNvSpPr txBox="1">
            <a:spLocks/>
          </p:cNvSpPr>
          <p:nvPr/>
        </p:nvSpPr>
        <p:spPr>
          <a:xfrm>
            <a:off x="1366215" y="1974198"/>
            <a:ext cx="6411567" cy="676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Stock Market time-series data using CNN-LSTM Neural Network model[7]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A2E973-1387-EED3-2820-663DAB1EC4B1}"/>
              </a:ext>
            </a:extLst>
          </p:cNvPr>
          <p:cNvSpPr txBox="1">
            <a:spLocks/>
          </p:cNvSpPr>
          <p:nvPr/>
        </p:nvSpPr>
        <p:spPr>
          <a:xfrm>
            <a:off x="2777830" y="849999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Work(3/</a:t>
            </a:r>
            <a:r>
              <a:rPr lang="en-US" altLang="zh-TW" sz="4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DD3905-F725-FA9E-0B86-4CCB568C34A6}"/>
              </a:ext>
            </a:extLst>
          </p:cNvPr>
          <p:cNvSpPr/>
          <p:nvPr/>
        </p:nvSpPr>
        <p:spPr>
          <a:xfrm>
            <a:off x="5486400" y="4104619"/>
            <a:ext cx="1028700" cy="3013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2" y="2816888"/>
            <a:ext cx="7425732" cy="3778250"/>
          </a:xfrm>
        </p:spPr>
      </p:pic>
    </p:spTree>
    <p:extLst>
      <p:ext uri="{BB962C8B-B14F-4D97-AF65-F5344CB8AC3E}">
        <p14:creationId xmlns:p14="http://schemas.microsoft.com/office/powerpoint/2010/main" val="25699660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1DBA109-621E-45F9-9F4D-B7AD56D0E3B7}"/>
              </a:ext>
            </a:extLst>
          </p:cNvPr>
          <p:cNvSpPr txBox="1">
            <a:spLocks/>
          </p:cNvSpPr>
          <p:nvPr/>
        </p:nvSpPr>
        <p:spPr>
          <a:xfrm>
            <a:off x="1366215" y="1974198"/>
            <a:ext cx="6411567" cy="676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Prediction Using CNN-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-Attention Model[9]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A2E973-1387-EED3-2820-663DAB1EC4B1}"/>
              </a:ext>
            </a:extLst>
          </p:cNvPr>
          <p:cNvSpPr txBox="1">
            <a:spLocks/>
          </p:cNvSpPr>
          <p:nvPr/>
        </p:nvSpPr>
        <p:spPr>
          <a:xfrm>
            <a:off x="2777830" y="849999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Work(4/</a:t>
            </a:r>
            <a:r>
              <a:rPr lang="en-US" altLang="zh-TW" sz="4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DD3905-F725-FA9E-0B86-4CCB568C34A6}"/>
              </a:ext>
            </a:extLst>
          </p:cNvPr>
          <p:cNvSpPr/>
          <p:nvPr/>
        </p:nvSpPr>
        <p:spPr>
          <a:xfrm>
            <a:off x="5486400" y="4104619"/>
            <a:ext cx="1028700" cy="3013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898" y="3075160"/>
            <a:ext cx="5997460" cy="3337849"/>
          </a:xfrm>
        </p:spPr>
      </p:pic>
    </p:spTree>
    <p:extLst>
      <p:ext uri="{BB962C8B-B14F-4D97-AF65-F5344CB8AC3E}">
        <p14:creationId xmlns:p14="http://schemas.microsoft.com/office/powerpoint/2010/main" val="5852814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1DBA109-621E-45F9-9F4D-B7AD56D0E3B7}"/>
              </a:ext>
            </a:extLst>
          </p:cNvPr>
          <p:cNvSpPr txBox="1">
            <a:spLocks/>
          </p:cNvSpPr>
          <p:nvPr/>
        </p:nvSpPr>
        <p:spPr>
          <a:xfrm>
            <a:off x="1366215" y="1974198"/>
            <a:ext cx="6411567" cy="676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Stock_Price_Prediction_Using_Time_Embedding_and_Attention_Mechanism_in_Transformers[5]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A2E973-1387-EED3-2820-663DAB1EC4B1}"/>
              </a:ext>
            </a:extLst>
          </p:cNvPr>
          <p:cNvSpPr txBox="1">
            <a:spLocks/>
          </p:cNvSpPr>
          <p:nvPr/>
        </p:nvSpPr>
        <p:spPr>
          <a:xfrm>
            <a:off x="2526622" y="756242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Work(5/</a:t>
            </a:r>
            <a:r>
              <a:rPr lang="en-US" altLang="zh-TW" sz="4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69" y="2907880"/>
            <a:ext cx="7061200" cy="3576740"/>
          </a:xfrm>
        </p:spPr>
      </p:pic>
    </p:spTree>
    <p:extLst>
      <p:ext uri="{BB962C8B-B14F-4D97-AF65-F5344CB8AC3E}">
        <p14:creationId xmlns:p14="http://schemas.microsoft.com/office/powerpoint/2010/main" val="2639317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1DBA109-621E-45F9-9F4D-B7AD56D0E3B7}"/>
              </a:ext>
            </a:extLst>
          </p:cNvPr>
          <p:cNvSpPr txBox="1">
            <a:spLocks/>
          </p:cNvSpPr>
          <p:nvPr/>
        </p:nvSpPr>
        <p:spPr>
          <a:xfrm>
            <a:off x="1366215" y="1974198"/>
            <a:ext cx="6411567" cy="676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A_Stock_Price_Prediction_Method_Based_on_BiLSTM_and_Improved_Transformer[8]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A2E973-1387-EED3-2820-663DAB1EC4B1}"/>
              </a:ext>
            </a:extLst>
          </p:cNvPr>
          <p:cNvSpPr txBox="1">
            <a:spLocks/>
          </p:cNvSpPr>
          <p:nvPr/>
        </p:nvSpPr>
        <p:spPr>
          <a:xfrm>
            <a:off x="2526622" y="756242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Work(6/</a:t>
            </a:r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60" y="2755480"/>
            <a:ext cx="5917790" cy="3807880"/>
          </a:xfrm>
        </p:spPr>
      </p:pic>
    </p:spTree>
    <p:extLst>
      <p:ext uri="{BB962C8B-B14F-4D97-AF65-F5344CB8AC3E}">
        <p14:creationId xmlns:p14="http://schemas.microsoft.com/office/powerpoint/2010/main" val="29208014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291" y="2154846"/>
            <a:ext cx="2327158" cy="960668"/>
          </a:xfrm>
        </p:spPr>
        <p:txBody>
          <a:bodyPr>
            <a:normAutofit/>
          </a:bodyPr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</a:t>
            </a:r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88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129266" y="501249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Method(1/13)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697960" y="1125451"/>
            <a:ext cx="6210300" cy="95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architecture of proposed model 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 AAPL, TSLA, MSFT, IBM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6F66AEA-E7AC-409F-AA27-5B80887C5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78" y="2084688"/>
            <a:ext cx="7102399" cy="46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84444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129266" y="501249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Method(2/13)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697960" y="1125451"/>
            <a:ext cx="6210300" cy="95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architecture of proposed model 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StockQM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571E1B8-61FF-45E1-8FD1-22DA37C51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53" y="2142520"/>
            <a:ext cx="7204402" cy="471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24637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576EA-D877-4E6C-BE58-032742D8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799" y="1246909"/>
            <a:ext cx="2886400" cy="1161845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8E7E632-0E18-41E5-B20B-7221DFF7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800" y="2408754"/>
            <a:ext cx="2886400" cy="4355728"/>
          </a:xfrm>
        </p:spPr>
        <p:txBody>
          <a:bodyPr>
            <a:normAutofit/>
          </a:bodyPr>
          <a:lstStyle/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Introduction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Related Work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zh-TW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Datasets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Experiments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Conclusion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Future Work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References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endParaRPr lang="en-US" altLang="zh-TW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60757F-AA32-491A-BFC7-563547EA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0310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Method(3/13)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778347" y="1120952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architecture of proposed model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3099"/>
              </p:ext>
            </p:extLst>
          </p:nvPr>
        </p:nvGraphicFramePr>
        <p:xfrm>
          <a:off x="1194578" y="1786889"/>
          <a:ext cx="6794068" cy="4679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100" u="none" strike="noStrike" dirty="0">
                          <a:effectLst/>
                        </a:rPr>
                        <a:t>月份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100" u="none" strike="noStrike">
                          <a:effectLst/>
                        </a:rPr>
                        <a:t>季財務資料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100" u="none" strike="noStrike" dirty="0">
                          <a:effectLst/>
                        </a:rPr>
                        <a:t>月財務資料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100" u="none" strike="noStrike">
                          <a:effectLst/>
                        </a:rPr>
                        <a:t>預測股價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100" u="none" strike="noStrike">
                          <a:effectLst/>
                        </a:rPr>
                        <a:t>符號表示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5/15前公布第一季財報(1~3月)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6/10公布5月營收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6/30股價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5/15前公布第一季財報(1~3月)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7/10公布6月營收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T-1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5/15前公布第一季財報(1~3月)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8/10公布7月營收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T-2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8/14前公布第二季財報(4~6月)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9/10公布8月營收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9/30股價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8/14前公布第二季財報(4~6月)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10/10公布9月營收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T-1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8/14前公布第二季財報(4~6月)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11/10公布10月營收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11/30股價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T-2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9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11/14前公布第三季財報(7~9月)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12/10公布11月營收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11/14前公布第三季財報(7~9月)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1/10公布12月營收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T-1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11/14前公布第三季財報(7~9月)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2/10公布1月營收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2/28股價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T-2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11/14前公布第三季財報(7~9月)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3/10公布2月營收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T-3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3/31前公布第四季財報(10~12月)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4/10公布3月營收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4/30股價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3/31前公布第四季財報(10~12月)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5/10公布4月營收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T-1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441261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250" y="1351785"/>
            <a:ext cx="4863829" cy="960668"/>
          </a:xfrm>
        </p:spPr>
        <p:txBody>
          <a:bodyPr>
            <a:normAutofit/>
          </a:bodyPr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Method(4/13)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21</a:t>
            </a:fld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0527"/>
              </p:ext>
            </p:extLst>
          </p:nvPr>
        </p:nvGraphicFramePr>
        <p:xfrm>
          <a:off x="1445260" y="3262313"/>
          <a:ext cx="5349240" cy="2307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dirty="0">
                          <a:effectLst/>
                        </a:rPr>
                        <a:t>Dataset</a:t>
                      </a:r>
                      <a:endParaRPr lang="zh-TW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Total </a:t>
                      </a:r>
                      <a:r>
                        <a:rPr lang="en-US" sz="1500" u="none" strike="noStrike" dirty="0" err="1">
                          <a:effectLst/>
                        </a:rPr>
                        <a:t>params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Flops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Training Time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AAPL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7022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15min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TSLA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25363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16min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MSFT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5366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5795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17min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IBM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11442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12min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dirty="0" err="1">
                          <a:effectLst/>
                        </a:rPr>
                        <a:t>StockQM</a:t>
                      </a:r>
                      <a:endParaRPr lang="zh-TW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135097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15min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2855307" y="2482392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parameter</a:t>
            </a:r>
          </a:p>
        </p:txBody>
      </p:sp>
    </p:spTree>
    <p:extLst>
      <p:ext uri="{BB962C8B-B14F-4D97-AF65-F5344CB8AC3E}">
        <p14:creationId xmlns:p14="http://schemas.microsoft.com/office/powerpoint/2010/main" val="179699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Method(5/13)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778347" y="1120952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quarterly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indicators(Solvency)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58CD31C-5C29-465E-A4EC-C8AF35108F48}"/>
              </a:ext>
            </a:extLst>
          </p:cNvPr>
          <p:cNvSpPr txBox="1"/>
          <p:nvPr/>
        </p:nvSpPr>
        <p:spPr>
          <a:xfrm>
            <a:off x="902089" y="1934244"/>
            <a:ext cx="8151642" cy="5098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term debt to total assets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 coverage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95908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Method(6/13)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554480" y="1118848"/>
            <a:ext cx="712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quarterly Financial indicators(Operational ability)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58CD31C-5C29-465E-A4EC-C8AF35108F48}"/>
              </a:ext>
            </a:extLst>
          </p:cNvPr>
          <p:cNvSpPr txBox="1"/>
          <p:nvPr/>
        </p:nvSpPr>
        <p:spPr>
          <a:xfrm>
            <a:off x="902089" y="1934244"/>
            <a:ext cx="8151642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Accounts receivable turnover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collection days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TW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TW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urnover</a:t>
            </a: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 sales of inventory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 turnover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792175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Method(7/13)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554480" y="1118848"/>
            <a:ext cx="712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quarterly Financial indicators(Profitability)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58CD31C-5C29-465E-A4EC-C8AF35108F48}"/>
              </a:ext>
            </a:extLst>
          </p:cNvPr>
          <p:cNvSpPr txBox="1"/>
          <p:nvPr/>
        </p:nvSpPr>
        <p:spPr>
          <a:xfrm>
            <a:off x="902089" y="1934244"/>
            <a:ext cx="8151642" cy="4226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 profit margin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profit margin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income margin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TW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on assets</a:t>
            </a: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TW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on equity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82326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Method(8/13)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554480" y="1118848"/>
            <a:ext cx="712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quarterly Financial indicators(Cash flow)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58CD31C-5C29-465E-A4EC-C8AF35108F48}"/>
              </a:ext>
            </a:extLst>
          </p:cNvPr>
          <p:cNvSpPr txBox="1"/>
          <p:nvPr/>
        </p:nvSpPr>
        <p:spPr>
          <a:xfrm>
            <a:off x="902089" y="1934244"/>
            <a:ext cx="815164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cash to current liabilities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cash to liabilities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cash to net earnings after tax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67057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Method(9/13)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2141220" y="1120952"/>
            <a:ext cx="712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monthly Financial indicators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58CD31C-5C29-465E-A4EC-C8AF35108F48}"/>
              </a:ext>
            </a:extLst>
          </p:cNvPr>
          <p:cNvSpPr txBox="1"/>
          <p:nvPr/>
        </p:nvSpPr>
        <p:spPr>
          <a:xfrm>
            <a:off x="902089" y="1934244"/>
            <a:ext cx="815164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 on month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On year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 on quarter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11737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745566" y="1565983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Dilation CONV1D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661830" y="756242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Method(10/13)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480" y="2315527"/>
            <a:ext cx="5323840" cy="2606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923380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808480" y="1392612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Attention(1)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684690" y="618290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Method(11/13)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13" y="2086764"/>
            <a:ext cx="4846320" cy="421830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572000" y="2327154"/>
                <a:ext cx="4572000" cy="5039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457200"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score(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) = </a:t>
                </a:r>
                <a:r>
                  <a:rPr lang="en-US" altLang="zh-TW" dirty="0" err="1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tanh</a:t>
                </a:r>
                <a:r>
                  <a:rPr lang="en-US" altLang="zh-TW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𝑊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𝑊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)</a:t>
                </a:r>
                <a:endParaRPr lang="zh-TW" altLang="zh-TW" sz="1400" dirty="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327154"/>
                <a:ext cx="4572000" cy="503921"/>
              </a:xfrm>
              <a:prstGeom prst="rect">
                <a:avLst/>
              </a:prstGeom>
              <a:blipFill rotWithShape="0">
                <a:blip r:embed="rId3"/>
                <a:stretch>
                  <a:fillRect b="-134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424155" y="3463215"/>
                <a:ext cx="3854966" cy="7327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                     </m:t>
                        </m:r>
                        <m:r>
                          <m:rPr>
                            <m:sty m:val="p"/>
                          </m:rPr>
                          <a:rPr lang="en-US" altLang="zh-TW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α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′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j</m:t>
                        </m:r>
                      </m:sub>
                    </m:sSub>
                    <m:r>
                      <a:rPr lang="en-US" altLang="zh-TW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score</m:t>
                            </m:r>
                            <m: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新細明體" panose="02020500000000000000" pitchFamily="18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新細明體" panose="02020500000000000000" pitchFamily="18" charset="-12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 , 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新細明體" panose="02020500000000000000" pitchFamily="18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新細明體" panose="02020500000000000000" pitchFamily="18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)</m:t>
                            </m:r>
                          </m:e>
                        </m:func>
                        <m:r>
                          <a:rPr lang="en-US" altLang="zh-TW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) </m:t>
                        </m:r>
                      </m:num>
                      <m:den>
                        <m:nary>
                          <m:naryPr>
                            <m:chr m:val="∑"/>
                            <m:grow m:val="on"/>
                            <m:supHide m:val="on"/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(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新細明體" panose="02020500000000000000" pitchFamily="18" charset="-120"/>
                                      </a:rPr>
                                      <m:t>score</m:t>
                                    </m:r>
                                    <m:r>
                                      <a:rPr lang="en-US" altLang="zh-TW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新細明體" panose="02020500000000000000" pitchFamily="18" charset="-12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新細明體" panose="02020500000000000000" pitchFamily="18" charset="-12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新細明體" panose="02020500000000000000" pitchFamily="18" charset="-12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新細明體" panose="02020500000000000000" pitchFamily="18" charset="-120"/>
                                      </a:rPr>
                                      <m:t> , </m:t>
                                    </m:r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新細明體" panose="02020500000000000000" pitchFamily="18" charset="-12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新細明體" panose="02020500000000000000" pitchFamily="18" charset="-12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新細明體" panose="02020500000000000000" pitchFamily="18" charset="-120"/>
                                          </a:rPr>
                                          <m:t>′</m:t>
                                        </m:r>
                                      </m:sub>
                                    </m:sSub>
                                    <m:r>
                                      <a:rPr lang="en-US" altLang="zh-TW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新細明體" panose="02020500000000000000" pitchFamily="18" charset="-12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  <m: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zh-TW" sz="1600" kern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155" y="3463215"/>
                <a:ext cx="3854966" cy="7327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684690" y="4756235"/>
                <a:ext cx="4572000" cy="7997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pHide m:val="on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690" y="4756235"/>
                <a:ext cx="4572000" cy="7997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696899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963" y="484110"/>
            <a:ext cx="5284861" cy="733898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Work(12/13)</a:t>
            </a:r>
            <a:b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36" y="1801466"/>
            <a:ext cx="5547841" cy="4557448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2156636" y="1309508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Attention(2)</a:t>
            </a:r>
          </a:p>
        </p:txBody>
      </p:sp>
    </p:spTree>
    <p:extLst>
      <p:ext uri="{BB962C8B-B14F-4D97-AF65-F5344CB8AC3E}">
        <p14:creationId xmlns:p14="http://schemas.microsoft.com/office/powerpoint/2010/main" val="251593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006" y="3062051"/>
            <a:ext cx="3351989" cy="733898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881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E45A406D-869A-4160-86B3-E80A7AA151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5720" y="2545676"/>
                <a:ext cx="6855401" cy="2281996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loss function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zh-TW" altLang="zh-TW" i="1">
                          <a:latin typeface="Cambria Math" panose="02040503050406030204" pitchFamily="18" charset="0"/>
                        </a:rPr>
                        <m:t>=   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zh-TW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TW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3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TW" alt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data output value,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TW" alt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prediction value, and N is the amount of data in the batch .</a:t>
                </a:r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45A406D-869A-4160-86B3-E80A7AA15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20" y="2545676"/>
                <a:ext cx="6855401" cy="2281996"/>
              </a:xfrm>
              <a:prstGeom prst="rect">
                <a:avLst/>
              </a:prstGeom>
              <a:blipFill rotWithShape="0">
                <a:blip r:embed="rId2"/>
                <a:stretch>
                  <a:fillRect l="-1244" t="-21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1">
            <a:extLst>
              <a:ext uri="{FF2B5EF4-FFF2-40B4-BE49-F238E27FC236}">
                <a16:creationId xmlns:a16="http://schemas.microsoft.com/office/drawing/2014/main" id="{17367E90-07A5-DD2F-5586-0B42CDA015D0}"/>
              </a:ext>
            </a:extLst>
          </p:cNvPr>
          <p:cNvSpPr txBox="1">
            <a:spLocks/>
          </p:cNvSpPr>
          <p:nvPr/>
        </p:nvSpPr>
        <p:spPr>
          <a:xfrm>
            <a:off x="2898156" y="1351785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Method(13/13)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603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421" y="2948666"/>
            <a:ext cx="3003954" cy="960668"/>
          </a:xfrm>
        </p:spPr>
        <p:txBody>
          <a:bodyPr>
            <a:normAutofit/>
          </a:bodyPr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8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049-8CC2-446F-A6C3-E96B0F7B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031" y="1076465"/>
            <a:ext cx="3749938" cy="1280890"/>
          </a:xfrm>
        </p:spPr>
        <p:txBody>
          <a:bodyPr/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Datasets(1/3)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3464D-5EF9-4EA1-9170-749FE8BD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E013C91-FCDC-4F35-BEAD-642AF532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81" y="1934591"/>
            <a:ext cx="7679718" cy="472746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company stock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daily stock prices of TSLA, MSFT, IBM, and APPL in Yahoo Finance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AAPL data period is 1980/12/12~2024/7/31, Select 6598 data as training data and 2200 data as validation data and 2200 data as test data.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TSLA data period is 2010/6/29~2024/7/31, Select 2127 data as training data and 709 data as validation data and 709 data as test data.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0"/>
                <a:ea typeface="inherit"/>
              </a:rPr>
              <a:t>stock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0"/>
                <a:ea typeface="inherit"/>
              </a:rPr>
              <a:t>data period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647487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049-8CC2-446F-A6C3-E96B0F7B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031" y="1076465"/>
            <a:ext cx="3749938" cy="1280890"/>
          </a:xfrm>
        </p:spPr>
        <p:txBody>
          <a:bodyPr/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Datasets(2/3)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3464D-5EF9-4EA1-9170-749FE8BD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E013C91-FCDC-4F35-BEAD-642AF532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81" y="1934591"/>
            <a:ext cx="7679718" cy="472746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company stock </a:t>
            </a:r>
          </a:p>
          <a:p>
            <a:pPr>
              <a:buFont typeface="+mj-lt"/>
              <a:buAutoNum type="arabicPeriod"/>
            </a:pPr>
            <a:endParaRPr lang="en-US" altLang="zh-TW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MSFT data period is 1986/3/13~2024/7/31, Select 5803 data as training data and 1934 data as validation data and 1934 data as test data.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data period is 1980/1/1~2024/7/31, Select 6742 data as training data and 2248 data as validation data and 2248 data as test data.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0"/>
                <a:ea typeface="inherit"/>
              </a:rPr>
              <a:t>stock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0"/>
                <a:ea typeface="inherit"/>
              </a:rPr>
              <a:t>data period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02873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049-8CC2-446F-A6C3-E96B0F7B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031" y="1076465"/>
            <a:ext cx="3749938" cy="1280890"/>
          </a:xfrm>
        </p:spPr>
        <p:txBody>
          <a:bodyPr/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Datasets(3/3)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3464D-5EF9-4EA1-9170-749FE8BD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E013C91-FCDC-4F35-BEAD-642AF532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81" y="1934591"/>
            <a:ext cx="7679718" cy="472746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StockQM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>
                <a:latin typeface="+mn-ea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18 quarterly financial indicators and 3 monthly revenue indicators which are provided by the Public Information Observatory.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405 companies  spans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 quarter total 132 months months from May 2013 to May 2024, with incomplete data points removed.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variable, representing the stock price at the end of the next month after the stock quarterly earnings report is released.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32,076 data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training and 10,692 data for validation,10,692 for testing.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0"/>
                <a:ea typeface="inherit"/>
              </a:rPr>
              <a:t>stock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40866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332" y="3040762"/>
            <a:ext cx="3387335" cy="776475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860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A84-88D5-1EA6-7255-7A5EA027D1B4}"/>
              </a:ext>
            </a:extLst>
          </p:cNvPr>
          <p:cNvSpPr/>
          <p:nvPr/>
        </p:nvSpPr>
        <p:spPr>
          <a:xfrm>
            <a:off x="1428041" y="2302862"/>
            <a:ext cx="6287915" cy="4336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TW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environment</a:t>
            </a:r>
            <a:r>
              <a:rPr lang="zh-TW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Xeon 2800G</a:t>
            </a:r>
          </a:p>
          <a:p>
            <a:pPr marL="285750" indent="-285750" defTabSz="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NVIDIA GeForce RTX 2080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128GB</a:t>
            </a:r>
          </a:p>
          <a:p>
            <a:pPr marL="285750" indent="-285750" defTabSz="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Framework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Python3.7</a:t>
            </a:r>
          </a:p>
          <a:p>
            <a:pPr defTabSz="914400">
              <a:lnSpc>
                <a:spcPct val="150000"/>
              </a:lnSpc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pPr marL="257175" indent="-257175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pPr marL="257175" indent="-257175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75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3464D-5EF9-4EA1-9170-749FE8BD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825155" y="1997540"/>
            <a:ext cx="549368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blation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study of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mymodel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on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AAPL, TSLA, MSFT, IBM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B9D67C-94B6-5557-305A-5442293E3361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 descr="新的transformer模型股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028" y="2787490"/>
            <a:ext cx="5400646" cy="391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020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3464D-5EF9-4EA1-9170-749FE8BD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825155" y="1997540"/>
            <a:ext cx="54936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blation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study of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mymodel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on 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B9D67C-94B6-5557-305A-5442293E3361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62" y="2601554"/>
            <a:ext cx="5732781" cy="42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187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Experiments(4/43)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671897"/>
              </p:ext>
            </p:extLst>
          </p:nvPr>
        </p:nvGraphicFramePr>
        <p:xfrm>
          <a:off x="294641" y="2974340"/>
          <a:ext cx="8417559" cy="291147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38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1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1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05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MAE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1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zh-TW" altLang="en-US" sz="15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dropout10%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d</a:t>
                      </a:r>
                      <a:r>
                        <a:rPr lang="en-US" sz="1500" u="none" strike="noStrike" dirty="0">
                          <a:effectLst/>
                        </a:rPr>
                        <a:t>ropout</a:t>
                      </a:r>
                    </a:p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15%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dropout 20%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dropout 25%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dropout 30%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No</a:t>
                      </a:r>
                      <a:r>
                        <a:rPr lang="en-US" altLang="zh-TW" sz="1500" u="none" strike="noStrike" baseline="0" dirty="0">
                          <a:effectLst/>
                        </a:rPr>
                        <a:t> </a:t>
                      </a:r>
                      <a:r>
                        <a:rPr lang="zh-TW" sz="1500" u="none" strike="noStrike" dirty="0">
                          <a:effectLst/>
                        </a:rPr>
                        <a:t>dropout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AAPL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27.73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21.19</a:t>
                      </a:r>
                      <a:endParaRPr lang="zh-TW" alt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26.38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39.09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23.35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22.23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TSLA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30.03</a:t>
                      </a:r>
                      <a:endParaRPr lang="zh-TW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14.45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31.42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35.38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32.35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109.79</a:t>
                      </a:r>
                      <a:endParaRPr lang="zh-TW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MSFT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8.95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6.62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11.</a:t>
                      </a:r>
                      <a:r>
                        <a:rPr lang="en-US" altLang="zh-TW" sz="1500" u="none" strike="noStrike" dirty="0">
                          <a:effectLst/>
                        </a:rPr>
                        <a:t>05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40.92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7.82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15.25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IBM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2.91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2.41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3.66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3</a:t>
                      </a:r>
                      <a:r>
                        <a:rPr lang="en-US" sz="1500" u="none" strike="noStrike" dirty="0">
                          <a:effectLst/>
                        </a:rPr>
                        <a:t>.51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3.72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6.68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0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 err="1">
                          <a:effectLst/>
                        </a:rPr>
                        <a:t>StockQM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</a:t>
                      </a:r>
                      <a:r>
                        <a:rPr lang="en-US" altLang="zh-TW" sz="1500" u="none" strike="noStrike" dirty="0">
                          <a:effectLst/>
                        </a:rPr>
                        <a:t>1.03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29.33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31.35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34.13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29.65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38.07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dropout ratios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84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B97CF-DD34-475B-A4D6-3670B2B8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280" y="1054013"/>
            <a:ext cx="4874528" cy="960668"/>
          </a:xfrm>
        </p:spPr>
        <p:txBody>
          <a:bodyPr/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Introduction(1/6)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638" y="1912620"/>
            <a:ext cx="7577633" cy="4709160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Stock prediction?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is forecasting future stock prices based on historical data.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popular topic within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research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attracting diverse methodologies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methods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stock price trends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devise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trading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554281050"/>
      </p:ext>
    </p:extLst>
  </p:cSld>
  <p:clrMapOvr>
    <a:masterClrMapping/>
  </p:clrMapOvr>
  <p:transition spd="slow">
    <p:randomBar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Experiments(5/43)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AAPL dropout 25% loss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E1639A-A57D-488E-99C8-8AC6C105F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54" y="2038570"/>
            <a:ext cx="5079365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704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Experiments(6/43)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MSFT dropout 25% loss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9CF4B5-0B86-4027-9E43-64BDBA6F6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881" y="2923963"/>
            <a:ext cx="4622946" cy="316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595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Experiments(7/43)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TSLA dropout 25% loss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0A7031-43D3-48E1-905A-22DB71ECF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462" y="2704785"/>
            <a:ext cx="4990476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855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Experiments(8/43)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IBM dropout 25% loss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8836388-ACAF-45D1-BDDD-C55F63B1DE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217" y="2876866"/>
            <a:ext cx="5562283" cy="2603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90016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Experiments(9/43)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StockQM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dropout 25% loss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5CA309-558B-4D52-98B3-0C27110DA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" y="2803387"/>
            <a:ext cx="7454900" cy="312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074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Experiments(10/43)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AAPL 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nodropout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loss 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60178B-A5D6-4EEA-B965-DF3D2B2AE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2704785"/>
            <a:ext cx="6191250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164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Experiments(11/43)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MSFT 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nodropout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loss 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F44095-7430-4225-AC47-F5F09D806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2704785"/>
            <a:ext cx="6299200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049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Experiments(12/43)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TSLA 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nodropout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loss 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96FC9E-52F7-4F9B-93B5-B28A373D4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72" y="2895677"/>
            <a:ext cx="5155555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301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Experiments(13/43)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IBM 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nodropout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loss 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3D3105-64CF-491E-96FD-3DF9D335B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17" y="2952970"/>
            <a:ext cx="6057583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28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Experiments(14/43)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2279181" y="2289287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StockQM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nodropout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loss function 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CF44095-7430-4225-AC47-F5F09D806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9" y="3104835"/>
            <a:ext cx="6299200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650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1375C15-E2B2-4747-8967-6A7A85005E0F}"/>
              </a:ext>
            </a:extLst>
          </p:cNvPr>
          <p:cNvSpPr txBox="1">
            <a:spLocks/>
          </p:cNvSpPr>
          <p:nvPr/>
        </p:nvSpPr>
        <p:spPr>
          <a:xfrm>
            <a:off x="3048664" y="871451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Introduction(2/6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</a:rPr>
              <a:t>)</a:t>
            </a:r>
            <a:endParaRPr lang="zh-TW" altLang="en-US" sz="27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820" y="1631183"/>
            <a:ext cx="6591985" cy="3777622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 et al [1]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that there is a correlation between stock price and accounting information.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Investors can obtain excess profits from company stocks achieving high prediction accuracy.</a:t>
            </a:r>
          </a:p>
          <a:p>
            <a:r>
              <a:rPr lang="zh-TW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[2]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relationship between China's listed stocks and five financial and trading factors (revenue, net profit, financial surplus, financial surplus, trading volume)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electronic information industry, the correlation between stock price and revenue or net profit is relatively high.</a:t>
            </a:r>
          </a:p>
        </p:txBody>
      </p:sp>
    </p:spTree>
    <p:extLst>
      <p:ext uri="{BB962C8B-B14F-4D97-AF65-F5344CB8AC3E}">
        <p14:creationId xmlns:p14="http://schemas.microsoft.com/office/powerpoint/2010/main" val="438615256"/>
      </p:ext>
    </p:extLst>
  </p:cSld>
  <p:clrMapOvr>
    <a:masterClrMapping/>
  </p:clrMapOvr>
  <p:transition spd="slow">
    <p:randomBar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Experiments(15/43)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758481" y="2275386"/>
            <a:ext cx="54936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Comparing the impact of dropping out of school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D73C9B0-E440-4120-9EF3-9C6D9B61E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63561"/>
              </p:ext>
            </p:extLst>
          </p:nvPr>
        </p:nvGraphicFramePr>
        <p:xfrm>
          <a:off x="800100" y="2948940"/>
          <a:ext cx="7764780" cy="3413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7652">
                  <a:extLst>
                    <a:ext uri="{9D8B030D-6E8A-4147-A177-3AD203B41FA5}">
                      <a16:colId xmlns:a16="http://schemas.microsoft.com/office/drawing/2014/main" val="1871921325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830664723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3564710130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1003755122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2786426570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3552861750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35781041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353608399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1643320685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2879412186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2934944403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1036726952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1541188453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2035974736"/>
                    </a:ext>
                  </a:extLst>
                </a:gridCol>
                <a:gridCol w="517652">
                  <a:extLst>
                    <a:ext uri="{9D8B030D-6E8A-4147-A177-3AD203B41FA5}">
                      <a16:colId xmlns:a16="http://schemas.microsoft.com/office/drawing/2014/main" val="323790998"/>
                    </a:ext>
                  </a:extLst>
                </a:gridCol>
              </a:tblGrid>
              <a:tr h="69933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sz="1200" u="none" strike="noStrike" dirty="0">
                          <a:effectLst/>
                        </a:rPr>
                        <a:t>資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algn="ctr" fontAlgn="ctr"/>
                      <a:r>
                        <a:rPr lang="zh-TW" sz="1200" u="none" strike="noStrike" dirty="0">
                          <a:effectLst/>
                        </a:rPr>
                        <a:t>料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algn="ctr" fontAlgn="ctr"/>
                      <a:r>
                        <a:rPr lang="zh-TW" sz="1200" u="none" strike="noStrike" dirty="0">
                          <a:effectLst/>
                        </a:rPr>
                        <a:t>集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MAE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846951"/>
                  </a:ext>
                </a:extLst>
              </a:tr>
              <a:tr h="583876">
                <a:tc v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dropout1個(1)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dropout1個(2)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dropout1個(3)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dropout1個(4)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dropout2個(12)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dropout2個(13)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dropout2個(14)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dropout2個(34)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dropout3個(123)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dropout3個(134)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dropout3個(124)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dropout3個(234)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dropout4個(1234)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000" u="none" strike="noStrike">
                          <a:effectLst/>
                        </a:rPr>
                        <a:t>沒有dropout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extLst>
                  <a:ext uri="{0D108BD9-81ED-4DB2-BD59-A6C34878D82A}">
                    <a16:rowId xmlns:a16="http://schemas.microsoft.com/office/drawing/2014/main" val="490736325"/>
                  </a:ext>
                </a:extLst>
              </a:tr>
              <a:tr h="357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AAPL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33.29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33.96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16.52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22.14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151.65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93.93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31.85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43.52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15.25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24.25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40.65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25.63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19.29</a:t>
                      </a:r>
                      <a:endParaRPr lang="zh-TW" altLang="en-US" sz="10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32.23</a:t>
                      </a:r>
                      <a:endParaRPr lang="zh-TW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0955937"/>
                  </a:ext>
                </a:extLst>
              </a:tr>
              <a:tr h="357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TSLA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205.35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132.56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115.22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33.35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115.62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57.72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42.52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62.32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71.52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55.25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537.7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67.75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33.02</a:t>
                      </a:r>
                      <a:endParaRPr lang="zh-TW" altLang="en-US" sz="10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109.79</a:t>
                      </a:r>
                      <a:endParaRPr lang="zh-TW" altLang="zh-TW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9468277"/>
                  </a:ext>
                </a:extLst>
              </a:tr>
              <a:tr h="357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MSFT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41.68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79.27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65.31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38.29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46.53.63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19.53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15.92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9.85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23.55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30.86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29.25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23.86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6.15</a:t>
                      </a:r>
                      <a:endParaRPr lang="zh-TW" altLang="en-US" sz="10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15.25</a:t>
                      </a:r>
                      <a:endParaRPr lang="zh-TW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1265998"/>
                  </a:ext>
                </a:extLst>
              </a:tr>
              <a:tr h="3578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IBM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65.15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34.41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28.42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42.53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36.23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37.81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6.67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5.97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27.56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4.62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3.38</a:t>
                      </a:r>
                      <a:endParaRPr lang="zh-TW" altLang="en-US" sz="10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6.68</a:t>
                      </a:r>
                      <a:endParaRPr lang="zh-TW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0675521"/>
                  </a:ext>
                </a:extLst>
              </a:tr>
              <a:tr h="699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Stock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QM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31.82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31.72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31.52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31.45　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30.01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30.26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31.71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35.26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33.52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31.58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29.82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31.91</a:t>
                      </a:r>
                      <a:endParaRPr lang="zh-TW" altLang="en-US" sz="1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29.25</a:t>
                      </a:r>
                      <a:endParaRPr lang="zh-TW" altLang="en-US" sz="10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66" marR="6866" marT="686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  <a:cs typeface="+mn-cs"/>
                        </a:rPr>
                        <a:t>38.07</a:t>
                      </a:r>
                      <a:endParaRPr lang="zh-TW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982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3722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Experiments(17/43)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066800" y="2142956"/>
            <a:ext cx="807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numbers of encoders and decoders</a:t>
            </a:r>
          </a:p>
          <a:p>
            <a:pPr algn="ctr"/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AAPL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85157"/>
              </p:ext>
            </p:extLst>
          </p:nvPr>
        </p:nvGraphicFramePr>
        <p:xfrm>
          <a:off x="1243584" y="3060952"/>
          <a:ext cx="7167342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268.4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226.88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219.73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204.28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123.14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297.73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154.28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163.28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632.8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377.7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179.47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78.1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88.22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111.03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111.08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346.16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179.96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298.41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246.95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116.89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191.18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159.17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111.81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95.78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210.86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159.94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80.38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122.57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131.12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126.24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388.79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92.9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95.89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101.89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113.91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93.84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188.65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166.04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251.48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196.35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102.21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66.07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102.33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140.09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147.7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110.06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207.5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91.59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87.19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237.83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168.42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99.69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149.21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60.44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95.98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104.42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87.14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69.77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133.91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129.22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110.87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209.44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76.46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72.67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125.37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98.26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120.21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116.05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139.67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63.72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70.2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2145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Experiments(18/43)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066800" y="2142956"/>
            <a:ext cx="807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numbers of encoders and decoders</a:t>
            </a:r>
          </a:p>
          <a:p>
            <a:pPr algn="ctr"/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TSLA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529476"/>
              </p:ext>
            </p:extLst>
          </p:nvPr>
        </p:nvGraphicFramePr>
        <p:xfrm>
          <a:off x="1243584" y="3060952"/>
          <a:ext cx="7167342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41.56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459.91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485.29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253.11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209.56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126.48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146.01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728.7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523.37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618.54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1381.73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200.43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210.31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247.28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211.44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258.23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941.52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69.05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169.91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118.96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865.26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300.86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221.87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532.28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186.48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99.63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124.64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273.51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233.38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111.93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321.76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125.01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218.14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547.08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128.61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105.88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367.67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197.92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279.34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280.53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382.1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584.72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282.23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275.63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251.55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177.62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578.34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272.18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159.82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194.31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329.34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553.27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290.06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115.22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493.84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244.33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336.65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145.32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146.06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232.96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183.92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373.62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405.65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338.75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215.17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265.49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187.94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292.36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145.24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253.74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684.56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279.55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124.88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284.11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210.22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7403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Experiments(19/43)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066800" y="2142956"/>
            <a:ext cx="807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numbers of encoders and decoders</a:t>
            </a:r>
          </a:p>
          <a:p>
            <a:pPr algn="ctr"/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MSFT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75939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41.26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95.37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85.41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210.32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82.93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248.78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74.68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86.09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177.12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115.32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69.11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305.95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167.63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72.27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174.31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210.44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277.66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314.69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80.23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179.78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84.84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81.99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101.52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198.34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176.83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396.92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126.42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362.74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225.45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233.18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114.28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182.61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68.04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197.13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548.9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111.46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1525.66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101.12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343.12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144.59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165.08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41.75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153.64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410.91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98.97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153.21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194.2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313.3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159.43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157.69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127.48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307.68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105.79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145.45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82.35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185.99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137.28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119.9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202.18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350.67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340.89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276.7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237.22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212.13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154.18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108.16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108.77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111.26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289.06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153.93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123.31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56.9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8051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54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Experiments(20/43)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066800" y="2142956"/>
            <a:ext cx="807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numbers of encoders and decoders</a:t>
            </a:r>
          </a:p>
          <a:p>
            <a:pPr algn="ctr"/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84718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10.18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76.82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29.65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42.21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62.31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86.58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19.07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66.54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11.08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62.23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71.34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8209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55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Experiments(21/43)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066800" y="2142956"/>
            <a:ext cx="807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numbers of encoders and decoders</a:t>
            </a:r>
          </a:p>
          <a:p>
            <a:pPr algn="ctr"/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StockQM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500908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31.79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33.27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28.24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33.34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29.09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28.57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32.52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427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56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Experiments(22/43)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975104" y="2197244"/>
            <a:ext cx="8077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activation functions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11246"/>
              </p:ext>
            </p:extLst>
          </p:nvPr>
        </p:nvGraphicFramePr>
        <p:xfrm>
          <a:off x="1469136" y="3084576"/>
          <a:ext cx="6906769" cy="23774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7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2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63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MAE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Dataset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relu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tanh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sigmoid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encoder</a:t>
                      </a:r>
                      <a:r>
                        <a:rPr lang="en-US" sz="1500" u="none" strike="noStrike" baseline="0" dirty="0">
                          <a:effectLst/>
                        </a:rPr>
                        <a:t> number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decoder</a:t>
                      </a:r>
                      <a:r>
                        <a:rPr lang="en-US" sz="1500" u="none" strike="noStrike" baseline="0" dirty="0">
                          <a:effectLst/>
                        </a:rPr>
                        <a:t> number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AAPL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5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5.32</a:t>
                      </a:r>
                      <a:endParaRPr lang="zh-TW" altLang="en-US" sz="15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9.88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21.94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TSLA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5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17.02</a:t>
                      </a:r>
                      <a:endParaRPr lang="zh-TW" altLang="en-US" sz="15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26.48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52.62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MSFT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5.27</a:t>
                      </a:r>
                      <a:endParaRPr lang="zh-TW" altLang="en-US" sz="15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130.59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138.41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IBM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5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2.13</a:t>
                      </a:r>
                      <a:endParaRPr lang="zh-TW" altLang="en-US" sz="15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6.52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7.43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 err="1">
                          <a:effectLst/>
                        </a:rPr>
                        <a:t>StockQM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26.97</a:t>
                      </a:r>
                      <a:endParaRPr lang="zh-TW" altLang="en-US" sz="15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32.52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33.56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1004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57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Experiments(23/43)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975104" y="2197244"/>
            <a:ext cx="8077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adding decoder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5806"/>
              </p:ext>
            </p:extLst>
          </p:nvPr>
        </p:nvGraphicFramePr>
        <p:xfrm>
          <a:off x="886345" y="3018674"/>
          <a:ext cx="7641959" cy="30883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0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07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MAE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62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200" u="none" strike="noStrike" dirty="0">
                          <a:effectLst/>
                        </a:rPr>
                        <a:t>Dataset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Without decoder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Adding decoder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Encoder number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Decoder </a:t>
                      </a:r>
                      <a:r>
                        <a:rPr lang="en-US" altLang="zh-TW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zh-TW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AAPL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7.07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5.32</a:t>
                      </a:r>
                      <a:endParaRPr lang="zh-TW" altLang="en-US" sz="15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TSLA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75.26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17.02</a:t>
                      </a:r>
                      <a:endParaRPr lang="zh-TW" altLang="en-US" sz="15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MSFT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7.39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5.27</a:t>
                      </a:r>
                      <a:endParaRPr lang="zh-TW" altLang="en-US" sz="15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IBM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3.68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2.13</a:t>
                      </a:r>
                      <a:endParaRPr lang="zh-TW" altLang="en-US" sz="15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0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 err="1">
                          <a:effectLst/>
                        </a:rPr>
                        <a:t>StockQM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26.97</a:t>
                      </a:r>
                      <a:endParaRPr lang="zh-TW" altLang="en-US" sz="15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3793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58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Experiments(25/43)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773954" y="2197244"/>
            <a:ext cx="871142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of whether the output layer adds an activation function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62441"/>
              </p:ext>
            </p:extLst>
          </p:nvPr>
        </p:nvGraphicFramePr>
        <p:xfrm>
          <a:off x="2038350" y="3232776"/>
          <a:ext cx="5841999" cy="2644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4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0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39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MAE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94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500" u="none" strike="noStrike" dirty="0">
                          <a:effectLst/>
                        </a:rPr>
                        <a:t>Dataset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500" u="none" strike="noStrike" dirty="0">
                          <a:effectLst/>
                        </a:rPr>
                        <a:t>Output layer add relu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500" u="none" strike="noStrike" dirty="0">
                          <a:effectLst/>
                        </a:rPr>
                        <a:t>Output layer without relu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AAPL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96.41</a:t>
                      </a:r>
                      <a:endParaRPr lang="zh-TW" sz="15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5.32</a:t>
                      </a:r>
                      <a:endParaRPr lang="zh-TW" altLang="en-US" sz="15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TSLA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52.65</a:t>
                      </a:r>
                      <a:endParaRPr lang="zh-TW" sz="15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17.02</a:t>
                      </a:r>
                      <a:endParaRPr lang="zh-TW" altLang="en-US" sz="15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MSFT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12.52</a:t>
                      </a:r>
                      <a:endParaRPr lang="zh-TW" sz="15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5.27</a:t>
                      </a:r>
                      <a:endParaRPr lang="zh-TW" altLang="en-US" sz="15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IBM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3.54</a:t>
                      </a:r>
                      <a:endParaRPr lang="zh-TW" sz="15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2.13</a:t>
                      </a:r>
                      <a:endParaRPr lang="zh-TW" altLang="en-US" sz="15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56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 err="1">
                          <a:effectLst/>
                        </a:rPr>
                        <a:t>StockQM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39.26</a:t>
                      </a:r>
                      <a:endParaRPr lang="zh-TW" sz="1500" b="0" i="0" u="none" strike="noStrike" dirty="0">
                        <a:solidFill>
                          <a:schemeClr val="tx1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26.97</a:t>
                      </a:r>
                      <a:endParaRPr lang="zh-TW" altLang="en-US" sz="15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8868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59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Experiments(26/43)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974866" y="2197244"/>
            <a:ext cx="871142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time_steps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42017"/>
              </p:ext>
            </p:extLst>
          </p:nvPr>
        </p:nvGraphicFramePr>
        <p:xfrm>
          <a:off x="1335024" y="2980182"/>
          <a:ext cx="6843778" cy="26967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3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6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5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7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9514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MAE</a:t>
                      </a:r>
                      <a:r>
                        <a:rPr lang="zh-TW" sz="1200" u="none" strike="noStrike" dirty="0">
                          <a:effectLst/>
                        </a:rPr>
                        <a:t>　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1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200" u="none" strike="noStrike" dirty="0">
                          <a:effectLst/>
                        </a:rPr>
                        <a:t>Timestep</a:t>
                      </a:r>
                      <a:endParaRPr lang="en-US" altLang="zh-TW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TW" sz="1200" u="none" strike="noStrike" dirty="0">
                          <a:effectLst/>
                        </a:rPr>
                        <a:t> 5</a:t>
                      </a:r>
                      <a:r>
                        <a:rPr lang="en-US" altLang="zh-TW" sz="1200" u="none" strike="noStrike" dirty="0">
                          <a:effectLst/>
                        </a:rPr>
                        <a:t> </a:t>
                      </a:r>
                      <a:r>
                        <a:rPr lang="zh-TW" sz="1200" u="none" strike="noStrike" dirty="0">
                          <a:effectLst/>
                        </a:rPr>
                        <a:t>days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Timestep</a:t>
                      </a:r>
                      <a:endParaRPr lang="en-US" altLang="zh-TW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 </a:t>
                      </a:r>
                      <a:r>
                        <a:rPr lang="en-US" altLang="zh-TW" sz="1200" u="none" strike="noStrike" dirty="0">
                          <a:effectLst/>
                        </a:rPr>
                        <a:t>10 </a:t>
                      </a:r>
                      <a:r>
                        <a:rPr lang="zh-TW" altLang="zh-TW" sz="1200" u="none" strike="noStrike" dirty="0">
                          <a:effectLst/>
                        </a:rPr>
                        <a:t>days</a:t>
                      </a:r>
                      <a:endParaRPr lang="zh-TW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Timestep</a:t>
                      </a:r>
                      <a:endParaRPr lang="en-US" altLang="zh-TW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 </a:t>
                      </a:r>
                      <a:r>
                        <a:rPr lang="en-US" altLang="zh-TW" sz="1200" u="none" strike="noStrike" dirty="0">
                          <a:effectLst/>
                        </a:rPr>
                        <a:t>15 </a:t>
                      </a:r>
                      <a:r>
                        <a:rPr lang="zh-TW" altLang="zh-TW" sz="1200" u="none" strike="noStrike" dirty="0">
                          <a:effectLst/>
                        </a:rPr>
                        <a:t>days</a:t>
                      </a:r>
                      <a:endParaRPr lang="zh-TW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Timestep</a:t>
                      </a:r>
                      <a:endParaRPr lang="en-US" altLang="zh-TW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 </a:t>
                      </a:r>
                      <a:r>
                        <a:rPr lang="en-US" altLang="zh-TW" sz="1200" u="none" strike="noStrike" dirty="0">
                          <a:effectLst/>
                        </a:rPr>
                        <a:t>20 </a:t>
                      </a:r>
                      <a:r>
                        <a:rPr lang="zh-TW" altLang="zh-TW" sz="1200" u="none" strike="noStrike" dirty="0">
                          <a:effectLst/>
                        </a:rPr>
                        <a:t>days</a:t>
                      </a:r>
                      <a:endParaRPr lang="zh-TW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Timestep</a:t>
                      </a:r>
                      <a:endParaRPr lang="en-US" altLang="zh-TW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 </a:t>
                      </a:r>
                      <a:r>
                        <a:rPr lang="en-US" altLang="zh-TW" sz="1200" u="none" strike="noStrike" dirty="0">
                          <a:effectLst/>
                        </a:rPr>
                        <a:t>25 </a:t>
                      </a:r>
                      <a:r>
                        <a:rPr lang="zh-TW" altLang="zh-TW" sz="1200" u="none" strike="noStrike" dirty="0">
                          <a:effectLst/>
                        </a:rPr>
                        <a:t>days</a:t>
                      </a:r>
                      <a:endParaRPr lang="zh-TW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encoder</a:t>
                      </a:r>
                    </a:p>
                    <a:p>
                      <a:pPr algn="ctr" fontAlgn="ctr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decoder</a:t>
                      </a:r>
                    </a:p>
                    <a:p>
                      <a:pPr algn="ctr" fontAlgn="ctr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AAPL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15.23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3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5.32</a:t>
                      </a:r>
                      <a:endParaRPr lang="zh-TW" altLang="en-US" sz="13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28.52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32.96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23.26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TSLA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25.62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3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17.02</a:t>
                      </a:r>
                      <a:endParaRPr lang="zh-TW" altLang="en-US" sz="13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39.52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50.61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34.52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MSFT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27.52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3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5.27</a:t>
                      </a:r>
                      <a:endParaRPr lang="zh-TW" altLang="en-US" sz="13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25.51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46.06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77.49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IBM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10.96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3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2.13</a:t>
                      </a:r>
                      <a:endParaRPr lang="zh-TW" altLang="en-US" sz="13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3.42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5.12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2.63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3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3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381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1375C15-E2B2-4747-8967-6A7A85005E0F}"/>
              </a:ext>
            </a:extLst>
          </p:cNvPr>
          <p:cNvSpPr txBox="1">
            <a:spLocks/>
          </p:cNvSpPr>
          <p:nvPr/>
        </p:nvSpPr>
        <p:spPr>
          <a:xfrm>
            <a:off x="3068984" y="573679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</a:rPr>
              <a:t>(3/6)</a:t>
            </a:r>
            <a:endParaRPr lang="zh-TW" altLang="en-US" sz="27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820" y="1631183"/>
            <a:ext cx="6591985" cy="3777622"/>
          </a:xfrm>
        </p:spPr>
        <p:txBody>
          <a:bodyPr>
            <a:no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Doshi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al.[3]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 for stock prediction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high prediction accuracy with minimal errors.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Kryzanowski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al.[4]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combining financial ratios and macroeconomic factors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an accuracy of 72% in classifying the positive and negative returns of stock prices within a year.</a:t>
            </a:r>
          </a:p>
        </p:txBody>
      </p:sp>
    </p:spTree>
    <p:extLst>
      <p:ext uri="{BB962C8B-B14F-4D97-AF65-F5344CB8AC3E}">
        <p14:creationId xmlns:p14="http://schemas.microsoft.com/office/powerpoint/2010/main" val="1353166543"/>
      </p:ext>
    </p:extLst>
  </p:cSld>
  <p:clrMapOvr>
    <a:masterClrMapping/>
  </p:clrMapOvr>
  <p:transition spd="slow">
    <p:randomBar dir="vert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60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Experiments(27/43)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974866" y="2197244"/>
            <a:ext cx="871142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financial information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988057"/>
              </p:ext>
            </p:extLst>
          </p:nvPr>
        </p:nvGraphicFramePr>
        <p:xfrm>
          <a:off x="1481328" y="3526536"/>
          <a:ext cx="6487837" cy="114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6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6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500" kern="100" dirty="0">
                          <a:effectLst/>
                        </a:rPr>
                        <a:t>Dataset</a:t>
                      </a:r>
                      <a:endParaRPr lang="zh-TW" sz="15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10 days MAE</a:t>
                      </a:r>
                      <a:endParaRPr lang="zh-TW" sz="15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500" kern="100" dirty="0">
                          <a:effectLst/>
                        </a:rPr>
                        <a:t>With financial data MAE</a:t>
                      </a:r>
                      <a:endParaRPr lang="zh-TW" sz="15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500" kern="100" dirty="0" err="1">
                          <a:effectLst/>
                        </a:rPr>
                        <a:t>StockQM</a:t>
                      </a:r>
                      <a:endParaRPr lang="zh-TW" sz="15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 28.65</a:t>
                      </a:r>
                      <a:endParaRPr lang="zh-TW" sz="15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sz="1500" kern="100" baseline="0" dirty="0">
                          <a:solidFill>
                            <a:srgbClr val="FF0000"/>
                          </a:solidFill>
                          <a:effectLst/>
                        </a:rPr>
                        <a:t>     </a:t>
                      </a:r>
                      <a:r>
                        <a:rPr lang="en-US" sz="1500" kern="100" dirty="0">
                          <a:solidFill>
                            <a:srgbClr val="FF0000"/>
                          </a:solidFill>
                          <a:effectLst/>
                        </a:rPr>
                        <a:t>26.97</a:t>
                      </a:r>
                      <a:endParaRPr lang="zh-TW" sz="1500" kern="100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5306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61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Experiments(28/43)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438418" y="2374028"/>
            <a:ext cx="871142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quarterly earnings release month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89589"/>
              </p:ext>
            </p:extLst>
          </p:nvPr>
        </p:nvGraphicFramePr>
        <p:xfrm>
          <a:off x="2407919" y="3367722"/>
          <a:ext cx="4595147" cy="994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8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6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3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Symbol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T-1 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T-2</a:t>
                      </a:r>
                      <a:endParaRPr 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T-3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3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MAE</a:t>
                      </a:r>
                      <a:endParaRPr 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27.57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28.52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29.35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29.95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3633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62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Experiments(29/42)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Transformer model(AAPL)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934081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142.03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224.4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106.64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119.57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151.77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156.54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11.87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341.46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139.59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209.13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146.43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180.78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65.81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7642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63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Experiments(30/43)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Transformer model(TSLA)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78974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378.51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260.81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51.59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414.53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24.09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19.04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18.03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41.38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121.4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439.89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23.72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22.27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43.61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438.54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196.6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33.92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108.34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136.61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236.88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18.36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53.07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227.21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27.99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214.91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602.85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79.03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51.38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2767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64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Experiments(31/43)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Transformer model(MSFT)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686063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12.14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5.33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2366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Experiments(32/43)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Transformer model(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46531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3.02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561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66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Experiments(33/43)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Transformer model(</a:t>
            </a:r>
            <a:r>
              <a:rPr lang="en-US" altLang="zh-TW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StockQM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55742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31.48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33.39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37.66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39.71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38.88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39.03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38.59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36.09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36.24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38.03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41.36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31.36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29.73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29.92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36.46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35.94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40.25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36.63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34.61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37.33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32.52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022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67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Experiments(34/43)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Transformer_TCN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model(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AAPL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96745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33.86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155.15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66.79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75.33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310.88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1030.1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2162.7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91.56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87.93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104.08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107.66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101.33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112.56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94.42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97.03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90.01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788.54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135.61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25.11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154.45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88.17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132.54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827.19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71.71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84.08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82.24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6460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68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Experiments(35/43)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Transformer_TCN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model(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TSLA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79227"/>
              </p:ext>
            </p:extLst>
          </p:nvPr>
        </p:nvGraphicFramePr>
        <p:xfrm>
          <a:off x="1243584" y="3060952"/>
          <a:ext cx="7221943" cy="3299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39.92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459.03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253.86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315.72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244.37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271.03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248.47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90.71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393.46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757.52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412.91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218.97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266.88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364.73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237.85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165.17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30.51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436.14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242.22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252.45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169.17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223.17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188.22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194.48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335.89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300.52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231.43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263.32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223.72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242.27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181.07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178.13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232.68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208.77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222.8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220.34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230.97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2952.35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188.34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327.39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173.87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230.6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221.93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252.52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216.53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2896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69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Experiments(36/43)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Transformer_TCN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model(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MSFT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48099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17.78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793.94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166.96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200.17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125.86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223.39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412.86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204.33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448.09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254.27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176.22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295.76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535.1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181.36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181.42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140.4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217.09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194.29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212.63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183.43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168.44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206.27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190.53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191.03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285.22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196.13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7.25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231.94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245.87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211.13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120.13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318.29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221.59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149.91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189.34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432.02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179.23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174.96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182.83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260.02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8006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1375C15-E2B2-4747-8967-6A7A85005E0F}"/>
              </a:ext>
            </a:extLst>
          </p:cNvPr>
          <p:cNvSpPr txBox="1">
            <a:spLocks/>
          </p:cNvSpPr>
          <p:nvPr/>
        </p:nvSpPr>
        <p:spPr>
          <a:xfrm>
            <a:off x="3068984" y="573679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</a:rPr>
              <a:t>(4/6)</a:t>
            </a:r>
            <a:endParaRPr lang="zh-TW" altLang="en-US" sz="27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580" y="1351785"/>
            <a:ext cx="6591985" cy="4213257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et al. [5]</a:t>
            </a:r>
          </a:p>
          <a:p>
            <a:pPr lvl="1"/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Transforemer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to predict the stock prices of IBM, APPLE and TATAMOTORS.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smaller prediction errors.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 et al.[6]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WGAN-GP model to predict the Nasdaq Composite Index (NASDAQ) , New York Stock Exchange Composite Index (NYSE)…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effect is better than that of LSTM, GRU and GAN models.</a:t>
            </a:r>
          </a:p>
        </p:txBody>
      </p:sp>
    </p:spTree>
    <p:extLst>
      <p:ext uri="{BB962C8B-B14F-4D97-AF65-F5344CB8AC3E}">
        <p14:creationId xmlns:p14="http://schemas.microsoft.com/office/powerpoint/2010/main" val="535426444"/>
      </p:ext>
    </p:extLst>
  </p:cSld>
  <p:clrMapOvr>
    <a:masterClrMapping/>
  </p:clrMapOvr>
  <p:transition spd="slow">
    <p:randomBar dir="vert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70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Experiments(37/43)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Transformer_TCN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model(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632248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24.28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22.31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80.15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112.72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86.08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69.97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95.25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109.36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89.96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11.56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95.41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99.57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14.28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89.32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93.47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108.77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55.39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41.79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42.04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70.83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47.52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73.06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113.76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11.77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92.35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126.06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3012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71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Experiments(38/43)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Transformer_TCN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model(</a:t>
            </a:r>
            <a:r>
              <a:rPr lang="en-US" altLang="zh-TW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StockQM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24175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29.46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28.19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30.77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28.07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7434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72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Experiments(39/43)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2250813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Compare with other models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91851"/>
              </p:ext>
            </p:extLst>
          </p:nvPr>
        </p:nvGraphicFramePr>
        <p:xfrm>
          <a:off x="294133" y="2971801"/>
          <a:ext cx="8789813" cy="2498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8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57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3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69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404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MAE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   Dataset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WGAN_GP</a:t>
                      </a:r>
                    </a:p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CNN_LSTM</a:t>
                      </a:r>
                    </a:p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[7]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CNN_BILSTM_</a:t>
                      </a:r>
                    </a:p>
                    <a:p>
                      <a:pPr algn="ctr" fontAlgn="ctr"/>
                      <a:r>
                        <a:rPr lang="en-US" sz="15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Attenion</a:t>
                      </a:r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[19]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TRANSFORMER</a:t>
                      </a:r>
                    </a:p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TRANSFORMER_TCN[8]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5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Ours</a:t>
                      </a:r>
                      <a:endParaRPr lang="zh-TW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AAPL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96.16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58.77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27.57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25.11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3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5.32</a:t>
                      </a:r>
                      <a:endParaRPr lang="zh-TW" altLang="en-US" sz="13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TSLA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236.89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45.74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37.69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18.36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30.51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3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17.02</a:t>
                      </a:r>
                      <a:endParaRPr lang="zh-TW" altLang="en-US" sz="13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MSFT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207.87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35.62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35.56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3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5.27</a:t>
                      </a:r>
                      <a:endParaRPr lang="zh-TW" altLang="en-US" sz="13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IBM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128.47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20.46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17.22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11.56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TW" sz="13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2.13</a:t>
                      </a:r>
                      <a:endParaRPr lang="zh-TW" altLang="en-US" sz="13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 err="1">
                          <a:effectLst/>
                        </a:rPr>
                        <a:t>StockQM</a:t>
                      </a:r>
                      <a:endParaRPr lang="zh-TW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32.81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31.68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33.97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29.73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28.19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26.97</a:t>
                      </a:r>
                      <a:endParaRPr lang="en-US" sz="15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6480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73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Experiments(40/43)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-694944" y="1989495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Predictive performance on datasets using the proposed model(AAPL)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0722" name="Picture 2" descr="新AAP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995" y="2404993"/>
            <a:ext cx="5257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4029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74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Experiments(41/43)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-694944" y="1989495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Predictive performance on datasets using the proposed model(TSLA)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1746" name="Picture 2" descr="新TS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99" y="2733265"/>
            <a:ext cx="5257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8869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75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Experiments(42/43)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-694944" y="1989495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Predictive performance on datasets using the proposed model(MSFT)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2770" name="Picture 2" descr="新MS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79" y="2677578"/>
            <a:ext cx="5257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8298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76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Experiments(43/43)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-694944" y="1989495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Predictive performance on datasets using the proposed model(IBM)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3794" name="Picture 2" descr="新IB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2404993"/>
            <a:ext cx="5257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9880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183" y="3113499"/>
            <a:ext cx="3279962" cy="631002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3954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670B3-CE41-4ED1-9FA5-D6B87391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573" y="878304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altLang="zh-TW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Conclusions(1/2)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3D3D2-C35C-4B51-9A8A-AE445876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47" y="1926100"/>
            <a:ext cx="7620000" cy="324665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a new dataset  combining quarterly and monthly financial ratios.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with other modules shows our model has better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result.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our model with financial ratios to predict future stock prices of new stocks.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B0AFD5-730F-445F-BA53-5F197271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AE92-5202-433B-9759-AD23D95B36A6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37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75"/>
    </mc:Choice>
    <mc:Fallback xmlns="">
      <p:transition spd="slow" advTm="59175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670B3-CE41-4ED1-9FA5-D6B87391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573" y="878304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altLang="zh-TW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Conclusions(2/2)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3D3D2-C35C-4B51-9A8A-AE445876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47" y="1926100"/>
            <a:ext cx="7620000" cy="324665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a new dataset  combining quarterly and monthly financial ratios.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with other modules shows our model has better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result.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our model with financial ratios to predict future stock prices of new stocks.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B0AFD5-730F-445F-BA53-5F197271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AE92-5202-433B-9759-AD23D95B36A6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00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75"/>
    </mc:Choice>
    <mc:Fallback xmlns="">
      <p:transition spd="slow" advTm="5917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1375C15-E2B2-4747-8967-6A7A85005E0F}"/>
              </a:ext>
            </a:extLst>
          </p:cNvPr>
          <p:cNvSpPr txBox="1">
            <a:spLocks/>
          </p:cNvSpPr>
          <p:nvPr/>
        </p:nvSpPr>
        <p:spPr>
          <a:xfrm>
            <a:off x="3068984" y="573679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</a:rPr>
              <a:t>(5/6)</a:t>
            </a:r>
            <a:endParaRPr lang="zh-TW" altLang="en-US" sz="27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820" y="1631182"/>
            <a:ext cx="6591985" cy="4213257"/>
          </a:xfrm>
        </p:spPr>
        <p:txBody>
          <a:bodyPr>
            <a:no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Aadhitya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[7]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CNN_LSTM Neural Network mode for stock prediction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great performance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et al. [8]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Transformer-TCN model for stock prediction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prediction results than other hybrid models in Shanghai and Shenzhen stock markets.</a:t>
            </a:r>
          </a:p>
        </p:txBody>
      </p:sp>
    </p:spTree>
    <p:extLst>
      <p:ext uri="{BB962C8B-B14F-4D97-AF65-F5344CB8AC3E}">
        <p14:creationId xmlns:p14="http://schemas.microsoft.com/office/powerpoint/2010/main" val="2491639436"/>
      </p:ext>
    </p:extLst>
  </p:cSld>
  <p:clrMapOvr>
    <a:masterClrMapping/>
  </p:clrMapOvr>
  <p:transition spd="slow">
    <p:randomBar dir="vert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349262-5AB9-4EF3-95B3-EC75954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80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D057A9A-4157-49F2-AC82-0382A4EBA40A}"/>
              </a:ext>
            </a:extLst>
          </p:cNvPr>
          <p:cNvSpPr txBox="1">
            <a:spLocks/>
          </p:cNvSpPr>
          <p:nvPr/>
        </p:nvSpPr>
        <p:spPr>
          <a:xfrm>
            <a:off x="1513147" y="2545674"/>
            <a:ext cx="7371079" cy="399020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relatively few studies on mixed frequency data</a:t>
            </a:r>
          </a:p>
          <a:p>
            <a:pPr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accuracy of our model.</a:t>
            </a:r>
          </a:p>
          <a:p>
            <a:pPr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</a:t>
            </a:r>
          </a:p>
          <a:p>
            <a:pPr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BA31C9-42D1-C70C-DAD1-0C51797AAF30}"/>
              </a:ext>
            </a:extLst>
          </p:cNvPr>
          <p:cNvSpPr txBox="1">
            <a:spLocks/>
          </p:cNvSpPr>
          <p:nvPr/>
        </p:nvSpPr>
        <p:spPr>
          <a:xfrm>
            <a:off x="2920656" y="1351785"/>
            <a:ext cx="3771089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zh-TW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C84C7D-4231-4CC1-9DE4-B36C3281543B}"/>
              </a:ext>
            </a:extLst>
          </p:cNvPr>
          <p:cNvSpPr/>
          <p:nvPr/>
        </p:nvSpPr>
        <p:spPr>
          <a:xfrm>
            <a:off x="3415145" y="4382413"/>
            <a:ext cx="6553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https://github.com/freshpatrick/thesiscode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306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349262-5AB9-4EF3-95B3-EC75954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81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D057A9A-4157-49F2-AC82-0382A4EBA40A}"/>
              </a:ext>
            </a:extLst>
          </p:cNvPr>
          <p:cNvSpPr txBox="1">
            <a:spLocks/>
          </p:cNvSpPr>
          <p:nvPr/>
        </p:nvSpPr>
        <p:spPr>
          <a:xfrm>
            <a:off x="886460" y="2150358"/>
            <a:ext cx="7371079" cy="39902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[1] A. Deep, “A multifactor analysis model for stock market prediction,” International Journal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of  Computer</a:t>
            </a:r>
          </a:p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Science  and    Telecommunications, vol. 14, no. 1, 2023.</a:t>
            </a: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[2]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Zhang,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Encai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et al. "Correlation analysis between stock prices and four financial indexes for some </a:t>
            </a:r>
          </a:p>
          <a:p>
            <a:pPr marL="152400" marR="152400" indent="0" algn="just">
              <a:buNone/>
            </a:pP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listed companies of mainland China." 2017 10th International Congress on Image and Signal Processing, </a:t>
            </a:r>
          </a:p>
          <a:p>
            <a:pPr marL="152400" marR="152400" indent="0" algn="just">
              <a:buNone/>
            </a:pP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BioMedical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Engineering and Informatics (CISP-BMEI). IEEE, 2017.</a:t>
            </a: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[3]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Doshi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Akash, et al. "Deep stock predictions." 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arXiv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preprint arXiv:2006.04992 (2020).</a:t>
            </a: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[4]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Kryzanowski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Lawrence, Michael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Galler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and David W. Wright. "Using artificial </a:t>
            </a:r>
          </a:p>
          <a:p>
            <a:pPr marL="152400" marR="152400" indent="0" algn="just">
              <a:buNone/>
            </a:pP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neural networks to pick stocks." Financial Analysts Journal 49.4 (1993): 21-27.</a:t>
            </a: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[5]Das,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Sourav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and Bharti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Nagpal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"Stock Price Prediction Using Time Embedding</a:t>
            </a:r>
          </a:p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and Attention Mechanism in Transformers." 2023 International Conference </a:t>
            </a:r>
          </a:p>
          <a:p>
            <a:pPr marL="152400" marR="152400" indent="0" algn="just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on Data Science, Agents &amp; Artificial   Intelligence (ICDSAAI). IEEE, 2023.</a:t>
            </a: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BA31C9-42D1-C70C-DAD1-0C51797AAF30}"/>
              </a:ext>
            </a:extLst>
          </p:cNvPr>
          <p:cNvSpPr txBox="1">
            <a:spLocks/>
          </p:cNvSpPr>
          <p:nvPr/>
        </p:nvSpPr>
        <p:spPr>
          <a:xfrm>
            <a:off x="2920656" y="1351785"/>
            <a:ext cx="3771089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References(1/2)</a:t>
            </a:r>
          </a:p>
        </p:txBody>
      </p:sp>
    </p:spTree>
    <p:extLst>
      <p:ext uri="{BB962C8B-B14F-4D97-AF65-F5344CB8AC3E}">
        <p14:creationId xmlns:p14="http://schemas.microsoft.com/office/powerpoint/2010/main" val="38496914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349262-5AB9-4EF3-95B3-EC75954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82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D057A9A-4157-49F2-AC82-0382A4EBA40A}"/>
              </a:ext>
            </a:extLst>
          </p:cNvPr>
          <p:cNvSpPr txBox="1">
            <a:spLocks/>
          </p:cNvSpPr>
          <p:nvPr/>
        </p:nvSpPr>
        <p:spPr>
          <a:xfrm>
            <a:off x="886460" y="2130038"/>
            <a:ext cx="7371079" cy="399020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BA31C9-42D1-C70C-DAD1-0C51797AAF30}"/>
              </a:ext>
            </a:extLst>
          </p:cNvPr>
          <p:cNvSpPr txBox="1">
            <a:spLocks/>
          </p:cNvSpPr>
          <p:nvPr/>
        </p:nvSpPr>
        <p:spPr>
          <a:xfrm>
            <a:off x="2920656" y="1351785"/>
            <a:ext cx="3771089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References(2/2)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3D645-974C-AD7B-BA1C-65718D34573A}"/>
              </a:ext>
            </a:extLst>
          </p:cNvPr>
          <p:cNvSpPr txBox="1">
            <a:spLocks/>
          </p:cNvSpPr>
          <p:nvPr/>
        </p:nvSpPr>
        <p:spPr>
          <a:xfrm>
            <a:off x="1038860" y="2282438"/>
            <a:ext cx="6723379" cy="399020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[6] Lin, H., et al. "Stock price prediction using generative adversarial networks." Journal of Computer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Science 17.3 (2021): 188-196.</a:t>
            </a:r>
          </a:p>
          <a:p>
            <a:pPr marL="0" indent="0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[7]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Aadhitya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A., et al. Predicting Stock Market time-series data using CNN-LSTM Neural Network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model. No. 2305.14378. 2023.</a:t>
            </a:r>
          </a:p>
          <a:p>
            <a:pPr marL="0" indent="0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[8] Wang,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Shuzhen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 "A stock price prediction method based on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BiLSTM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and improved  transformer.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" IEEE Access (2023).</a:t>
            </a:r>
          </a:p>
          <a:p>
            <a:pPr marL="0" indent="0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[9] Zhang, Jilin,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Lishi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Ye, and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Yongzeng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Lai. "Stock price prediction using CNN-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BiLSTM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-Attention</a:t>
            </a: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model." Mathematics 11.9 (2023): 1985.</a:t>
            </a: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70209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CEEB82-3A97-46C4-BA7C-DE13CE39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83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1CA99B-C51D-4C48-A104-9F767F957BF3}"/>
              </a:ext>
            </a:extLst>
          </p:cNvPr>
          <p:cNvSpPr/>
          <p:nvPr/>
        </p:nvSpPr>
        <p:spPr>
          <a:xfrm>
            <a:off x="1773877" y="2958165"/>
            <a:ext cx="55962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50"/>
              </a:spcBef>
              <a:buClr>
                <a:srgbClr val="A53010"/>
              </a:buClr>
            </a:pPr>
            <a:r>
              <a:rPr lang="en-US" altLang="zh-TW" sz="48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  <a:endParaRPr lang="zh-TW" altLang="en-US" sz="4800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14963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B8FEDEAE-E89A-4D59-A69C-04F170FD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340" y="1236576"/>
            <a:ext cx="4874528" cy="960668"/>
          </a:xfrm>
        </p:spPr>
        <p:txBody>
          <a:bodyPr/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Introduction(6/6)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018" y="2123050"/>
            <a:ext cx="6881411" cy="4366260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proposed a improved framework  based on the Transformer model.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 for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 performance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framework is validated on various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dataset,specifically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our cross-frequency dataset.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cross-frequency dataset quarterly financial ratios and monthly revenue data   </a:t>
            </a:r>
          </a:p>
        </p:txBody>
      </p:sp>
    </p:spTree>
    <p:extLst>
      <p:ext uri="{BB962C8B-B14F-4D97-AF65-F5344CB8AC3E}">
        <p14:creationId xmlns:p14="http://schemas.microsoft.com/office/powerpoint/2010/main" val="3229021981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12160</TotalTime>
  <Words>4912</Words>
  <Application>Microsoft Office PowerPoint</Application>
  <PresentationFormat>如螢幕大小 (4:3)</PresentationFormat>
  <Paragraphs>2699</Paragraphs>
  <Slides>83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83</vt:i4>
      </vt:variant>
    </vt:vector>
  </HeadingPairs>
  <TitlesOfParts>
    <vt:vector size="96" baseType="lpstr">
      <vt:lpstr>Arial Unicode MS</vt:lpstr>
      <vt:lpstr>inherit</vt:lpstr>
      <vt:lpstr>微軟正黑體</vt:lpstr>
      <vt:lpstr>新細明體</vt:lpstr>
      <vt:lpstr>標楷體</vt:lpstr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絲縷</vt:lpstr>
      <vt:lpstr>Stock Prediction Based on Deep Neural Network Combining Mixed Frequency Financial Data and Monthly Revenue</vt:lpstr>
      <vt:lpstr>Outline</vt:lpstr>
      <vt:lpstr>Introduction</vt:lpstr>
      <vt:lpstr>Introduction(1/6)</vt:lpstr>
      <vt:lpstr>PowerPoint 簡報</vt:lpstr>
      <vt:lpstr>PowerPoint 簡報</vt:lpstr>
      <vt:lpstr>PowerPoint 簡報</vt:lpstr>
      <vt:lpstr>PowerPoint 簡報</vt:lpstr>
      <vt:lpstr>Introduction(6/6)</vt:lpstr>
      <vt:lpstr>Related Work</vt:lpstr>
      <vt:lpstr>PowerPoint 簡報</vt:lpstr>
      <vt:lpstr>Related Work(2/6) </vt:lpstr>
      <vt:lpstr>PowerPoint 簡報</vt:lpstr>
      <vt:lpstr>PowerPoint 簡報</vt:lpstr>
      <vt:lpstr>PowerPoint 簡報</vt:lpstr>
      <vt:lpstr>PowerPoint 簡報</vt:lpstr>
      <vt:lpstr>Method</vt:lpstr>
      <vt:lpstr>PowerPoint 簡報</vt:lpstr>
      <vt:lpstr>PowerPoint 簡報</vt:lpstr>
      <vt:lpstr>PowerPoint 簡報</vt:lpstr>
      <vt:lpstr>Method(4/13)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Related Work(12/13) </vt:lpstr>
      <vt:lpstr>PowerPoint 簡報</vt:lpstr>
      <vt:lpstr>Datasets</vt:lpstr>
      <vt:lpstr>Datasets(1/3)</vt:lpstr>
      <vt:lpstr>Datasets(2/3)</vt:lpstr>
      <vt:lpstr>Datasets(3/3)</vt:lpstr>
      <vt:lpstr>Experiments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Conclusion</vt:lpstr>
      <vt:lpstr>Conclusions(1/2) </vt:lpstr>
      <vt:lpstr>Conclusions(2/2) 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2507</dc:creator>
  <cp:lastModifiedBy>2507</cp:lastModifiedBy>
  <cp:revision>488</cp:revision>
  <dcterms:created xsi:type="dcterms:W3CDTF">2020-11-19T08:14:57Z</dcterms:created>
  <dcterms:modified xsi:type="dcterms:W3CDTF">2024-12-11T17:00:58Z</dcterms:modified>
</cp:coreProperties>
</file>