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3.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drawings/drawing1.xml" ContentType="application/vnd.openxmlformats-officedocument.drawingml.chartshape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80" r:id="rId8"/>
    <p:sldId id="279" r:id="rId9"/>
    <p:sldId id="262" r:id="rId10"/>
    <p:sldId id="263" r:id="rId11"/>
    <p:sldId id="283" r:id="rId12"/>
    <p:sldId id="264" r:id="rId13"/>
    <p:sldId id="281" r:id="rId14"/>
    <p:sldId id="265" r:id="rId15"/>
    <p:sldId id="282" r:id="rId16"/>
    <p:sldId id="268" r:id="rId17"/>
    <p:sldId id="269" r:id="rId18"/>
    <p:sldId id="270" r:id="rId19"/>
    <p:sldId id="271" r:id="rId20"/>
    <p:sldId id="284" r:id="rId21"/>
    <p:sldId id="285" r:id="rId22"/>
    <p:sldId id="286" r:id="rId23"/>
    <p:sldId id="273" r:id="rId24"/>
    <p:sldId id="274" r:id="rId25"/>
    <p:sldId id="275" r:id="rId26"/>
    <p:sldId id="276" r:id="rId27"/>
    <p:sldId id="277" r:id="rId28"/>
    <p:sldId id="278" r:id="rId29"/>
  </p:sldIdLst>
  <p:sldSz cx="9144000" cy="5143500" type="screen16x9"/>
  <p:notesSz cx="6858000" cy="9144000"/>
  <p:embeddedFontLst>
    <p:embeddedFont>
      <p:font typeface="Arial Narrow" panose="020B0606020202030204" pitchFamily="34" charset="0"/>
      <p:regular r:id="rId31"/>
      <p:bold r:id="rId32"/>
      <p:italic r:id="rId33"/>
      <p:boldItalic r:id="rId34"/>
    </p:embeddedFont>
    <p:embeddedFont>
      <p:font typeface="Inter" panose="02010600030101010101" charset="0"/>
      <p:regular r:id="rId35"/>
      <p:bold r:id="rId36"/>
      <p:italic r:id="rId37"/>
      <p:boldItalic r:id="rId38"/>
    </p:embeddedFont>
    <p:embeddedFont>
      <p:font typeface="Open Sans" panose="020B0606030504020204" pitchFamily="34" charset="0"/>
      <p:regular r:id="rId39"/>
      <p:bold r:id="rId40"/>
      <p:italic r:id="rId41"/>
      <p:boldItalic r:id="rId42"/>
    </p:embeddedFont>
    <p:embeddedFont>
      <p:font typeface="Verdana" panose="020B060403050404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8">
          <p15:clr>
            <a:srgbClr val="A4A3A4"/>
          </p15:clr>
        </p15:guide>
        <p15:guide id="2" pos="1968">
          <p15:clr>
            <a:srgbClr val="A4A3A4"/>
          </p15:clr>
        </p15:guide>
        <p15:guide id="3" orient="horz" pos="756">
          <p15:clr>
            <a:srgbClr val="A4A3A4"/>
          </p15:clr>
        </p15:guide>
        <p15:guide id="4" pos="1728">
          <p15:clr>
            <a:srgbClr val="A4A3A4"/>
          </p15:clr>
        </p15:guide>
        <p15:guide id="5" pos="2016">
          <p15:clr>
            <a:srgbClr val="A4A3A4"/>
          </p15:clr>
        </p15:guide>
        <p15:guide id="6" orient="horz" pos="2244">
          <p15:clr>
            <a:srgbClr val="A4A3A4"/>
          </p15:clr>
        </p15:guide>
        <p15:guide id="7" orient="horz" pos="948">
          <p15:clr>
            <a:srgbClr val="A4A3A4"/>
          </p15:clr>
        </p15:guide>
        <p15:guide id="8" pos="1872">
          <p15:clr>
            <a:srgbClr val="A4A3A4"/>
          </p15:clr>
        </p15:guide>
        <p15:guide id="9" pos="2544">
          <p15:clr>
            <a:srgbClr val="A4A3A4"/>
          </p15:clr>
        </p15:guide>
        <p15:guide id="10" orient="horz" pos="2100">
          <p15:clr>
            <a:srgbClr val="A4A3A4"/>
          </p15:clr>
        </p15:guide>
        <p15:guide id="11" orient="horz" pos="228">
          <p15:clr>
            <a:srgbClr val="A4A3A4"/>
          </p15:clr>
        </p15:guide>
        <p15:guide id="12" orient="horz" pos="2288">
          <p15:clr>
            <a:srgbClr val="A4A3A4"/>
          </p15:clr>
        </p15:guide>
        <p15:guide id="13" pos="1632">
          <p15:clr>
            <a:srgbClr val="A4A3A4"/>
          </p15:clr>
        </p15:guide>
        <p15:guide id="14" pos="1824">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hsjjuIvnMFVpNr84Rn9o5HUti3B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532584-4952-4F04-ACE5-8E44956C53B4}" v="72" dt="2025-09-20T07:35:38.61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5" d="100"/>
          <a:sy n="125" d="100"/>
        </p:scale>
        <p:origin x="210" y="51"/>
      </p:cViewPr>
      <p:guideLst>
        <p:guide orient="horz" pos="1008"/>
        <p:guide pos="1968"/>
        <p:guide orient="horz" pos="756"/>
        <p:guide pos="1728"/>
        <p:guide pos="2016"/>
        <p:guide orient="horz" pos="2244"/>
        <p:guide orient="horz" pos="948"/>
        <p:guide pos="1872"/>
        <p:guide pos="2544"/>
        <p:guide orient="horz" pos="2100"/>
        <p:guide orient="horz" pos="228"/>
        <p:guide orient="horz" pos="2288"/>
        <p:guide pos="1632"/>
        <p:guide pos="1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宏宇 郭" userId="9329f65ed72722ce" providerId="LiveId" clId="{94B0CD89-F2DD-4DE3-83A0-DB38F7F09736}"/>
    <pc:docChg chg="undo custSel addSld delSld modSld">
      <pc:chgData name="宏宇 郭" userId="9329f65ed72722ce" providerId="LiveId" clId="{94B0CD89-F2DD-4DE3-83A0-DB38F7F09736}" dt="2025-09-20T07:37:15.628" v="661" actId="20577"/>
      <pc:docMkLst>
        <pc:docMk/>
      </pc:docMkLst>
      <pc:sldChg chg="modSp mod">
        <pc:chgData name="宏宇 郭" userId="9329f65ed72722ce" providerId="LiveId" clId="{94B0CD89-F2DD-4DE3-83A0-DB38F7F09736}" dt="2025-09-20T07:37:15.628" v="661" actId="20577"/>
        <pc:sldMkLst>
          <pc:docMk/>
          <pc:sldMk cId="0" sldId="258"/>
        </pc:sldMkLst>
        <pc:spChg chg="mod">
          <ac:chgData name="宏宇 郭" userId="9329f65ed72722ce" providerId="LiveId" clId="{94B0CD89-F2DD-4DE3-83A0-DB38F7F09736}" dt="2025-09-20T07:37:15.628" v="661" actId="20577"/>
          <ac:spMkLst>
            <pc:docMk/>
            <pc:sldMk cId="0" sldId="258"/>
            <ac:spMk id="74" creationId="{00000000-0000-0000-0000-000000000000}"/>
          </ac:spMkLst>
        </pc:spChg>
      </pc:sldChg>
      <pc:sldChg chg="modSp mod">
        <pc:chgData name="宏宇 郭" userId="9329f65ed72722ce" providerId="LiveId" clId="{94B0CD89-F2DD-4DE3-83A0-DB38F7F09736}" dt="2025-09-20T04:48:22.661" v="6" actId="1076"/>
        <pc:sldMkLst>
          <pc:docMk/>
          <pc:sldMk cId="0" sldId="263"/>
        </pc:sldMkLst>
        <pc:spChg chg="mod">
          <ac:chgData name="宏宇 郭" userId="9329f65ed72722ce" providerId="LiveId" clId="{94B0CD89-F2DD-4DE3-83A0-DB38F7F09736}" dt="2025-09-20T04:48:22.661" v="6" actId="1076"/>
          <ac:spMkLst>
            <pc:docMk/>
            <pc:sldMk cId="0" sldId="263"/>
            <ac:spMk id="117" creationId="{00000000-0000-0000-0000-000000000000}"/>
          </ac:spMkLst>
        </pc:spChg>
      </pc:sldChg>
      <pc:sldChg chg="addSp delSp modSp mod">
        <pc:chgData name="宏宇 郭" userId="9329f65ed72722ce" providerId="LiveId" clId="{94B0CD89-F2DD-4DE3-83A0-DB38F7F09736}" dt="2025-09-20T04:58:21.868" v="24" actId="22"/>
        <pc:sldMkLst>
          <pc:docMk/>
          <pc:sldMk cId="0" sldId="264"/>
        </pc:sldMkLst>
        <pc:spChg chg="add mod">
          <ac:chgData name="宏宇 郭" userId="9329f65ed72722ce" providerId="LiveId" clId="{94B0CD89-F2DD-4DE3-83A0-DB38F7F09736}" dt="2025-09-20T04:57:13.095" v="14"/>
          <ac:spMkLst>
            <pc:docMk/>
            <pc:sldMk cId="0" sldId="264"/>
            <ac:spMk id="4" creationId="{DA272572-439D-4D2F-DEBC-7943F13557B7}"/>
          </ac:spMkLst>
        </pc:spChg>
        <pc:spChg chg="del">
          <ac:chgData name="宏宇 郭" userId="9329f65ed72722ce" providerId="LiveId" clId="{94B0CD89-F2DD-4DE3-83A0-DB38F7F09736}" dt="2025-09-20T04:56:26.337" v="7" actId="478"/>
          <ac:spMkLst>
            <pc:docMk/>
            <pc:sldMk cId="0" sldId="264"/>
            <ac:spMk id="131" creationId="{00000000-0000-0000-0000-000000000000}"/>
          </ac:spMkLst>
        </pc:spChg>
        <pc:picChg chg="add mod">
          <ac:chgData name="宏宇 郭" userId="9329f65ed72722ce" providerId="LiveId" clId="{94B0CD89-F2DD-4DE3-83A0-DB38F7F09736}" dt="2025-09-20T04:58:19.757" v="21" actId="14100"/>
          <ac:picMkLst>
            <pc:docMk/>
            <pc:sldMk cId="0" sldId="264"/>
            <ac:picMk id="3" creationId="{82F7E377-DFBF-77E4-5E68-FDF0F556176D}"/>
          </ac:picMkLst>
        </pc:picChg>
        <pc:picChg chg="add del mod">
          <ac:chgData name="宏宇 郭" userId="9329f65ed72722ce" providerId="LiveId" clId="{94B0CD89-F2DD-4DE3-83A0-DB38F7F09736}" dt="2025-09-20T04:58:21.868" v="24" actId="22"/>
          <ac:picMkLst>
            <pc:docMk/>
            <pc:sldMk cId="0" sldId="264"/>
            <ac:picMk id="6" creationId="{32B4901B-C293-3015-2B17-468D08F02212}"/>
          </ac:picMkLst>
        </pc:picChg>
      </pc:sldChg>
      <pc:sldChg chg="addSp delSp modSp mod">
        <pc:chgData name="宏宇 郭" userId="9329f65ed72722ce" providerId="LiveId" clId="{94B0CD89-F2DD-4DE3-83A0-DB38F7F09736}" dt="2025-09-20T05:03:00.961" v="63" actId="113"/>
        <pc:sldMkLst>
          <pc:docMk/>
          <pc:sldMk cId="0" sldId="265"/>
        </pc:sldMkLst>
        <pc:spChg chg="add mod">
          <ac:chgData name="宏宇 郭" userId="9329f65ed72722ce" providerId="LiveId" clId="{94B0CD89-F2DD-4DE3-83A0-DB38F7F09736}" dt="2025-09-20T05:03:00.961" v="63" actId="113"/>
          <ac:spMkLst>
            <pc:docMk/>
            <pc:sldMk cId="0" sldId="265"/>
            <ac:spMk id="4" creationId="{CD63A153-3320-6FFF-E4AF-266153668D63}"/>
          </ac:spMkLst>
        </pc:spChg>
        <pc:spChg chg="del">
          <ac:chgData name="宏宇 郭" userId="9329f65ed72722ce" providerId="LiveId" clId="{94B0CD89-F2DD-4DE3-83A0-DB38F7F09736}" dt="2025-09-20T05:01:56.043" v="46" actId="478"/>
          <ac:spMkLst>
            <pc:docMk/>
            <pc:sldMk cId="0" sldId="265"/>
            <ac:spMk id="139" creationId="{00000000-0000-0000-0000-000000000000}"/>
          </ac:spMkLst>
        </pc:spChg>
        <pc:picChg chg="add mod">
          <ac:chgData name="宏宇 郭" userId="9329f65ed72722ce" providerId="LiveId" clId="{94B0CD89-F2DD-4DE3-83A0-DB38F7F09736}" dt="2025-09-20T05:02:05.144" v="51" actId="14100"/>
          <ac:picMkLst>
            <pc:docMk/>
            <pc:sldMk cId="0" sldId="265"/>
            <ac:picMk id="3" creationId="{2714C581-A392-D7DC-C662-FBEF6798A5D1}"/>
          </ac:picMkLst>
        </pc:picChg>
      </pc:sldChg>
      <pc:sldChg chg="del">
        <pc:chgData name="宏宇 郭" userId="9329f65ed72722ce" providerId="LiveId" clId="{94B0CD89-F2DD-4DE3-83A0-DB38F7F09736}" dt="2025-09-20T05:09:27.948" v="100" actId="2696"/>
        <pc:sldMkLst>
          <pc:docMk/>
          <pc:sldMk cId="0" sldId="266"/>
        </pc:sldMkLst>
      </pc:sldChg>
      <pc:sldChg chg="del">
        <pc:chgData name="宏宇 郭" userId="9329f65ed72722ce" providerId="LiveId" clId="{94B0CD89-F2DD-4DE3-83A0-DB38F7F09736}" dt="2025-09-20T05:09:30.585" v="101" actId="2696"/>
        <pc:sldMkLst>
          <pc:docMk/>
          <pc:sldMk cId="0" sldId="267"/>
        </pc:sldMkLst>
      </pc:sldChg>
      <pc:sldChg chg="modSp mod">
        <pc:chgData name="宏宇 郭" userId="9329f65ed72722ce" providerId="LiveId" clId="{94B0CD89-F2DD-4DE3-83A0-DB38F7F09736}" dt="2025-09-20T05:24:28.973" v="135" actId="113"/>
        <pc:sldMkLst>
          <pc:docMk/>
          <pc:sldMk cId="0" sldId="269"/>
        </pc:sldMkLst>
        <pc:spChg chg="mod">
          <ac:chgData name="宏宇 郭" userId="9329f65ed72722ce" providerId="LiveId" clId="{94B0CD89-F2DD-4DE3-83A0-DB38F7F09736}" dt="2025-09-20T05:24:28.973" v="135" actId="113"/>
          <ac:spMkLst>
            <pc:docMk/>
            <pc:sldMk cId="0" sldId="269"/>
            <ac:spMk id="176" creationId="{00000000-0000-0000-0000-000000000000}"/>
          </ac:spMkLst>
        </pc:spChg>
      </pc:sldChg>
      <pc:sldChg chg="addSp delSp modSp mod">
        <pc:chgData name="宏宇 郭" userId="9329f65ed72722ce" providerId="LiveId" clId="{94B0CD89-F2DD-4DE3-83A0-DB38F7F09736}" dt="2025-09-20T05:41:12.660" v="239" actId="20577"/>
        <pc:sldMkLst>
          <pc:docMk/>
          <pc:sldMk cId="0" sldId="271"/>
        </pc:sldMkLst>
        <pc:spChg chg="add del mod">
          <ac:chgData name="宏宇 郭" userId="9329f65ed72722ce" providerId="LiveId" clId="{94B0CD89-F2DD-4DE3-83A0-DB38F7F09736}" dt="2025-09-20T05:36:21.309" v="141"/>
          <ac:spMkLst>
            <pc:docMk/>
            <pc:sldMk cId="0" sldId="271"/>
            <ac:spMk id="2" creationId="{1DBA6596-E40B-7DA7-984E-F3D72EB987DC}"/>
          </ac:spMkLst>
        </pc:spChg>
        <pc:spChg chg="add mod">
          <ac:chgData name="宏宇 郭" userId="9329f65ed72722ce" providerId="LiveId" clId="{94B0CD89-F2DD-4DE3-83A0-DB38F7F09736}" dt="2025-09-20T05:36:21.302" v="139"/>
          <ac:spMkLst>
            <pc:docMk/>
            <pc:sldMk cId="0" sldId="271"/>
            <ac:spMk id="4" creationId="{71118A86-AE92-EECA-C91F-FD5A13116F5A}"/>
          </ac:spMkLst>
        </pc:spChg>
        <pc:spChg chg="add mod">
          <ac:chgData name="宏宇 郭" userId="9329f65ed72722ce" providerId="LiveId" clId="{94B0CD89-F2DD-4DE3-83A0-DB38F7F09736}" dt="2025-09-20T05:38:10.815" v="180" actId="20577"/>
          <ac:spMkLst>
            <pc:docMk/>
            <pc:sldMk cId="0" sldId="271"/>
            <ac:spMk id="5" creationId="{76005377-BDF5-1B6D-A477-FE76E5570817}"/>
          </ac:spMkLst>
        </pc:spChg>
        <pc:spChg chg="del">
          <ac:chgData name="宏宇 郭" userId="9329f65ed72722ce" providerId="LiveId" clId="{94B0CD89-F2DD-4DE3-83A0-DB38F7F09736}" dt="2025-09-20T05:36:02.632" v="136" actId="478"/>
          <ac:spMkLst>
            <pc:docMk/>
            <pc:sldMk cId="0" sldId="271"/>
            <ac:spMk id="194" creationId="{00000000-0000-0000-0000-000000000000}"/>
          </ac:spMkLst>
        </pc:spChg>
        <pc:graphicFrameChg chg="add mod">
          <ac:chgData name="宏宇 郭" userId="9329f65ed72722ce" providerId="LiveId" clId="{94B0CD89-F2DD-4DE3-83A0-DB38F7F09736}" dt="2025-09-20T05:36:19.876" v="138"/>
          <ac:graphicFrameMkLst>
            <pc:docMk/>
            <pc:sldMk cId="0" sldId="271"/>
            <ac:graphicFrameMk id="3" creationId="{03FD8772-C009-2297-2253-317A03276F34}"/>
          </ac:graphicFrameMkLst>
        </pc:graphicFrameChg>
        <pc:graphicFrameChg chg="add mod modGraphic">
          <ac:chgData name="宏宇 郭" userId="9329f65ed72722ce" providerId="LiveId" clId="{94B0CD89-F2DD-4DE3-83A0-DB38F7F09736}" dt="2025-09-20T05:41:12.660" v="239" actId="20577"/>
          <ac:graphicFrameMkLst>
            <pc:docMk/>
            <pc:sldMk cId="0" sldId="271"/>
            <ac:graphicFrameMk id="6" creationId="{41D34176-3C42-1157-C419-1AC2243E53C7}"/>
          </ac:graphicFrameMkLst>
        </pc:graphicFrameChg>
      </pc:sldChg>
      <pc:sldChg chg="del">
        <pc:chgData name="宏宇 郭" userId="9329f65ed72722ce" providerId="LiveId" clId="{94B0CD89-F2DD-4DE3-83A0-DB38F7F09736}" dt="2025-09-20T05:55:13.286" v="417" actId="2696"/>
        <pc:sldMkLst>
          <pc:docMk/>
          <pc:sldMk cId="0" sldId="272"/>
        </pc:sldMkLst>
      </pc:sldChg>
      <pc:sldChg chg="addSp delSp modSp mod">
        <pc:chgData name="宏宇 郭" userId="9329f65ed72722ce" providerId="LiveId" clId="{94B0CD89-F2DD-4DE3-83A0-DB38F7F09736}" dt="2025-09-20T07:24:37.345" v="615" actId="113"/>
        <pc:sldMkLst>
          <pc:docMk/>
          <pc:sldMk cId="0" sldId="274"/>
        </pc:sldMkLst>
        <pc:spChg chg="add mod">
          <ac:chgData name="宏宇 郭" userId="9329f65ed72722ce" providerId="LiveId" clId="{94B0CD89-F2DD-4DE3-83A0-DB38F7F09736}" dt="2025-09-20T07:18:47.913" v="509" actId="113"/>
          <ac:spMkLst>
            <pc:docMk/>
            <pc:sldMk cId="0" sldId="274"/>
            <ac:spMk id="2" creationId="{483D6008-37AE-07C4-D2F7-6B3C80DEAA92}"/>
          </ac:spMkLst>
        </pc:spChg>
        <pc:spChg chg="add mod">
          <ac:chgData name="宏宇 郭" userId="9329f65ed72722ce" providerId="LiveId" clId="{94B0CD89-F2DD-4DE3-83A0-DB38F7F09736}" dt="2025-09-20T07:24:37.345" v="615" actId="113"/>
          <ac:spMkLst>
            <pc:docMk/>
            <pc:sldMk cId="0" sldId="274"/>
            <ac:spMk id="4" creationId="{59080D07-4DB4-25AD-A53A-7F2912F21222}"/>
          </ac:spMkLst>
        </pc:spChg>
        <pc:spChg chg="del">
          <ac:chgData name="宏宇 郭" userId="9329f65ed72722ce" providerId="LiveId" clId="{94B0CD89-F2DD-4DE3-83A0-DB38F7F09736}" dt="2025-09-20T07:18:26.463" v="505" actId="478"/>
          <ac:spMkLst>
            <pc:docMk/>
            <pc:sldMk cId="0" sldId="274"/>
            <ac:spMk id="222" creationId="{00000000-0000-0000-0000-000000000000}"/>
          </ac:spMkLst>
        </pc:spChg>
        <pc:graphicFrameChg chg="add mod modGraphic">
          <ac:chgData name="宏宇 郭" userId="9329f65ed72722ce" providerId="LiveId" clId="{94B0CD89-F2DD-4DE3-83A0-DB38F7F09736}" dt="2025-09-20T07:23:46.840" v="609" actId="14100"/>
          <ac:graphicFrameMkLst>
            <pc:docMk/>
            <pc:sldMk cId="0" sldId="274"/>
            <ac:graphicFrameMk id="3" creationId="{FA5C4C4D-3367-1807-4C6F-0B41874BA758}"/>
          </ac:graphicFrameMkLst>
        </pc:graphicFrameChg>
      </pc:sldChg>
      <pc:sldChg chg="modSp mod">
        <pc:chgData name="宏宇 郭" userId="9329f65ed72722ce" providerId="LiveId" clId="{94B0CD89-F2DD-4DE3-83A0-DB38F7F09736}" dt="2025-09-20T07:28:38.301" v="640" actId="1076"/>
        <pc:sldMkLst>
          <pc:docMk/>
          <pc:sldMk cId="0" sldId="275"/>
        </pc:sldMkLst>
        <pc:spChg chg="mod">
          <ac:chgData name="宏宇 郭" userId="9329f65ed72722ce" providerId="LiveId" clId="{94B0CD89-F2DD-4DE3-83A0-DB38F7F09736}" dt="2025-09-20T07:28:38.301" v="640" actId="1076"/>
          <ac:spMkLst>
            <pc:docMk/>
            <pc:sldMk cId="0" sldId="275"/>
            <ac:spMk id="233" creationId="{00000000-0000-0000-0000-000000000000}"/>
          </ac:spMkLst>
        </pc:spChg>
      </pc:sldChg>
      <pc:sldChg chg="modSp mod">
        <pc:chgData name="宏宇 郭" userId="9329f65ed72722ce" providerId="LiveId" clId="{94B0CD89-F2DD-4DE3-83A0-DB38F7F09736}" dt="2025-09-20T07:36:23.299" v="643" actId="113"/>
        <pc:sldMkLst>
          <pc:docMk/>
          <pc:sldMk cId="0" sldId="276"/>
        </pc:sldMkLst>
        <pc:spChg chg="mod">
          <ac:chgData name="宏宇 郭" userId="9329f65ed72722ce" providerId="LiveId" clId="{94B0CD89-F2DD-4DE3-83A0-DB38F7F09736}" dt="2025-09-20T07:36:23.299" v="643" actId="113"/>
          <ac:spMkLst>
            <pc:docMk/>
            <pc:sldMk cId="0" sldId="276"/>
            <ac:spMk id="239" creationId="{00000000-0000-0000-0000-000000000000}"/>
          </ac:spMkLst>
        </pc:spChg>
      </pc:sldChg>
      <pc:sldChg chg="addSp delSp modSp add mod">
        <pc:chgData name="宏宇 郭" userId="9329f65ed72722ce" providerId="LiveId" clId="{94B0CD89-F2DD-4DE3-83A0-DB38F7F09736}" dt="2025-09-20T05:00:42.338" v="45" actId="1076"/>
        <pc:sldMkLst>
          <pc:docMk/>
          <pc:sldMk cId="2255986782" sldId="281"/>
        </pc:sldMkLst>
        <pc:spChg chg="del mod">
          <ac:chgData name="宏宇 郭" userId="9329f65ed72722ce" providerId="LiveId" clId="{94B0CD89-F2DD-4DE3-83A0-DB38F7F09736}" dt="2025-09-20T04:58:34.237" v="27" actId="478"/>
          <ac:spMkLst>
            <pc:docMk/>
            <pc:sldMk cId="2255986782" sldId="281"/>
            <ac:spMk id="4" creationId="{8FC49F7E-FF6E-AA28-6FC8-1A813613EDE3}"/>
          </ac:spMkLst>
        </pc:spChg>
        <pc:graphicFrameChg chg="mod">
          <ac:chgData name="宏宇 郭" userId="9329f65ed72722ce" providerId="LiveId" clId="{94B0CD89-F2DD-4DE3-83A0-DB38F7F09736}" dt="2025-09-20T04:59:39.192" v="39" actId="14100"/>
          <ac:graphicFrameMkLst>
            <pc:docMk/>
            <pc:sldMk cId="2255986782" sldId="281"/>
            <ac:graphicFrameMk id="127" creationId="{50146457-61D5-0E06-AC1D-5D7EF8FAC0B1}"/>
          </ac:graphicFrameMkLst>
        </pc:graphicFrameChg>
        <pc:picChg chg="del">
          <ac:chgData name="宏宇 郭" userId="9329f65ed72722ce" providerId="LiveId" clId="{94B0CD89-F2DD-4DE3-83A0-DB38F7F09736}" dt="2025-09-20T04:58:36.312" v="28" actId="478"/>
          <ac:picMkLst>
            <pc:docMk/>
            <pc:sldMk cId="2255986782" sldId="281"/>
            <ac:picMk id="3" creationId="{AF6D903F-D2A9-5671-270A-040947590A53}"/>
          </ac:picMkLst>
        </pc:picChg>
        <pc:picChg chg="add mod">
          <ac:chgData name="宏宇 郭" userId="9329f65ed72722ce" providerId="LiveId" clId="{94B0CD89-F2DD-4DE3-83A0-DB38F7F09736}" dt="2025-09-20T04:58:44.624" v="32" actId="14100"/>
          <ac:picMkLst>
            <pc:docMk/>
            <pc:sldMk cId="2255986782" sldId="281"/>
            <ac:picMk id="5" creationId="{0D634D5E-8116-BF92-BA84-43F611C46B7E}"/>
          </ac:picMkLst>
        </pc:picChg>
        <pc:picChg chg="add mod">
          <ac:chgData name="宏宇 郭" userId="9329f65ed72722ce" providerId="LiveId" clId="{94B0CD89-F2DD-4DE3-83A0-DB38F7F09736}" dt="2025-09-20T05:00:19.842" v="42" actId="1076"/>
          <ac:picMkLst>
            <pc:docMk/>
            <pc:sldMk cId="2255986782" sldId="281"/>
            <ac:picMk id="7" creationId="{7177226E-9C18-5315-BC73-752485ED9C3F}"/>
          </ac:picMkLst>
        </pc:picChg>
        <pc:picChg chg="add mod">
          <ac:chgData name="宏宇 郭" userId="9329f65ed72722ce" providerId="LiveId" clId="{94B0CD89-F2DD-4DE3-83A0-DB38F7F09736}" dt="2025-09-20T05:00:42.338" v="45" actId="1076"/>
          <ac:picMkLst>
            <pc:docMk/>
            <pc:sldMk cId="2255986782" sldId="281"/>
            <ac:picMk id="9" creationId="{D3F8A8D3-808C-DF6C-786C-F8BA47D1C04C}"/>
          </ac:picMkLst>
        </pc:picChg>
      </pc:sldChg>
      <pc:sldChg chg="addSp delSp modSp add mod">
        <pc:chgData name="宏宇 郭" userId="9329f65ed72722ce" providerId="LiveId" clId="{94B0CD89-F2DD-4DE3-83A0-DB38F7F09736}" dt="2025-09-20T05:05:58.305" v="99" actId="14100"/>
        <pc:sldMkLst>
          <pc:docMk/>
          <pc:sldMk cId="1806917455" sldId="282"/>
        </pc:sldMkLst>
        <pc:spChg chg="add del mod">
          <ac:chgData name="宏宇 郭" userId="9329f65ed72722ce" providerId="LiveId" clId="{94B0CD89-F2DD-4DE3-83A0-DB38F7F09736}" dt="2025-09-20T05:03:33.476" v="76" actId="478"/>
          <ac:spMkLst>
            <pc:docMk/>
            <pc:sldMk cId="1806917455" sldId="282"/>
            <ac:spMk id="4" creationId="{479DDC07-685A-1CF7-E825-AB81B1436C0F}"/>
          </ac:spMkLst>
        </pc:spChg>
        <pc:spChg chg="mod">
          <ac:chgData name="宏宇 郭" userId="9329f65ed72722ce" providerId="LiveId" clId="{94B0CD89-F2DD-4DE3-83A0-DB38F7F09736}" dt="2025-09-20T05:03:36.584" v="78" actId="1076"/>
          <ac:spMkLst>
            <pc:docMk/>
            <pc:sldMk cId="1806917455" sldId="282"/>
            <ac:spMk id="141" creationId="{BF7B92C0-2AFD-ECDF-5E45-E459909D95CD}"/>
          </ac:spMkLst>
        </pc:spChg>
        <pc:picChg chg="del">
          <ac:chgData name="宏宇 郭" userId="9329f65ed72722ce" providerId="LiveId" clId="{94B0CD89-F2DD-4DE3-83A0-DB38F7F09736}" dt="2025-09-20T05:03:38.956" v="79" actId="478"/>
          <ac:picMkLst>
            <pc:docMk/>
            <pc:sldMk cId="1806917455" sldId="282"/>
            <ac:picMk id="3" creationId="{4800126A-C9A9-F12E-AF01-119E13E5D0BD}"/>
          </ac:picMkLst>
        </pc:picChg>
        <pc:picChg chg="add mod">
          <ac:chgData name="宏宇 郭" userId="9329f65ed72722ce" providerId="LiveId" clId="{94B0CD89-F2DD-4DE3-83A0-DB38F7F09736}" dt="2025-09-20T05:05:21.394" v="91" actId="14100"/>
          <ac:picMkLst>
            <pc:docMk/>
            <pc:sldMk cId="1806917455" sldId="282"/>
            <ac:picMk id="5" creationId="{B63A8515-A949-6D14-BAE1-525F3CE268EF}"/>
          </ac:picMkLst>
        </pc:picChg>
        <pc:picChg chg="add mod">
          <ac:chgData name="宏宇 郭" userId="9329f65ed72722ce" providerId="LiveId" clId="{94B0CD89-F2DD-4DE3-83A0-DB38F7F09736}" dt="2025-09-20T05:05:50.832" v="96" actId="14100"/>
          <ac:picMkLst>
            <pc:docMk/>
            <pc:sldMk cId="1806917455" sldId="282"/>
            <ac:picMk id="7" creationId="{84EEEEC8-3DF2-8FCF-7210-AEAE4C0E6973}"/>
          </ac:picMkLst>
        </pc:picChg>
        <pc:picChg chg="add mod">
          <ac:chgData name="宏宇 郭" userId="9329f65ed72722ce" providerId="LiveId" clId="{94B0CD89-F2DD-4DE3-83A0-DB38F7F09736}" dt="2025-09-20T05:05:24.626" v="92" actId="1076"/>
          <ac:picMkLst>
            <pc:docMk/>
            <pc:sldMk cId="1806917455" sldId="282"/>
            <ac:picMk id="9" creationId="{929B0C07-E90A-CBD3-D189-631042F7EA84}"/>
          </ac:picMkLst>
        </pc:picChg>
        <pc:picChg chg="add mod">
          <ac:chgData name="宏宇 郭" userId="9329f65ed72722ce" providerId="LiveId" clId="{94B0CD89-F2DD-4DE3-83A0-DB38F7F09736}" dt="2025-09-20T05:05:58.305" v="99" actId="14100"/>
          <ac:picMkLst>
            <pc:docMk/>
            <pc:sldMk cId="1806917455" sldId="282"/>
            <ac:picMk id="11" creationId="{BFB166C9-A309-2EE6-2DC7-B9655CBEA0FE}"/>
          </ac:picMkLst>
        </pc:picChg>
      </pc:sldChg>
      <pc:sldChg chg="addSp modSp add mod">
        <pc:chgData name="宏宇 郭" userId="9329f65ed72722ce" providerId="LiveId" clId="{94B0CD89-F2DD-4DE3-83A0-DB38F7F09736}" dt="2025-09-20T05:21:44.622" v="128" actId="1076"/>
        <pc:sldMkLst>
          <pc:docMk/>
          <pc:sldMk cId="3422660367" sldId="283"/>
        </pc:sldMkLst>
        <pc:spChg chg="mod">
          <ac:chgData name="宏宇 郭" userId="9329f65ed72722ce" providerId="LiveId" clId="{94B0CD89-F2DD-4DE3-83A0-DB38F7F09736}" dt="2025-09-20T05:20:38.060" v="117" actId="20577"/>
          <ac:spMkLst>
            <pc:docMk/>
            <pc:sldMk cId="3422660367" sldId="283"/>
            <ac:spMk id="117" creationId="{63B8D19F-952D-F99D-0B51-F50CECDB26ED}"/>
          </ac:spMkLst>
        </pc:spChg>
        <pc:picChg chg="add mod">
          <ac:chgData name="宏宇 郭" userId="9329f65ed72722ce" providerId="LiveId" clId="{94B0CD89-F2DD-4DE3-83A0-DB38F7F09736}" dt="2025-09-20T05:21:39.027" v="125" actId="1076"/>
          <ac:picMkLst>
            <pc:docMk/>
            <pc:sldMk cId="3422660367" sldId="283"/>
            <ac:picMk id="3" creationId="{A9C3ECCF-895A-D85F-25DE-5AD75BC45352}"/>
          </ac:picMkLst>
        </pc:picChg>
        <pc:picChg chg="add mod">
          <ac:chgData name="宏宇 郭" userId="9329f65ed72722ce" providerId="LiveId" clId="{94B0CD89-F2DD-4DE3-83A0-DB38F7F09736}" dt="2025-09-20T05:21:44.622" v="128" actId="1076"/>
          <ac:picMkLst>
            <pc:docMk/>
            <pc:sldMk cId="3422660367" sldId="283"/>
            <ac:picMk id="5" creationId="{ECA4F4F1-106C-D0FF-3788-6A669F0B9779}"/>
          </ac:picMkLst>
        </pc:picChg>
      </pc:sldChg>
      <pc:sldChg chg="addSp delSp modSp add mod">
        <pc:chgData name="宏宇 郭" userId="9329f65ed72722ce" providerId="LiveId" clId="{94B0CD89-F2DD-4DE3-83A0-DB38F7F09736}" dt="2025-09-20T05:54:11.983" v="415" actId="20577"/>
        <pc:sldMkLst>
          <pc:docMk/>
          <pc:sldMk cId="4123850904" sldId="284"/>
        </pc:sldMkLst>
        <pc:spChg chg="add mod">
          <ac:chgData name="宏宇 郭" userId="9329f65ed72722ce" providerId="LiveId" clId="{94B0CD89-F2DD-4DE3-83A0-DB38F7F09736}" dt="2025-09-20T05:43:22.564" v="250" actId="20577"/>
          <ac:spMkLst>
            <pc:docMk/>
            <pc:sldMk cId="4123850904" sldId="284"/>
            <ac:spMk id="2" creationId="{90BAB173-70F9-77B1-B2F2-1A7D193281DB}"/>
          </ac:spMkLst>
        </pc:spChg>
        <pc:spChg chg="add mod">
          <ac:chgData name="宏宇 郭" userId="9329f65ed72722ce" providerId="LiveId" clId="{94B0CD89-F2DD-4DE3-83A0-DB38F7F09736}" dt="2025-09-20T05:53:28.063" v="396" actId="20577"/>
          <ac:spMkLst>
            <pc:docMk/>
            <pc:sldMk cId="4123850904" sldId="284"/>
            <ac:spMk id="3" creationId="{3DB825C9-68F2-746D-1540-FD2D446DFCD9}"/>
          </ac:spMkLst>
        </pc:spChg>
        <pc:spChg chg="del mod">
          <ac:chgData name="宏宇 郭" userId="9329f65ed72722ce" providerId="LiveId" clId="{94B0CD89-F2DD-4DE3-83A0-DB38F7F09736}" dt="2025-09-20T05:42:52.651" v="243" actId="478"/>
          <ac:spMkLst>
            <pc:docMk/>
            <pc:sldMk cId="4123850904" sldId="284"/>
            <ac:spMk id="5" creationId="{7A24EC59-7660-025C-1448-0EDE899F3476}"/>
          </ac:spMkLst>
        </pc:spChg>
        <pc:graphicFrameChg chg="add mod modGraphic">
          <ac:chgData name="宏宇 郭" userId="9329f65ed72722ce" providerId="LiveId" clId="{94B0CD89-F2DD-4DE3-83A0-DB38F7F09736}" dt="2025-09-20T05:54:11.983" v="415" actId="20577"/>
          <ac:graphicFrameMkLst>
            <pc:docMk/>
            <pc:sldMk cId="4123850904" sldId="284"/>
            <ac:graphicFrameMk id="4" creationId="{3628D7B1-6EAE-35C4-84F3-D15DA185C88A}"/>
          </ac:graphicFrameMkLst>
        </pc:graphicFrameChg>
        <pc:graphicFrameChg chg="del">
          <ac:chgData name="宏宇 郭" userId="9329f65ed72722ce" providerId="LiveId" clId="{94B0CD89-F2DD-4DE3-83A0-DB38F7F09736}" dt="2025-09-20T05:42:48.359" v="241" actId="478"/>
          <ac:graphicFrameMkLst>
            <pc:docMk/>
            <pc:sldMk cId="4123850904" sldId="284"/>
            <ac:graphicFrameMk id="6" creationId="{C15C1E27-4329-AE09-D32C-3687A13908A9}"/>
          </ac:graphicFrameMkLst>
        </pc:graphicFrameChg>
      </pc:sldChg>
      <pc:sldChg chg="addSp delSp modSp add mod">
        <pc:chgData name="宏宇 郭" userId="9329f65ed72722ce" providerId="LiveId" clId="{94B0CD89-F2DD-4DE3-83A0-DB38F7F09736}" dt="2025-09-20T06:45:28.253" v="433" actId="22"/>
        <pc:sldMkLst>
          <pc:docMk/>
          <pc:sldMk cId="2407981571" sldId="285"/>
        </pc:sldMkLst>
        <pc:spChg chg="del mod">
          <ac:chgData name="宏宇 郭" userId="9329f65ed72722ce" providerId="LiveId" clId="{94B0CD89-F2DD-4DE3-83A0-DB38F7F09736}" dt="2025-09-20T05:55:29.626" v="420" actId="21"/>
          <ac:spMkLst>
            <pc:docMk/>
            <pc:sldMk cId="2407981571" sldId="285"/>
            <ac:spMk id="2" creationId="{7FD8393A-1DBF-A401-A682-11093D9D2529}"/>
          </ac:spMkLst>
        </pc:spChg>
        <pc:spChg chg="del">
          <ac:chgData name="宏宇 郭" userId="9329f65ed72722ce" providerId="LiveId" clId="{94B0CD89-F2DD-4DE3-83A0-DB38F7F09736}" dt="2025-09-20T05:55:23.104" v="418" actId="478"/>
          <ac:spMkLst>
            <pc:docMk/>
            <pc:sldMk cId="2407981571" sldId="285"/>
            <ac:spMk id="3" creationId="{3221BBA4-AA16-F165-0537-DB85FFE465D0}"/>
          </ac:spMkLst>
        </pc:spChg>
        <pc:spChg chg="add mod">
          <ac:chgData name="宏宇 郭" userId="9329f65ed72722ce" providerId="LiveId" clId="{94B0CD89-F2DD-4DE3-83A0-DB38F7F09736}" dt="2025-09-20T05:55:47.527" v="423"/>
          <ac:spMkLst>
            <pc:docMk/>
            <pc:sldMk cId="2407981571" sldId="285"/>
            <ac:spMk id="5" creationId="{992A6DB6-57A2-6B56-565C-C5EC9D96107A}"/>
          </ac:spMkLst>
        </pc:spChg>
        <pc:spChg chg="add mod">
          <ac:chgData name="宏宇 郭" userId="9329f65ed72722ce" providerId="LiveId" clId="{94B0CD89-F2DD-4DE3-83A0-DB38F7F09736}" dt="2025-09-20T05:55:40.010" v="422"/>
          <ac:spMkLst>
            <pc:docMk/>
            <pc:sldMk cId="2407981571" sldId="285"/>
            <ac:spMk id="6" creationId="{7FD8393A-1DBF-A401-A682-11093D9D2529}"/>
          </ac:spMkLst>
        </pc:spChg>
        <pc:spChg chg="add mod">
          <ac:chgData name="宏宇 郭" userId="9329f65ed72722ce" providerId="LiveId" clId="{94B0CD89-F2DD-4DE3-83A0-DB38F7F09736}" dt="2025-09-20T06:44:43.676" v="425"/>
          <ac:spMkLst>
            <pc:docMk/>
            <pc:sldMk cId="2407981571" sldId="285"/>
            <ac:spMk id="7" creationId="{66DC3745-F734-ACD4-9099-F34B2EB89324}"/>
          </ac:spMkLst>
        </pc:spChg>
        <pc:graphicFrameChg chg="del">
          <ac:chgData name="宏宇 郭" userId="9329f65ed72722ce" providerId="LiveId" clId="{94B0CD89-F2DD-4DE3-83A0-DB38F7F09736}" dt="2025-09-20T05:55:23.104" v="418" actId="478"/>
          <ac:graphicFrameMkLst>
            <pc:docMk/>
            <pc:sldMk cId="2407981571" sldId="285"/>
            <ac:graphicFrameMk id="4" creationId="{79F4A35E-C1AF-82D9-29BB-26871B2B284F}"/>
          </ac:graphicFrameMkLst>
        </pc:graphicFrameChg>
        <pc:picChg chg="add del mod">
          <ac:chgData name="宏宇 郭" userId="9329f65ed72722ce" providerId="LiveId" clId="{94B0CD89-F2DD-4DE3-83A0-DB38F7F09736}" dt="2025-09-20T06:45:28.253" v="433" actId="22"/>
          <ac:picMkLst>
            <pc:docMk/>
            <pc:sldMk cId="2407981571" sldId="285"/>
            <ac:picMk id="9" creationId="{BE130EAE-77B0-6217-8189-343B002DBBA5}"/>
          </ac:picMkLst>
        </pc:picChg>
      </pc:sldChg>
      <pc:sldChg chg="addSp delSp modSp add mod">
        <pc:chgData name="宏宇 郭" userId="9329f65ed72722ce" providerId="LiveId" clId="{94B0CD89-F2DD-4DE3-83A0-DB38F7F09736}" dt="2025-09-20T06:50:53.964" v="504" actId="20577"/>
        <pc:sldMkLst>
          <pc:docMk/>
          <pc:sldMk cId="469233036" sldId="286"/>
        </pc:sldMkLst>
        <pc:spChg chg="add mod">
          <ac:chgData name="宏宇 郭" userId="9329f65ed72722ce" providerId="LiveId" clId="{94B0CD89-F2DD-4DE3-83A0-DB38F7F09736}" dt="2025-09-20T06:46:09.591" v="440"/>
          <ac:spMkLst>
            <pc:docMk/>
            <pc:sldMk cId="469233036" sldId="286"/>
            <ac:spMk id="4" creationId="{39028041-3968-264E-B14B-0D170831B4F3}"/>
          </ac:spMkLst>
        </pc:spChg>
        <pc:spChg chg="del">
          <ac:chgData name="宏宇 郭" userId="9329f65ed72722ce" providerId="LiveId" clId="{94B0CD89-F2DD-4DE3-83A0-DB38F7F09736}" dt="2025-09-20T06:45:42.452" v="435" actId="478"/>
          <ac:spMkLst>
            <pc:docMk/>
            <pc:sldMk cId="469233036" sldId="286"/>
            <ac:spMk id="5" creationId="{5264288A-5B96-CCA2-6F30-5046C659264B}"/>
          </ac:spMkLst>
        </pc:spChg>
        <pc:spChg chg="del">
          <ac:chgData name="宏宇 郭" userId="9329f65ed72722ce" providerId="LiveId" clId="{94B0CD89-F2DD-4DE3-83A0-DB38F7F09736}" dt="2025-09-20T06:45:42.452" v="435" actId="478"/>
          <ac:spMkLst>
            <pc:docMk/>
            <pc:sldMk cId="469233036" sldId="286"/>
            <ac:spMk id="7" creationId="{36B94517-46B6-CD12-1572-30E11C44F40C}"/>
          </ac:spMkLst>
        </pc:spChg>
        <pc:spChg chg="add mod">
          <ac:chgData name="宏宇 郭" userId="9329f65ed72722ce" providerId="LiveId" clId="{94B0CD89-F2DD-4DE3-83A0-DB38F7F09736}" dt="2025-09-20T06:50:53.964" v="504" actId="20577"/>
          <ac:spMkLst>
            <pc:docMk/>
            <pc:sldMk cId="469233036" sldId="286"/>
            <ac:spMk id="8" creationId="{7B56AD43-BF0E-D4B6-674C-DCC245EBFFB4}"/>
          </ac:spMkLst>
        </pc:spChg>
        <pc:graphicFrameChg chg="add mod modGraphic">
          <ac:chgData name="宏宇 郭" userId="9329f65ed72722ce" providerId="LiveId" clId="{94B0CD89-F2DD-4DE3-83A0-DB38F7F09736}" dt="2025-09-20T06:48:35.187" v="465"/>
          <ac:graphicFrameMkLst>
            <pc:docMk/>
            <pc:sldMk cId="469233036" sldId="286"/>
            <ac:graphicFrameMk id="6" creationId="{752245F7-2D19-25C3-2BCC-3A1C48012E9A}"/>
          </ac:graphicFrameMkLst>
        </pc:graphicFrameChg>
        <pc:picChg chg="add mod">
          <ac:chgData name="宏宇 郭" userId="9329f65ed72722ce" providerId="LiveId" clId="{94B0CD89-F2DD-4DE3-83A0-DB38F7F09736}" dt="2025-09-20T06:45:48.599" v="438" actId="1076"/>
          <ac:picMkLst>
            <pc:docMk/>
            <pc:sldMk cId="469233036" sldId="286"/>
            <ac:picMk id="3" creationId="{D85425B8-88C7-9562-EEF1-B1EDA99DA0AC}"/>
          </ac:picMkLst>
        </pc:pic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dLbls>
          <c:showLegendKey val="0"/>
          <c:showVal val="0"/>
          <c:showCatName val="0"/>
          <c:showSerName val="0"/>
          <c:showPercent val="0"/>
          <c:showBubbleSize val="0"/>
        </c:dLbls>
        <c:gapWidth val="25"/>
        <c:axId val="493733712"/>
        <c:axId val="493735344"/>
      </c:barChart>
      <c:catAx>
        <c:axId val="493733712"/>
        <c:scaling>
          <c:orientation val="minMax"/>
        </c:scaling>
        <c:delete val="0"/>
        <c:axPos val="l"/>
        <c:numFmt formatCode="General" sourceLinked="0"/>
        <c:majorTickMark val="out"/>
        <c:minorTickMark val="none"/>
        <c:tickLblPos val="nextTo"/>
        <c:spPr>
          <a:ln w="19050" cmpd="sng">
            <a:solidFill>
              <a:srgbClr val="262626"/>
            </a:solidFill>
          </a:ln>
        </c:spPr>
        <c:txPr>
          <a:bodyPr/>
          <a:lstStyle/>
          <a:p>
            <a:pPr>
              <a:defRPr sz="800">
                <a:latin typeface="Verdana"/>
                <a:cs typeface="Verdana"/>
              </a:defRPr>
            </a:pPr>
            <a:endParaRPr lang="en-US"/>
          </a:p>
        </c:txPr>
        <c:crossAx val="493735344"/>
        <c:crosses val="autoZero"/>
        <c:auto val="1"/>
        <c:lblAlgn val="ctr"/>
        <c:lblOffset val="100"/>
        <c:noMultiLvlLbl val="0"/>
      </c:catAx>
      <c:valAx>
        <c:axId val="493735344"/>
        <c:scaling>
          <c:orientation val="minMax"/>
          <c:max val="1"/>
          <c:min val="0.7"/>
        </c:scaling>
        <c:delete val="0"/>
        <c:axPos val="b"/>
        <c:majorGridlines>
          <c:spPr>
            <a:ln>
              <a:solidFill>
                <a:schemeClr val="tx2">
                  <a:lumMod val="20000"/>
                  <a:lumOff val="80000"/>
                </a:schemeClr>
              </a:solidFill>
            </a:ln>
          </c:spPr>
        </c:majorGridlines>
        <c:numFmt formatCode="General" sourceLinked="1"/>
        <c:majorTickMark val="out"/>
        <c:minorTickMark val="none"/>
        <c:tickLblPos val="nextTo"/>
        <c:spPr>
          <a:ln w="19050" cmpd="sng">
            <a:solidFill>
              <a:srgbClr val="262626"/>
            </a:solidFill>
          </a:ln>
        </c:spPr>
        <c:txPr>
          <a:bodyPr/>
          <a:lstStyle/>
          <a:p>
            <a:pPr>
              <a:defRPr sz="1000">
                <a:solidFill>
                  <a:schemeClr val="tx2">
                    <a:lumMod val="60000"/>
                    <a:lumOff val="40000"/>
                  </a:schemeClr>
                </a:solidFill>
              </a:defRPr>
            </a:pPr>
            <a:endParaRPr lang="en-US"/>
          </a:p>
        </c:txPr>
        <c:crossAx val="493733712"/>
        <c:crosses val="autoZero"/>
        <c:crossBetween val="between"/>
      </c:valAx>
      <c:spPr>
        <a:noFill/>
      </c:spPr>
    </c:plotArea>
    <c:plotVisOnly val="1"/>
    <c:dispBlanksAs val="gap"/>
    <c:showDLblsOverMax val="0"/>
  </c:chart>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dLbls>
          <c:showLegendKey val="0"/>
          <c:showVal val="0"/>
          <c:showCatName val="0"/>
          <c:showSerName val="0"/>
          <c:showPercent val="0"/>
          <c:showBubbleSize val="0"/>
        </c:dLbls>
        <c:gapWidth val="25"/>
        <c:axId val="493733712"/>
        <c:axId val="493735344"/>
      </c:barChart>
      <c:catAx>
        <c:axId val="493733712"/>
        <c:scaling>
          <c:orientation val="minMax"/>
        </c:scaling>
        <c:delete val="0"/>
        <c:axPos val="l"/>
        <c:numFmt formatCode="General" sourceLinked="0"/>
        <c:majorTickMark val="out"/>
        <c:minorTickMark val="none"/>
        <c:tickLblPos val="nextTo"/>
        <c:spPr>
          <a:ln w="19050" cmpd="sng">
            <a:solidFill>
              <a:srgbClr val="262626"/>
            </a:solidFill>
          </a:ln>
        </c:spPr>
        <c:txPr>
          <a:bodyPr/>
          <a:lstStyle/>
          <a:p>
            <a:pPr>
              <a:defRPr sz="800">
                <a:latin typeface="Verdana"/>
                <a:cs typeface="Verdana"/>
              </a:defRPr>
            </a:pPr>
            <a:endParaRPr lang="en-US"/>
          </a:p>
        </c:txPr>
        <c:crossAx val="493735344"/>
        <c:crosses val="autoZero"/>
        <c:auto val="1"/>
        <c:lblAlgn val="ctr"/>
        <c:lblOffset val="100"/>
        <c:noMultiLvlLbl val="0"/>
      </c:catAx>
      <c:valAx>
        <c:axId val="493735344"/>
        <c:scaling>
          <c:orientation val="minMax"/>
          <c:max val="1"/>
          <c:min val="0.7"/>
        </c:scaling>
        <c:delete val="0"/>
        <c:axPos val="b"/>
        <c:majorGridlines>
          <c:spPr>
            <a:ln>
              <a:solidFill>
                <a:schemeClr val="tx2">
                  <a:lumMod val="20000"/>
                  <a:lumOff val="80000"/>
                </a:schemeClr>
              </a:solidFill>
            </a:ln>
          </c:spPr>
        </c:majorGridlines>
        <c:numFmt formatCode="General" sourceLinked="1"/>
        <c:majorTickMark val="out"/>
        <c:minorTickMark val="none"/>
        <c:tickLblPos val="nextTo"/>
        <c:spPr>
          <a:ln w="19050" cmpd="sng">
            <a:solidFill>
              <a:srgbClr val="262626"/>
            </a:solidFill>
          </a:ln>
        </c:spPr>
        <c:txPr>
          <a:bodyPr/>
          <a:lstStyle/>
          <a:p>
            <a:pPr>
              <a:defRPr sz="1000">
                <a:solidFill>
                  <a:schemeClr val="tx2">
                    <a:lumMod val="60000"/>
                    <a:lumOff val="40000"/>
                  </a:schemeClr>
                </a:solidFill>
              </a:defRPr>
            </a:pPr>
            <a:endParaRPr lang="en-US"/>
          </a:p>
        </c:txPr>
        <c:crossAx val="493733712"/>
        <c:crosses val="autoZero"/>
        <c:crossBetween val="between"/>
      </c:valAx>
      <c:spPr>
        <a:noFill/>
      </c:spPr>
    </c:plotArea>
    <c:plotVisOnly val="1"/>
    <c:dispBlanksAs val="gap"/>
    <c:showDLblsOverMax val="0"/>
  </c:chart>
  <c:txPr>
    <a:bodyPr/>
    <a:lstStyle/>
    <a:p>
      <a:pPr>
        <a:defRPr sz="1800"/>
      </a:pPr>
      <a:endParaRPr lang="en-US"/>
    </a:p>
  </c:txPr>
  <c:externalData r:id="rId2">
    <c:autoUpdate val="0"/>
  </c:externalData>
  <c:userShapes r:id="rId3"/>
</c:chartSpace>
</file>

<file path=ppt/drawings/_rels/drawing1.xml.rels><?xml version="1.0" encoding="UTF-8" standalone="yes"?>
<Relationships xmlns="http://schemas.openxmlformats.org/package/2006/relationships"><Relationship Id="rId1" Type="http://schemas.openxmlformats.org/officeDocument/2006/relationships/image" Target="../media/image9.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3C136473-9F74-02AD-D398-695353922AB2}"/>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717568"/>
          <a:ext cx="2628111" cy="2197082"/>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Recommending picking out he most interesting and important parts from your documentation. </a:t>
            </a:r>
            <a:endParaRPr/>
          </a:p>
        </p:txBody>
      </p:sp>
      <p:sp>
        <p:nvSpPr>
          <p:cNvPr id="52" name="Google Shape;5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0A011250-F294-7B9F-8D56-A52A5C03B4CB}"/>
            </a:ext>
          </a:extLst>
        </p:cNvPr>
        <p:cNvGrpSpPr/>
        <p:nvPr/>
      </p:nvGrpSpPr>
      <p:grpSpPr>
        <a:xfrm>
          <a:off x="0" y="0"/>
          <a:ext cx="0" cy="0"/>
          <a:chOff x="0" y="0"/>
          <a:chExt cx="0" cy="0"/>
        </a:xfrm>
      </p:grpSpPr>
      <p:sp>
        <p:nvSpPr>
          <p:cNvPr id="113" name="Google Shape;113;p8:notes">
            <a:extLst>
              <a:ext uri="{FF2B5EF4-FFF2-40B4-BE49-F238E27FC236}">
                <a16:creationId xmlns:a16="http://schemas.microsoft.com/office/drawing/2014/main" id="{FD27CE97-5D2E-DB7D-D092-E8B1B986DD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8:notes">
            <a:extLst>
              <a:ext uri="{FF2B5EF4-FFF2-40B4-BE49-F238E27FC236}">
                <a16:creationId xmlns:a16="http://schemas.microsoft.com/office/drawing/2014/main" id="{4518C0AA-37AF-9FA5-A5BC-72F20962E1D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8:notes">
            <a:extLst>
              <a:ext uri="{FF2B5EF4-FFF2-40B4-BE49-F238E27FC236}">
                <a16:creationId xmlns:a16="http://schemas.microsoft.com/office/drawing/2014/main" id="{14192867-F60C-06D9-F65B-6E87FFCADF14}"/>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166391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a:extLst>
            <a:ext uri="{FF2B5EF4-FFF2-40B4-BE49-F238E27FC236}">
              <a16:creationId xmlns:a16="http://schemas.microsoft.com/office/drawing/2014/main" id="{3E6FC368-ED28-ABB2-5CB1-489FF25C95FE}"/>
            </a:ext>
          </a:extLst>
        </p:cNvPr>
        <p:cNvGrpSpPr/>
        <p:nvPr/>
      </p:nvGrpSpPr>
      <p:grpSpPr>
        <a:xfrm>
          <a:off x="0" y="0"/>
          <a:ext cx="0" cy="0"/>
          <a:chOff x="0" y="0"/>
          <a:chExt cx="0" cy="0"/>
        </a:xfrm>
      </p:grpSpPr>
      <p:sp>
        <p:nvSpPr>
          <p:cNvPr id="122" name="Google Shape;122;p9:notes">
            <a:extLst>
              <a:ext uri="{FF2B5EF4-FFF2-40B4-BE49-F238E27FC236}">
                <a16:creationId xmlns:a16="http://schemas.microsoft.com/office/drawing/2014/main" id="{90A5A053-7A3A-1DD5-BB65-A101F3BB449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9:notes">
            <a:extLst>
              <a:ext uri="{FF2B5EF4-FFF2-40B4-BE49-F238E27FC236}">
                <a16:creationId xmlns:a16="http://schemas.microsoft.com/office/drawing/2014/main" id="{430DFA8D-312A-8E95-F1CD-F48CB8E00D9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9:notes">
            <a:extLst>
              <a:ext uri="{FF2B5EF4-FFF2-40B4-BE49-F238E27FC236}">
                <a16:creationId xmlns:a16="http://schemas.microsoft.com/office/drawing/2014/main" id="{3195A403-6A1C-CF57-463E-BAB443EBFD9A}"/>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057392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a:extLst>
            <a:ext uri="{FF2B5EF4-FFF2-40B4-BE49-F238E27FC236}">
              <a16:creationId xmlns:a16="http://schemas.microsoft.com/office/drawing/2014/main" id="{D6F5708E-8811-FECD-1FF4-FC9ADF072526}"/>
            </a:ext>
          </a:extLst>
        </p:cNvPr>
        <p:cNvGrpSpPr/>
        <p:nvPr/>
      </p:nvGrpSpPr>
      <p:grpSpPr>
        <a:xfrm>
          <a:off x="0" y="0"/>
          <a:ext cx="0" cy="0"/>
          <a:chOff x="0" y="0"/>
          <a:chExt cx="0" cy="0"/>
        </a:xfrm>
      </p:grpSpPr>
      <p:sp>
        <p:nvSpPr>
          <p:cNvPr id="135" name="Google Shape;135;p10:notes">
            <a:extLst>
              <a:ext uri="{FF2B5EF4-FFF2-40B4-BE49-F238E27FC236}">
                <a16:creationId xmlns:a16="http://schemas.microsoft.com/office/drawing/2014/main" id="{F88DB3B7-0F22-E28F-A2A2-73E7F52EE2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10:notes">
            <a:extLst>
              <a:ext uri="{FF2B5EF4-FFF2-40B4-BE49-F238E27FC236}">
                <a16:creationId xmlns:a16="http://schemas.microsoft.com/office/drawing/2014/main" id="{7DD16F0A-8896-F1AF-689B-F5D186388AB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10:notes">
            <a:extLst>
              <a:ext uri="{FF2B5EF4-FFF2-40B4-BE49-F238E27FC236}">
                <a16:creationId xmlns:a16="http://schemas.microsoft.com/office/drawing/2014/main" id="{86723677-BFA8-3AB7-9039-D12DAF817D81}"/>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1831256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789B3399-0F23-FA08-E971-A5B21AA7676E}"/>
            </a:ext>
          </a:extLst>
        </p:cNvPr>
        <p:cNvGrpSpPr/>
        <p:nvPr/>
      </p:nvGrpSpPr>
      <p:grpSpPr>
        <a:xfrm>
          <a:off x="0" y="0"/>
          <a:ext cx="0" cy="0"/>
          <a:chOff x="0" y="0"/>
          <a:chExt cx="0" cy="0"/>
        </a:xfrm>
      </p:grpSpPr>
      <p:sp>
        <p:nvSpPr>
          <p:cNvPr id="190" name="Google Shape;190;p16:notes">
            <a:extLst>
              <a:ext uri="{FF2B5EF4-FFF2-40B4-BE49-F238E27FC236}">
                <a16:creationId xmlns:a16="http://schemas.microsoft.com/office/drawing/2014/main" id="{5C2497AA-7EC6-F2D8-9707-7F4E059152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6:notes">
            <a:extLst>
              <a:ext uri="{FF2B5EF4-FFF2-40B4-BE49-F238E27FC236}">
                <a16:creationId xmlns:a16="http://schemas.microsoft.com/office/drawing/2014/main" id="{7629AA65-A56E-8BE8-F00A-CED85F48207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6:notes">
            <a:extLst>
              <a:ext uri="{FF2B5EF4-FFF2-40B4-BE49-F238E27FC236}">
                <a16:creationId xmlns:a16="http://schemas.microsoft.com/office/drawing/2014/main" id="{8A6EC1D3-00D3-E475-6DCE-A27A77A79FAE}"/>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3822935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88F0670E-FF93-0288-A18E-4ED965EECFB1}"/>
            </a:ext>
          </a:extLst>
        </p:cNvPr>
        <p:cNvGrpSpPr/>
        <p:nvPr/>
      </p:nvGrpSpPr>
      <p:grpSpPr>
        <a:xfrm>
          <a:off x="0" y="0"/>
          <a:ext cx="0" cy="0"/>
          <a:chOff x="0" y="0"/>
          <a:chExt cx="0" cy="0"/>
        </a:xfrm>
      </p:grpSpPr>
      <p:sp>
        <p:nvSpPr>
          <p:cNvPr id="190" name="Google Shape;190;p16:notes">
            <a:extLst>
              <a:ext uri="{FF2B5EF4-FFF2-40B4-BE49-F238E27FC236}">
                <a16:creationId xmlns:a16="http://schemas.microsoft.com/office/drawing/2014/main" id="{45D53424-BE8B-0273-BAD5-2DAE89D2B1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6:notes">
            <a:extLst>
              <a:ext uri="{FF2B5EF4-FFF2-40B4-BE49-F238E27FC236}">
                <a16:creationId xmlns:a16="http://schemas.microsoft.com/office/drawing/2014/main" id="{FF85AA17-DEC4-1491-D8CA-256A11F491E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6:notes">
            <a:extLst>
              <a:ext uri="{FF2B5EF4-FFF2-40B4-BE49-F238E27FC236}">
                <a16:creationId xmlns:a16="http://schemas.microsoft.com/office/drawing/2014/main" id="{DB991569-B772-F765-3ED6-A20BD6E0C331}"/>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3007146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EC3079B0-9D8A-9A58-ECF6-D708BD597F0A}"/>
            </a:ext>
          </a:extLst>
        </p:cNvPr>
        <p:cNvGrpSpPr/>
        <p:nvPr/>
      </p:nvGrpSpPr>
      <p:grpSpPr>
        <a:xfrm>
          <a:off x="0" y="0"/>
          <a:ext cx="0" cy="0"/>
          <a:chOff x="0" y="0"/>
          <a:chExt cx="0" cy="0"/>
        </a:xfrm>
      </p:grpSpPr>
      <p:sp>
        <p:nvSpPr>
          <p:cNvPr id="190" name="Google Shape;190;p16:notes">
            <a:extLst>
              <a:ext uri="{FF2B5EF4-FFF2-40B4-BE49-F238E27FC236}">
                <a16:creationId xmlns:a16="http://schemas.microsoft.com/office/drawing/2014/main" id="{A4180B7E-50CC-449C-E9F5-E8B1F509DD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6:notes">
            <a:extLst>
              <a:ext uri="{FF2B5EF4-FFF2-40B4-BE49-F238E27FC236}">
                <a16:creationId xmlns:a16="http://schemas.microsoft.com/office/drawing/2014/main" id="{3591A479-BDB0-86F5-6E76-213DBEB1480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6:notes">
            <a:extLst>
              <a:ext uri="{FF2B5EF4-FFF2-40B4-BE49-F238E27FC236}">
                <a16:creationId xmlns:a16="http://schemas.microsoft.com/office/drawing/2014/main" id="{CCD6A174-CCA5-352F-682F-5B04047DB649}"/>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2293501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fb201b44d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g2fb201b44d4_0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2fb201b44d4_0_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fb201b44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g2fb201b44d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g2fb201b44d4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 name="Google Shape;80;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EA6B5E22-C3A3-1267-3271-E46E2524794A}"/>
            </a:ext>
          </a:extLst>
        </p:cNvPr>
        <p:cNvGrpSpPr/>
        <p:nvPr/>
      </p:nvGrpSpPr>
      <p:grpSpPr>
        <a:xfrm>
          <a:off x="0" y="0"/>
          <a:ext cx="0" cy="0"/>
          <a:chOff x="0" y="0"/>
          <a:chExt cx="0" cy="0"/>
        </a:xfrm>
      </p:grpSpPr>
      <p:sp>
        <p:nvSpPr>
          <p:cNvPr id="96" name="Google Shape;96;p6:notes">
            <a:extLst>
              <a:ext uri="{FF2B5EF4-FFF2-40B4-BE49-F238E27FC236}">
                <a16:creationId xmlns:a16="http://schemas.microsoft.com/office/drawing/2014/main" id="{3F0224F7-B747-94D4-4805-316E467876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6:notes">
            <a:extLst>
              <a:ext uri="{FF2B5EF4-FFF2-40B4-BE49-F238E27FC236}">
                <a16:creationId xmlns:a16="http://schemas.microsoft.com/office/drawing/2014/main" id="{69A30E09-6D40-E162-D0EA-DEE1390A3BF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6:notes">
            <a:extLst>
              <a:ext uri="{FF2B5EF4-FFF2-40B4-BE49-F238E27FC236}">
                <a16:creationId xmlns:a16="http://schemas.microsoft.com/office/drawing/2014/main" id="{600AFF66-7B79-C0BE-F8DE-7B269C0763DA}"/>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4215539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4864FBC3-99EF-22A0-2DA9-F29A487C0887}"/>
            </a:ext>
          </a:extLst>
        </p:cNvPr>
        <p:cNvGrpSpPr/>
        <p:nvPr/>
      </p:nvGrpSpPr>
      <p:grpSpPr>
        <a:xfrm>
          <a:off x="0" y="0"/>
          <a:ext cx="0" cy="0"/>
          <a:chOff x="0" y="0"/>
          <a:chExt cx="0" cy="0"/>
        </a:xfrm>
      </p:grpSpPr>
      <p:sp>
        <p:nvSpPr>
          <p:cNvPr id="96" name="Google Shape;96;p6:notes">
            <a:extLst>
              <a:ext uri="{FF2B5EF4-FFF2-40B4-BE49-F238E27FC236}">
                <a16:creationId xmlns:a16="http://schemas.microsoft.com/office/drawing/2014/main" id="{163D7CC6-A1D6-C481-3F87-27AC81EED6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6:notes">
            <a:extLst>
              <a:ext uri="{FF2B5EF4-FFF2-40B4-BE49-F238E27FC236}">
                <a16:creationId xmlns:a16="http://schemas.microsoft.com/office/drawing/2014/main" id="{22C61707-BE73-7639-AB73-4360CC1E216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6:notes">
            <a:extLst>
              <a:ext uri="{FF2B5EF4-FFF2-40B4-BE49-F238E27FC236}">
                <a16:creationId xmlns:a16="http://schemas.microsoft.com/office/drawing/2014/main" id="{DD465EE8-52CD-6082-096A-80FEBDF8EC49}"/>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573914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2"/>
        <p:cNvGrpSpPr/>
        <p:nvPr/>
      </p:nvGrpSpPr>
      <p:grpSpPr>
        <a:xfrm>
          <a:off x="0" y="0"/>
          <a:ext cx="0" cy="0"/>
          <a:chOff x="0" y="0"/>
          <a:chExt cx="0" cy="0"/>
        </a:xfrm>
      </p:grpSpPr>
      <p:sp>
        <p:nvSpPr>
          <p:cNvPr id="13" name="Google Shape;13;p23"/>
          <p:cNvSpPr txBox="1">
            <a:spLocks noGrp="1"/>
          </p:cNvSpPr>
          <p:nvPr>
            <p:ph type="subTitle" idx="1"/>
          </p:nvPr>
        </p:nvSpPr>
        <p:spPr>
          <a:xfrm>
            <a:off x="460375" y="3146981"/>
            <a:ext cx="8237540" cy="1151229"/>
          </a:xfrm>
          <a:prstGeom prst="rect">
            <a:avLst/>
          </a:prstGeom>
          <a:noFill/>
          <a:ln>
            <a:noFill/>
          </a:ln>
        </p:spPr>
        <p:txBody>
          <a:bodyPr spcFirstLastPara="1" wrap="square" lIns="91425" tIns="45700" rIns="91425" bIns="45700" anchor="t" anchorCtr="0">
            <a:normAutofit/>
          </a:bodyPr>
          <a:lstStyle>
            <a:lvl1pPr lvl="0" algn="l">
              <a:spcBef>
                <a:spcPts val="360"/>
              </a:spcBef>
              <a:spcAft>
                <a:spcPts val="0"/>
              </a:spcAft>
              <a:buClr>
                <a:schemeClr val="dk2"/>
              </a:buClr>
              <a:buSzPts val="1800"/>
              <a:buNone/>
              <a:defRPr sz="1800">
                <a:solidFill>
                  <a:schemeClr val="dk2"/>
                </a:solidFill>
              </a:defRPr>
            </a:lvl1pPr>
            <a:lvl2pPr lvl="1" algn="ctr">
              <a:spcBef>
                <a:spcPts val="480"/>
              </a:spcBef>
              <a:spcAft>
                <a:spcPts val="0"/>
              </a:spcAft>
              <a:buClr>
                <a:srgbClr val="8B8B8B"/>
              </a:buClr>
              <a:buSzPts val="2400"/>
              <a:buNone/>
              <a:defRPr>
                <a:solidFill>
                  <a:srgbClr val="8B8B8B"/>
                </a:solidFill>
              </a:defRPr>
            </a:lvl2pPr>
            <a:lvl3pPr lvl="2" algn="ctr">
              <a:spcBef>
                <a:spcPts val="400"/>
              </a:spcBef>
              <a:spcAft>
                <a:spcPts val="0"/>
              </a:spcAft>
              <a:buClr>
                <a:srgbClr val="8B8B8B"/>
              </a:buClr>
              <a:buSzPts val="2000"/>
              <a:buNone/>
              <a:defRPr>
                <a:solidFill>
                  <a:srgbClr val="8B8B8B"/>
                </a:solidFill>
              </a:defRPr>
            </a:lvl3pPr>
            <a:lvl4pPr lvl="3" algn="ctr">
              <a:spcBef>
                <a:spcPts val="360"/>
              </a:spcBef>
              <a:spcAft>
                <a:spcPts val="0"/>
              </a:spcAft>
              <a:buClr>
                <a:srgbClr val="8B8B8B"/>
              </a:buClr>
              <a:buSzPts val="1800"/>
              <a:buNone/>
              <a:defRPr>
                <a:solidFill>
                  <a:srgbClr val="8B8B8B"/>
                </a:solidFill>
              </a:defRPr>
            </a:lvl4pPr>
            <a:lvl5pPr lvl="4" algn="ctr">
              <a:spcBef>
                <a:spcPts val="360"/>
              </a:spcBef>
              <a:spcAft>
                <a:spcPts val="0"/>
              </a:spcAft>
              <a:buClr>
                <a:srgbClr val="8B8B8B"/>
              </a:buClr>
              <a:buSzPts val="1800"/>
              <a:buNone/>
              <a:defRPr>
                <a:solidFill>
                  <a:srgbClr val="8B8B8B"/>
                </a:solidFill>
              </a:defRPr>
            </a:lvl5pPr>
            <a:lvl6pPr lvl="5" algn="ctr">
              <a:spcBef>
                <a:spcPts val="400"/>
              </a:spcBef>
              <a:spcAft>
                <a:spcPts val="0"/>
              </a:spcAft>
              <a:buClr>
                <a:srgbClr val="8B8B8B"/>
              </a:buClr>
              <a:buSzPts val="2000"/>
              <a:buNone/>
              <a:defRPr>
                <a:solidFill>
                  <a:srgbClr val="8B8B8B"/>
                </a:solidFill>
              </a:defRPr>
            </a:lvl6pPr>
            <a:lvl7pPr lvl="6" algn="ctr">
              <a:spcBef>
                <a:spcPts val="400"/>
              </a:spcBef>
              <a:spcAft>
                <a:spcPts val="0"/>
              </a:spcAft>
              <a:buClr>
                <a:srgbClr val="8B8B8B"/>
              </a:buClr>
              <a:buSzPts val="2000"/>
              <a:buNone/>
              <a:defRPr>
                <a:solidFill>
                  <a:srgbClr val="8B8B8B"/>
                </a:solidFill>
              </a:defRPr>
            </a:lvl7pPr>
            <a:lvl8pPr lvl="7" algn="ctr">
              <a:spcBef>
                <a:spcPts val="400"/>
              </a:spcBef>
              <a:spcAft>
                <a:spcPts val="0"/>
              </a:spcAft>
              <a:buClr>
                <a:srgbClr val="8B8B8B"/>
              </a:buClr>
              <a:buSzPts val="2000"/>
              <a:buNone/>
              <a:defRPr>
                <a:solidFill>
                  <a:srgbClr val="8B8B8B"/>
                </a:solidFill>
              </a:defRPr>
            </a:lvl8pPr>
            <a:lvl9pPr lvl="8" algn="ctr">
              <a:spcBef>
                <a:spcPts val="400"/>
              </a:spcBef>
              <a:spcAft>
                <a:spcPts val="0"/>
              </a:spcAft>
              <a:buClr>
                <a:srgbClr val="8B8B8B"/>
              </a:buClr>
              <a:buSzPts val="2000"/>
              <a:buNone/>
              <a:defRPr>
                <a:solidFill>
                  <a:srgbClr val="8B8B8B"/>
                </a:solidFill>
              </a:defRPr>
            </a:lvl9pPr>
          </a:lstStyle>
          <a:p>
            <a:endParaRPr/>
          </a:p>
        </p:txBody>
      </p:sp>
      <p:sp>
        <p:nvSpPr>
          <p:cNvPr id="14" name="Google Shape;14;p23"/>
          <p:cNvSpPr txBox="1">
            <a:spLocks noGrp="1"/>
          </p:cNvSpPr>
          <p:nvPr>
            <p:ph type="title"/>
          </p:nvPr>
        </p:nvSpPr>
        <p:spPr>
          <a:xfrm>
            <a:off x="460380" y="361510"/>
            <a:ext cx="8237539" cy="2716364"/>
          </a:xfrm>
          <a:prstGeom prst="rect">
            <a:avLst/>
          </a:prstGeom>
          <a:solidFill>
            <a:schemeClr val="accent1"/>
          </a:solid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5"/>
        <p:cNvGrpSpPr/>
        <p:nvPr/>
      </p:nvGrpSpPr>
      <p:grpSpPr>
        <a:xfrm>
          <a:off x="0" y="0"/>
          <a:ext cx="0" cy="0"/>
          <a:chOff x="0" y="0"/>
          <a:chExt cx="0" cy="0"/>
        </a:xfrm>
      </p:grpSpPr>
      <p:sp>
        <p:nvSpPr>
          <p:cNvPr id="16" name="Google Shape;16;p24"/>
          <p:cNvSpPr txBox="1"/>
          <p:nvPr/>
        </p:nvSpPr>
        <p:spPr>
          <a:xfrm>
            <a:off x="3733800" y="4794706"/>
            <a:ext cx="2082019"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b="0" i="0" u="none" strike="noStrike" cap="none">
                <a:solidFill>
                  <a:srgbClr val="929292"/>
                </a:solidFill>
                <a:latin typeface="Inter"/>
                <a:ea typeface="Inter"/>
                <a:cs typeface="Inter"/>
                <a:sym typeface="Inter"/>
              </a:rPr>
              <a:t>Kaggle Winner Presentation Template</a:t>
            </a:r>
            <a:endParaRPr sz="800" b="0" i="0" u="none" strike="noStrike" cap="none">
              <a:solidFill>
                <a:srgbClr val="929292"/>
              </a:solidFill>
              <a:latin typeface="Inter"/>
              <a:ea typeface="Inter"/>
              <a:cs typeface="Inter"/>
              <a:sym typeface="Inter"/>
            </a:endParaRPr>
          </a:p>
        </p:txBody>
      </p:sp>
      <p:pic>
        <p:nvPicPr>
          <p:cNvPr id="17" name="Google Shape;17;p24"/>
          <p:cNvPicPr preferRelativeResize="0"/>
          <p:nvPr/>
        </p:nvPicPr>
        <p:blipFill rotWithShape="1">
          <a:blip r:embed="rId2">
            <a:alphaModFix/>
          </a:blip>
          <a:srcRect/>
          <a:stretch/>
        </p:blipFill>
        <p:spPr>
          <a:xfrm>
            <a:off x="227109" y="4794706"/>
            <a:ext cx="557815" cy="215444"/>
          </a:xfrm>
          <a:prstGeom prst="rect">
            <a:avLst/>
          </a:prstGeom>
          <a:noFill/>
          <a:ln>
            <a:noFill/>
          </a:ln>
        </p:spPr>
      </p:pic>
      <p:sp>
        <p:nvSpPr>
          <p:cNvPr id="18" name="Google Shape;18;p24"/>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800" b="0" i="0" u="none" strike="noStrike" cap="none">
                <a:solidFill>
                  <a:srgbClr val="8B8B8B"/>
                </a:solidFill>
                <a:latin typeface="Inter"/>
                <a:ea typeface="Inter"/>
                <a:cs typeface="Inter"/>
                <a:sym typeface="Inter"/>
              </a:defRPr>
            </a:lvl1pPr>
            <a:lvl2pPr marL="0" marR="0" lvl="1" indent="0" algn="r" rtl="0">
              <a:spcBef>
                <a:spcPts val="0"/>
              </a:spcBef>
              <a:buNone/>
              <a:defRPr sz="800" b="0" i="0" u="none" strike="noStrike" cap="none">
                <a:solidFill>
                  <a:srgbClr val="8B8B8B"/>
                </a:solidFill>
                <a:latin typeface="Inter"/>
                <a:ea typeface="Inter"/>
                <a:cs typeface="Inter"/>
                <a:sym typeface="Inter"/>
              </a:defRPr>
            </a:lvl2pPr>
            <a:lvl3pPr marL="0" marR="0" lvl="2" indent="0" algn="r" rtl="0">
              <a:spcBef>
                <a:spcPts val="0"/>
              </a:spcBef>
              <a:buNone/>
              <a:defRPr sz="800" b="0" i="0" u="none" strike="noStrike" cap="none">
                <a:solidFill>
                  <a:srgbClr val="8B8B8B"/>
                </a:solidFill>
                <a:latin typeface="Inter"/>
                <a:ea typeface="Inter"/>
                <a:cs typeface="Inter"/>
                <a:sym typeface="Inter"/>
              </a:defRPr>
            </a:lvl3pPr>
            <a:lvl4pPr marL="0" marR="0" lvl="3" indent="0" algn="r" rtl="0">
              <a:spcBef>
                <a:spcPts val="0"/>
              </a:spcBef>
              <a:buNone/>
              <a:defRPr sz="800" b="0" i="0" u="none" strike="noStrike" cap="none">
                <a:solidFill>
                  <a:srgbClr val="8B8B8B"/>
                </a:solidFill>
                <a:latin typeface="Inter"/>
                <a:ea typeface="Inter"/>
                <a:cs typeface="Inter"/>
                <a:sym typeface="Inter"/>
              </a:defRPr>
            </a:lvl4pPr>
            <a:lvl5pPr marL="0" marR="0" lvl="4" indent="0" algn="r" rtl="0">
              <a:spcBef>
                <a:spcPts val="0"/>
              </a:spcBef>
              <a:buNone/>
              <a:defRPr sz="800" b="0" i="0" u="none" strike="noStrike" cap="none">
                <a:solidFill>
                  <a:srgbClr val="8B8B8B"/>
                </a:solidFill>
                <a:latin typeface="Inter"/>
                <a:ea typeface="Inter"/>
                <a:cs typeface="Inter"/>
                <a:sym typeface="Inter"/>
              </a:defRPr>
            </a:lvl5pPr>
            <a:lvl6pPr marL="0" marR="0" lvl="5" indent="0" algn="r" rtl="0">
              <a:spcBef>
                <a:spcPts val="0"/>
              </a:spcBef>
              <a:buNone/>
              <a:defRPr sz="800" b="0" i="0" u="none" strike="noStrike" cap="none">
                <a:solidFill>
                  <a:srgbClr val="8B8B8B"/>
                </a:solidFill>
                <a:latin typeface="Inter"/>
                <a:ea typeface="Inter"/>
                <a:cs typeface="Inter"/>
                <a:sym typeface="Inter"/>
              </a:defRPr>
            </a:lvl6pPr>
            <a:lvl7pPr marL="0" marR="0" lvl="6" indent="0" algn="r" rtl="0">
              <a:spcBef>
                <a:spcPts val="0"/>
              </a:spcBef>
              <a:buNone/>
              <a:defRPr sz="800" b="0" i="0" u="none" strike="noStrike" cap="none">
                <a:solidFill>
                  <a:srgbClr val="8B8B8B"/>
                </a:solidFill>
                <a:latin typeface="Inter"/>
                <a:ea typeface="Inter"/>
                <a:cs typeface="Inter"/>
                <a:sym typeface="Inter"/>
              </a:defRPr>
            </a:lvl7pPr>
            <a:lvl8pPr marL="0" marR="0" lvl="7" indent="0" algn="r" rtl="0">
              <a:spcBef>
                <a:spcPts val="0"/>
              </a:spcBef>
              <a:buNone/>
              <a:defRPr sz="800" b="0" i="0" u="none" strike="noStrike" cap="none">
                <a:solidFill>
                  <a:srgbClr val="8B8B8B"/>
                </a:solidFill>
                <a:latin typeface="Inter"/>
                <a:ea typeface="Inter"/>
                <a:cs typeface="Inter"/>
                <a:sym typeface="Inter"/>
              </a:defRPr>
            </a:lvl8pPr>
            <a:lvl9pPr marL="0" marR="0" lvl="8" indent="0" algn="r" rtl="0">
              <a:spcBef>
                <a:spcPts val="0"/>
              </a:spcBef>
              <a:buNone/>
              <a:defRPr sz="800" b="0" i="0" u="none" strike="noStrike" cap="none">
                <a:solidFill>
                  <a:srgbClr val="8B8B8B"/>
                </a:solidFill>
                <a:latin typeface="Inter"/>
                <a:ea typeface="Inter"/>
                <a:cs typeface="Inter"/>
                <a:sym typeface="Inte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uge Chapter Head">
  <p:cSld name="Huge Chapter Head">
    <p:spTree>
      <p:nvGrpSpPr>
        <p:cNvPr id="1" name="Shape 19"/>
        <p:cNvGrpSpPr/>
        <p:nvPr/>
      </p:nvGrpSpPr>
      <p:grpSpPr>
        <a:xfrm>
          <a:off x="0" y="0"/>
          <a:ext cx="0" cy="0"/>
          <a:chOff x="0" y="0"/>
          <a:chExt cx="0" cy="0"/>
        </a:xfrm>
      </p:grpSpPr>
      <p:sp>
        <p:nvSpPr>
          <p:cNvPr id="20" name="Google Shape;20;p25"/>
          <p:cNvSpPr txBox="1">
            <a:spLocks noGrp="1"/>
          </p:cNvSpPr>
          <p:nvPr>
            <p:ph type="title"/>
          </p:nvPr>
        </p:nvSpPr>
        <p:spPr>
          <a:xfrm>
            <a:off x="285750" y="2648619"/>
            <a:ext cx="7639050" cy="1502236"/>
          </a:xfrm>
          <a:prstGeom prst="rect">
            <a:avLst/>
          </a:prstGeom>
          <a:solidFill>
            <a:schemeClr val="accent1"/>
          </a:solidFill>
          <a:ln>
            <a:noFill/>
          </a:ln>
        </p:spPr>
        <p:txBody>
          <a:bodyPr spcFirstLastPara="1" wrap="square" lIns="91425" tIns="45700" rIns="91425" bIns="45700" anchor="b" anchorCtr="0">
            <a:noAutofit/>
          </a:bodyPr>
          <a:lstStyle>
            <a:lvl1pPr lvl="0" algn="r">
              <a:lnSpc>
                <a:spcPct val="211111"/>
              </a:lnSpc>
              <a:spcBef>
                <a:spcPts val="0"/>
              </a:spcBef>
              <a:spcAft>
                <a:spcPts val="0"/>
              </a:spcAft>
              <a:buSzPts val="1400"/>
              <a:buNone/>
              <a:defRPr sz="36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5" descr="bb_arrow.png"/>
          <p:cNvSpPr/>
          <p:nvPr/>
        </p:nvSpPr>
        <p:spPr>
          <a:xfrm flipH="1">
            <a:off x="8088630" y="3718467"/>
            <a:ext cx="201168" cy="189739"/>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26"/>
          <p:cNvSpPr txBox="1">
            <a:spLocks noGrp="1"/>
          </p:cNvSpPr>
          <p:nvPr>
            <p:ph type="title"/>
          </p:nvPr>
        </p:nvSpPr>
        <p:spPr>
          <a:xfrm>
            <a:off x="857250" y="427832"/>
            <a:ext cx="7429500" cy="529431"/>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6"/>
          <p:cNvSpPr txBox="1">
            <a:spLocks noGrp="1"/>
          </p:cNvSpPr>
          <p:nvPr>
            <p:ph type="body" idx="1"/>
          </p:nvPr>
        </p:nvSpPr>
        <p:spPr>
          <a:xfrm>
            <a:off x="857250" y="957262"/>
            <a:ext cx="7429500" cy="358332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26" descr="bb_arrow.png"/>
          <p:cNvSpPr/>
          <p:nvPr/>
        </p:nvSpPr>
        <p:spPr>
          <a:xfrm>
            <a:off x="563880" y="610649"/>
            <a:ext cx="201168" cy="189739"/>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27"/>
          <p:cNvSpPr txBox="1">
            <a:spLocks noGrp="1"/>
          </p:cNvSpPr>
          <p:nvPr>
            <p:ph type="title"/>
          </p:nvPr>
        </p:nvSpPr>
        <p:spPr>
          <a:xfrm>
            <a:off x="722313" y="3305179"/>
            <a:ext cx="7772400" cy="1021556"/>
          </a:xfrm>
          <a:prstGeom prst="rect">
            <a:avLst/>
          </a:prstGeom>
          <a:solidFill>
            <a:schemeClr val="accent1"/>
          </a:solidFill>
          <a:ln>
            <a:noFill/>
          </a:ln>
        </p:spPr>
        <p:txBody>
          <a:bodyPr spcFirstLastPara="1" wrap="square" lIns="91425" tIns="45700" rIns="91425" bIns="45700" anchor="t" anchorCtr="0">
            <a:noAutofit/>
          </a:bodyPr>
          <a:lstStyle>
            <a:lvl1pPr lvl="0" algn="l">
              <a:spcBef>
                <a:spcPts val="0"/>
              </a:spcBef>
              <a:spcAft>
                <a:spcPts val="0"/>
              </a:spcAft>
              <a:buSzPts val="1400"/>
              <a:buNone/>
              <a:defRPr sz="36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7"/>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B8B8B"/>
              </a:buClr>
              <a:buSzPts val="2000"/>
              <a:buNone/>
              <a:defRPr sz="2000">
                <a:solidFill>
                  <a:srgbClr val="8B8B8B"/>
                </a:solidFill>
              </a:defRPr>
            </a:lvl1pPr>
            <a:lvl2pPr marL="914400" lvl="1" indent="-228600" algn="l">
              <a:spcBef>
                <a:spcPts val="360"/>
              </a:spcBef>
              <a:spcAft>
                <a:spcPts val="0"/>
              </a:spcAft>
              <a:buClr>
                <a:srgbClr val="8B8B8B"/>
              </a:buClr>
              <a:buSzPts val="1800"/>
              <a:buNone/>
              <a:defRPr sz="1800">
                <a:solidFill>
                  <a:srgbClr val="8B8B8B"/>
                </a:solidFill>
              </a:defRPr>
            </a:lvl2pPr>
            <a:lvl3pPr marL="1371600" lvl="2" indent="-228600" algn="l">
              <a:spcBef>
                <a:spcPts val="320"/>
              </a:spcBef>
              <a:spcAft>
                <a:spcPts val="0"/>
              </a:spcAft>
              <a:buClr>
                <a:srgbClr val="8B8B8B"/>
              </a:buClr>
              <a:buSzPts val="1600"/>
              <a:buNone/>
              <a:defRPr sz="1600">
                <a:solidFill>
                  <a:srgbClr val="8B8B8B"/>
                </a:solidFill>
              </a:defRPr>
            </a:lvl3pPr>
            <a:lvl4pPr marL="1828800" lvl="3" indent="-228600" algn="l">
              <a:spcBef>
                <a:spcPts val="280"/>
              </a:spcBef>
              <a:spcAft>
                <a:spcPts val="0"/>
              </a:spcAft>
              <a:buClr>
                <a:srgbClr val="8B8B8B"/>
              </a:buClr>
              <a:buSzPts val="1400"/>
              <a:buNone/>
              <a:defRPr sz="1400">
                <a:solidFill>
                  <a:srgbClr val="8B8B8B"/>
                </a:solidFill>
              </a:defRPr>
            </a:lvl4pPr>
            <a:lvl5pPr marL="2286000" lvl="4" indent="-228600" algn="l">
              <a:spcBef>
                <a:spcPts val="280"/>
              </a:spcBef>
              <a:spcAft>
                <a:spcPts val="0"/>
              </a:spcAft>
              <a:buClr>
                <a:srgbClr val="8B8B8B"/>
              </a:buClr>
              <a:buSzPts val="1400"/>
              <a:buNone/>
              <a:defRPr sz="1400">
                <a:solidFill>
                  <a:srgbClr val="8B8B8B"/>
                </a:solidFill>
              </a:defRPr>
            </a:lvl5pPr>
            <a:lvl6pPr marL="2743200" lvl="5" indent="-228600" algn="l">
              <a:spcBef>
                <a:spcPts val="280"/>
              </a:spcBef>
              <a:spcAft>
                <a:spcPts val="0"/>
              </a:spcAft>
              <a:buClr>
                <a:srgbClr val="8B8B8B"/>
              </a:buClr>
              <a:buSzPts val="1400"/>
              <a:buNone/>
              <a:defRPr sz="1400">
                <a:solidFill>
                  <a:srgbClr val="8B8B8B"/>
                </a:solidFill>
              </a:defRPr>
            </a:lvl6pPr>
            <a:lvl7pPr marL="3200400" lvl="6" indent="-228600" algn="l">
              <a:spcBef>
                <a:spcPts val="280"/>
              </a:spcBef>
              <a:spcAft>
                <a:spcPts val="0"/>
              </a:spcAft>
              <a:buClr>
                <a:srgbClr val="8B8B8B"/>
              </a:buClr>
              <a:buSzPts val="1400"/>
              <a:buNone/>
              <a:defRPr sz="1400">
                <a:solidFill>
                  <a:srgbClr val="8B8B8B"/>
                </a:solidFill>
              </a:defRPr>
            </a:lvl7pPr>
            <a:lvl8pPr marL="3657600" lvl="7" indent="-228600" algn="l">
              <a:spcBef>
                <a:spcPts val="280"/>
              </a:spcBef>
              <a:spcAft>
                <a:spcPts val="0"/>
              </a:spcAft>
              <a:buClr>
                <a:srgbClr val="8B8B8B"/>
              </a:buClr>
              <a:buSzPts val="1400"/>
              <a:buNone/>
              <a:defRPr sz="1400">
                <a:solidFill>
                  <a:srgbClr val="8B8B8B"/>
                </a:solidFill>
              </a:defRPr>
            </a:lvl8pPr>
            <a:lvl9pPr marL="4114800" lvl="8" indent="-228600" algn="l">
              <a:spcBef>
                <a:spcPts val="280"/>
              </a:spcBef>
              <a:spcAft>
                <a:spcPts val="0"/>
              </a:spcAft>
              <a:buClr>
                <a:srgbClr val="8B8B8B"/>
              </a:buClr>
              <a:buSzPts val="1400"/>
              <a:buNone/>
              <a:defRPr sz="1400">
                <a:solidFill>
                  <a:srgbClr val="8B8B8B"/>
                </a:solidFill>
              </a:defRPr>
            </a:lvl9pPr>
          </a:lstStyle>
          <a:p>
            <a:endParaRPr/>
          </a:p>
        </p:txBody>
      </p:sp>
      <p:sp>
        <p:nvSpPr>
          <p:cNvPr id="29" name="Google Shape;29;p27" descr="bb_arrow.png"/>
          <p:cNvSpPr/>
          <p:nvPr/>
        </p:nvSpPr>
        <p:spPr>
          <a:xfrm>
            <a:off x="463296" y="3461007"/>
            <a:ext cx="201168" cy="189739"/>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28"/>
          <p:cNvSpPr txBox="1">
            <a:spLocks noGrp="1"/>
          </p:cNvSpPr>
          <p:nvPr>
            <p:ph type="title"/>
          </p:nvPr>
        </p:nvSpPr>
        <p:spPr>
          <a:xfrm>
            <a:off x="857250" y="427832"/>
            <a:ext cx="7429500" cy="529431"/>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8"/>
          <p:cNvSpPr txBox="1">
            <a:spLocks noGrp="1"/>
          </p:cNvSpPr>
          <p:nvPr>
            <p:ph type="body" idx="1"/>
          </p:nvPr>
        </p:nvSpPr>
        <p:spPr>
          <a:xfrm>
            <a:off x="457200" y="1200154"/>
            <a:ext cx="4038600" cy="3394472"/>
          </a:xfrm>
          <a:prstGeom prst="rect">
            <a:avLst/>
          </a:prstGeom>
          <a:noFill/>
          <a:ln>
            <a:noFill/>
          </a:ln>
        </p:spPr>
        <p:txBody>
          <a:bodyPr spcFirstLastPara="1" wrap="square" lIns="91425" tIns="45700" rIns="91425" bIns="45700" anchor="t" anchorCtr="0">
            <a:normAutofit/>
          </a:bodyPr>
          <a:lstStyle>
            <a:lvl1pPr marL="457200" lvl="0" indent="-355600" algn="l">
              <a:spcBef>
                <a:spcPts val="400"/>
              </a:spcBef>
              <a:spcAft>
                <a:spcPts val="0"/>
              </a:spcAft>
              <a:buClr>
                <a:schemeClr val="dk1"/>
              </a:buClr>
              <a:buSzPts val="2000"/>
              <a:buChar char="•"/>
              <a:defRPr sz="2000"/>
            </a:lvl1pPr>
            <a:lvl2pPr marL="914400" lvl="1" indent="-342900" algn="l">
              <a:spcBef>
                <a:spcPts val="360"/>
              </a:spcBef>
              <a:spcAft>
                <a:spcPts val="0"/>
              </a:spcAft>
              <a:buClr>
                <a:schemeClr val="dk1"/>
              </a:buClr>
              <a:buSzPts val="1800"/>
              <a:buChar char="–"/>
              <a:defRPr sz="1800"/>
            </a:lvl2pPr>
            <a:lvl3pPr marL="1371600" lvl="2" indent="-330200" algn="l">
              <a:spcBef>
                <a:spcPts val="320"/>
              </a:spcBef>
              <a:spcAft>
                <a:spcPts val="0"/>
              </a:spcAft>
              <a:buClr>
                <a:schemeClr val="dk1"/>
              </a:buClr>
              <a:buSzPts val="1600"/>
              <a:buChar char="•"/>
              <a:defRPr sz="1600"/>
            </a:lvl3pPr>
            <a:lvl4pPr marL="1828800" lvl="3" indent="-317500" algn="l">
              <a:spcBef>
                <a:spcPts val="280"/>
              </a:spcBef>
              <a:spcAft>
                <a:spcPts val="0"/>
              </a:spcAft>
              <a:buClr>
                <a:schemeClr val="dk1"/>
              </a:buClr>
              <a:buSzPts val="1400"/>
              <a:buChar char="–"/>
              <a:defRPr sz="1400"/>
            </a:lvl4pPr>
            <a:lvl5pPr marL="2286000" lvl="4" indent="-317500" algn="l">
              <a:spcBef>
                <a:spcPts val="280"/>
              </a:spcBef>
              <a:spcAft>
                <a:spcPts val="0"/>
              </a:spcAft>
              <a:buClr>
                <a:schemeClr val="dk1"/>
              </a:buClr>
              <a:buSzPts val="1400"/>
              <a:buChar char="»"/>
              <a:defRPr sz="14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28"/>
          <p:cNvSpPr txBox="1">
            <a:spLocks noGrp="1"/>
          </p:cNvSpPr>
          <p:nvPr>
            <p:ph type="body" idx="2"/>
          </p:nvPr>
        </p:nvSpPr>
        <p:spPr>
          <a:xfrm>
            <a:off x="4648200" y="1200154"/>
            <a:ext cx="4038600" cy="3394472"/>
          </a:xfrm>
          <a:prstGeom prst="rect">
            <a:avLst/>
          </a:prstGeom>
          <a:noFill/>
          <a:ln>
            <a:noFill/>
          </a:ln>
        </p:spPr>
        <p:txBody>
          <a:bodyPr spcFirstLastPara="1" wrap="square" lIns="91425" tIns="45700" rIns="91425" bIns="45700" anchor="t" anchorCtr="0">
            <a:normAutofit/>
          </a:bodyPr>
          <a:lstStyle>
            <a:lvl1pPr marL="457200" lvl="0" indent="-355600" algn="l">
              <a:spcBef>
                <a:spcPts val="400"/>
              </a:spcBef>
              <a:spcAft>
                <a:spcPts val="0"/>
              </a:spcAft>
              <a:buClr>
                <a:schemeClr val="dk1"/>
              </a:buClr>
              <a:buSzPts val="2000"/>
              <a:buChar char="•"/>
              <a:defRPr sz="2000"/>
            </a:lvl1pPr>
            <a:lvl2pPr marL="914400" lvl="1" indent="-342900" algn="l">
              <a:spcBef>
                <a:spcPts val="360"/>
              </a:spcBef>
              <a:spcAft>
                <a:spcPts val="0"/>
              </a:spcAft>
              <a:buClr>
                <a:schemeClr val="dk1"/>
              </a:buClr>
              <a:buSzPts val="1800"/>
              <a:buChar char="–"/>
              <a:defRPr sz="1800"/>
            </a:lvl2pPr>
            <a:lvl3pPr marL="1371600" lvl="2" indent="-330200" algn="l">
              <a:spcBef>
                <a:spcPts val="320"/>
              </a:spcBef>
              <a:spcAft>
                <a:spcPts val="0"/>
              </a:spcAft>
              <a:buClr>
                <a:schemeClr val="dk1"/>
              </a:buClr>
              <a:buSzPts val="1600"/>
              <a:buChar char="•"/>
              <a:defRPr sz="1600"/>
            </a:lvl3pPr>
            <a:lvl4pPr marL="1828800" lvl="3" indent="-317500" algn="l">
              <a:spcBef>
                <a:spcPts val="280"/>
              </a:spcBef>
              <a:spcAft>
                <a:spcPts val="0"/>
              </a:spcAft>
              <a:buClr>
                <a:schemeClr val="dk1"/>
              </a:buClr>
              <a:buSzPts val="1400"/>
              <a:buChar char="–"/>
              <a:defRPr sz="1400"/>
            </a:lvl4pPr>
            <a:lvl5pPr marL="2286000" lvl="4" indent="-317500" algn="l">
              <a:spcBef>
                <a:spcPts val="280"/>
              </a:spcBef>
              <a:spcAft>
                <a:spcPts val="0"/>
              </a:spcAft>
              <a:buClr>
                <a:schemeClr val="dk1"/>
              </a:buClr>
              <a:buSzPts val="1400"/>
              <a:buChar char="»"/>
              <a:defRPr sz="14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4" name="Google Shape;34;p28" descr="bb_arrow.png"/>
          <p:cNvSpPr/>
          <p:nvPr/>
        </p:nvSpPr>
        <p:spPr>
          <a:xfrm>
            <a:off x="563880" y="610649"/>
            <a:ext cx="201168" cy="189739"/>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29"/>
          <p:cNvSpPr txBox="1">
            <a:spLocks noGrp="1"/>
          </p:cNvSpPr>
          <p:nvPr>
            <p:ph type="title"/>
          </p:nvPr>
        </p:nvSpPr>
        <p:spPr>
          <a:xfrm>
            <a:off x="857250" y="427832"/>
            <a:ext cx="7429500" cy="529431"/>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9"/>
          <p:cNvSpPr txBox="1">
            <a:spLocks noGrp="1"/>
          </p:cNvSpPr>
          <p:nvPr>
            <p:ph type="body" idx="1"/>
          </p:nvPr>
        </p:nvSpPr>
        <p:spPr>
          <a:xfrm>
            <a:off x="457200" y="965599"/>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chemeClr val="dk1"/>
              </a:buClr>
              <a:buSzPts val="2000"/>
              <a:buNone/>
              <a:defRPr sz="20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8" name="Google Shape;38;p29"/>
          <p:cNvSpPr txBox="1">
            <a:spLocks noGrp="1"/>
          </p:cNvSpPr>
          <p:nvPr>
            <p:ph type="body" idx="2"/>
          </p:nvPr>
        </p:nvSpPr>
        <p:spPr>
          <a:xfrm>
            <a:off x="457200" y="1445419"/>
            <a:ext cx="4040188" cy="2963466"/>
          </a:xfrm>
          <a:prstGeom prst="rect">
            <a:avLst/>
          </a:prstGeom>
          <a:noFill/>
          <a:ln>
            <a:noFill/>
          </a:ln>
        </p:spPr>
        <p:txBody>
          <a:bodyPr spcFirstLastPara="1" wrap="square" lIns="91425" tIns="45700" rIns="91425" bIns="45700" anchor="t" anchorCtr="0">
            <a:normAutofit/>
          </a:bodyPr>
          <a:lstStyle>
            <a:lvl1pPr marL="457200" lvl="0" indent="-355600" algn="l">
              <a:spcBef>
                <a:spcPts val="400"/>
              </a:spcBef>
              <a:spcAft>
                <a:spcPts val="0"/>
              </a:spcAft>
              <a:buClr>
                <a:schemeClr val="dk1"/>
              </a:buClr>
              <a:buSzPts val="2000"/>
              <a:buChar char="•"/>
              <a:defRPr sz="2000"/>
            </a:lvl1pPr>
            <a:lvl2pPr marL="914400" lvl="1" indent="-342900" algn="l">
              <a:spcBef>
                <a:spcPts val="360"/>
              </a:spcBef>
              <a:spcAft>
                <a:spcPts val="0"/>
              </a:spcAft>
              <a:buClr>
                <a:schemeClr val="dk1"/>
              </a:buClr>
              <a:buSzPts val="1800"/>
              <a:buChar char="–"/>
              <a:defRPr sz="1800"/>
            </a:lvl2pPr>
            <a:lvl3pPr marL="1371600" lvl="2" indent="-330200" algn="l">
              <a:spcBef>
                <a:spcPts val="320"/>
              </a:spcBef>
              <a:spcAft>
                <a:spcPts val="0"/>
              </a:spcAft>
              <a:buClr>
                <a:schemeClr val="dk1"/>
              </a:buClr>
              <a:buSzPts val="1600"/>
              <a:buChar char="•"/>
              <a:defRPr sz="1600"/>
            </a:lvl3pPr>
            <a:lvl4pPr marL="1828800" lvl="3" indent="-317500" algn="l">
              <a:spcBef>
                <a:spcPts val="280"/>
              </a:spcBef>
              <a:spcAft>
                <a:spcPts val="0"/>
              </a:spcAft>
              <a:buClr>
                <a:schemeClr val="dk1"/>
              </a:buClr>
              <a:buSzPts val="1400"/>
              <a:buChar char="–"/>
              <a:defRPr sz="1400"/>
            </a:lvl4pPr>
            <a:lvl5pPr marL="2286000" lvl="4" indent="-317500" algn="l">
              <a:spcBef>
                <a:spcPts val="280"/>
              </a:spcBef>
              <a:spcAft>
                <a:spcPts val="0"/>
              </a:spcAft>
              <a:buClr>
                <a:schemeClr val="dk1"/>
              </a:buClr>
              <a:buSzPts val="1400"/>
              <a:buChar char="»"/>
              <a:defRPr sz="14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9" name="Google Shape;39;p29"/>
          <p:cNvSpPr txBox="1">
            <a:spLocks noGrp="1"/>
          </p:cNvSpPr>
          <p:nvPr>
            <p:ph type="body" idx="3"/>
          </p:nvPr>
        </p:nvSpPr>
        <p:spPr>
          <a:xfrm>
            <a:off x="4645031" y="965599"/>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chemeClr val="dk1"/>
              </a:buClr>
              <a:buSzPts val="2000"/>
              <a:buNone/>
              <a:defRPr sz="20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0" name="Google Shape;40;p29"/>
          <p:cNvSpPr txBox="1">
            <a:spLocks noGrp="1"/>
          </p:cNvSpPr>
          <p:nvPr>
            <p:ph type="body" idx="4"/>
          </p:nvPr>
        </p:nvSpPr>
        <p:spPr>
          <a:xfrm>
            <a:off x="4645031" y="1445419"/>
            <a:ext cx="4041775" cy="2963466"/>
          </a:xfrm>
          <a:prstGeom prst="rect">
            <a:avLst/>
          </a:prstGeom>
          <a:noFill/>
          <a:ln>
            <a:noFill/>
          </a:ln>
        </p:spPr>
        <p:txBody>
          <a:bodyPr spcFirstLastPara="1" wrap="square" lIns="91425" tIns="45700" rIns="91425" bIns="45700" anchor="t" anchorCtr="0">
            <a:normAutofit/>
          </a:bodyPr>
          <a:lstStyle>
            <a:lvl1pPr marL="457200" lvl="0" indent="-355600" algn="l">
              <a:spcBef>
                <a:spcPts val="400"/>
              </a:spcBef>
              <a:spcAft>
                <a:spcPts val="0"/>
              </a:spcAft>
              <a:buClr>
                <a:schemeClr val="dk1"/>
              </a:buClr>
              <a:buSzPts val="2000"/>
              <a:buChar char="•"/>
              <a:defRPr sz="2000"/>
            </a:lvl1pPr>
            <a:lvl2pPr marL="914400" lvl="1" indent="-342900" algn="l">
              <a:spcBef>
                <a:spcPts val="360"/>
              </a:spcBef>
              <a:spcAft>
                <a:spcPts val="0"/>
              </a:spcAft>
              <a:buClr>
                <a:schemeClr val="dk1"/>
              </a:buClr>
              <a:buSzPts val="1800"/>
              <a:buChar char="–"/>
              <a:defRPr sz="1800"/>
            </a:lvl2pPr>
            <a:lvl3pPr marL="1371600" lvl="2" indent="-330200" algn="l">
              <a:spcBef>
                <a:spcPts val="320"/>
              </a:spcBef>
              <a:spcAft>
                <a:spcPts val="0"/>
              </a:spcAft>
              <a:buClr>
                <a:schemeClr val="dk1"/>
              </a:buClr>
              <a:buSzPts val="1600"/>
              <a:buChar char="•"/>
              <a:defRPr sz="1600"/>
            </a:lvl3pPr>
            <a:lvl4pPr marL="1828800" lvl="3" indent="-317500" algn="l">
              <a:spcBef>
                <a:spcPts val="280"/>
              </a:spcBef>
              <a:spcAft>
                <a:spcPts val="0"/>
              </a:spcAft>
              <a:buClr>
                <a:schemeClr val="dk1"/>
              </a:buClr>
              <a:buSzPts val="1400"/>
              <a:buChar char="–"/>
              <a:defRPr sz="1400"/>
            </a:lvl4pPr>
            <a:lvl5pPr marL="2286000" lvl="4" indent="-317500" algn="l">
              <a:spcBef>
                <a:spcPts val="280"/>
              </a:spcBef>
              <a:spcAft>
                <a:spcPts val="0"/>
              </a:spcAft>
              <a:buClr>
                <a:schemeClr val="dk1"/>
              </a:buClr>
              <a:buSzPts val="1400"/>
              <a:buChar char="»"/>
              <a:defRPr sz="14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1" name="Google Shape;41;p29" descr="bb_arrow.png"/>
          <p:cNvSpPr/>
          <p:nvPr/>
        </p:nvSpPr>
        <p:spPr>
          <a:xfrm>
            <a:off x="563880" y="610649"/>
            <a:ext cx="201168" cy="189739"/>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30"/>
          <p:cNvSpPr txBox="1">
            <a:spLocks noGrp="1"/>
          </p:cNvSpPr>
          <p:nvPr>
            <p:ph type="title"/>
          </p:nvPr>
        </p:nvSpPr>
        <p:spPr>
          <a:xfrm>
            <a:off x="857250" y="427832"/>
            <a:ext cx="7429500" cy="529431"/>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4"/>
        <p:cNvGrpSpPr/>
        <p:nvPr/>
      </p:nvGrpSpPr>
      <p:grpSpPr>
        <a:xfrm>
          <a:off x="0" y="0"/>
          <a:ext cx="0" cy="0"/>
          <a:chOff x="0" y="0"/>
          <a:chExt cx="0" cy="0"/>
        </a:xfrm>
      </p:grpSpPr>
      <p:sp>
        <p:nvSpPr>
          <p:cNvPr id="45" name="Google Shape;45;p31"/>
          <p:cNvSpPr txBox="1">
            <a:spLocks noGrp="1"/>
          </p:cNvSpPr>
          <p:nvPr>
            <p:ph type="title"/>
          </p:nvPr>
        </p:nvSpPr>
        <p:spPr>
          <a:xfrm>
            <a:off x="704851" y="470395"/>
            <a:ext cx="2703516" cy="783236"/>
          </a:xfrm>
          <a:prstGeom prst="rect">
            <a:avLst/>
          </a:prstGeom>
          <a:solidFill>
            <a:schemeClr val="accent1"/>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1"/>
          <p:cNvSpPr txBox="1">
            <a:spLocks noGrp="1"/>
          </p:cNvSpPr>
          <p:nvPr>
            <p:ph type="body" idx="1"/>
          </p:nvPr>
        </p:nvSpPr>
        <p:spPr>
          <a:xfrm>
            <a:off x="3738756" y="470039"/>
            <a:ext cx="4593838" cy="3945065"/>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7" name="Google Shape;47;p31"/>
          <p:cNvSpPr txBox="1">
            <a:spLocks noGrp="1"/>
          </p:cNvSpPr>
          <p:nvPr>
            <p:ph type="body" idx="2"/>
          </p:nvPr>
        </p:nvSpPr>
        <p:spPr>
          <a:xfrm>
            <a:off x="704851" y="1254561"/>
            <a:ext cx="2703516" cy="3161831"/>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8" name="Google Shape;48;p31" descr="bb_arrow.png"/>
          <p:cNvSpPr/>
          <p:nvPr/>
        </p:nvSpPr>
        <p:spPr>
          <a:xfrm>
            <a:off x="425196" y="786102"/>
            <a:ext cx="201168" cy="189739"/>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857250" y="427832"/>
            <a:ext cx="7429500" cy="529431"/>
          </a:xfrm>
          <a:prstGeom prst="rect">
            <a:avLst/>
          </a:prstGeom>
          <a:solidFill>
            <a:schemeClr val="accent1"/>
          </a:solid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800" b="1" i="0" u="none" strike="noStrike" cap="none">
                <a:solidFill>
                  <a:schemeClr val="lt1"/>
                </a:solidFill>
                <a:latin typeface="Arial Narrow"/>
                <a:ea typeface="Arial Narrow"/>
                <a:cs typeface="Arial Narrow"/>
                <a:sym typeface="Arial Narrow"/>
              </a:defRPr>
            </a:lvl1pPr>
            <a:lvl2pPr marR="0" lvl="1" algn="l" rtl="0">
              <a:spcBef>
                <a:spcPts val="0"/>
              </a:spcBef>
              <a:spcAft>
                <a:spcPts val="0"/>
              </a:spcAft>
              <a:buSzPts val="1400"/>
              <a:buNone/>
              <a:defRPr sz="28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8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8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8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8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8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8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800" b="1" i="0" u="none" strike="noStrike" cap="none">
                <a:solidFill>
                  <a:schemeClr val="dk1"/>
                </a:solidFill>
                <a:latin typeface="Arial"/>
                <a:ea typeface="Arial"/>
                <a:cs typeface="Arial"/>
                <a:sym typeface="Arial"/>
              </a:defRPr>
            </a:lvl9pPr>
          </a:lstStyle>
          <a:p>
            <a:endParaRPr/>
          </a:p>
        </p:txBody>
      </p:sp>
      <p:sp>
        <p:nvSpPr>
          <p:cNvPr id="11" name="Google Shape;11;p22"/>
          <p:cNvSpPr txBox="1">
            <a:spLocks noGrp="1"/>
          </p:cNvSpPr>
          <p:nvPr>
            <p:ph type="body" idx="1"/>
          </p:nvPr>
        </p:nvSpPr>
        <p:spPr>
          <a:xfrm>
            <a:off x="857250" y="957262"/>
            <a:ext cx="7429500" cy="3583328"/>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36085"/>
        </a:solidFill>
        <a:effectLst/>
      </p:bgPr>
    </p:bg>
    <p:spTree>
      <p:nvGrpSpPr>
        <p:cNvPr id="1" name="Shape 53"/>
        <p:cNvGrpSpPr/>
        <p:nvPr/>
      </p:nvGrpSpPr>
      <p:grpSpPr>
        <a:xfrm>
          <a:off x="0" y="0"/>
          <a:ext cx="0" cy="0"/>
          <a:chOff x="0" y="0"/>
          <a:chExt cx="0" cy="0"/>
        </a:xfrm>
      </p:grpSpPr>
      <p:sp>
        <p:nvSpPr>
          <p:cNvPr id="54" name="Google Shape;54;p1"/>
          <p:cNvSpPr/>
          <p:nvPr/>
        </p:nvSpPr>
        <p:spPr>
          <a:xfrm>
            <a:off x="-190500" y="0"/>
            <a:ext cx="94107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Verdana"/>
              <a:ea typeface="Verdana"/>
              <a:cs typeface="Verdana"/>
              <a:sym typeface="Verdana"/>
            </a:endParaRPr>
          </a:p>
        </p:txBody>
      </p:sp>
      <p:sp>
        <p:nvSpPr>
          <p:cNvPr id="55" name="Google Shape;55;p1"/>
          <p:cNvSpPr txBox="1">
            <a:spLocks noGrp="1"/>
          </p:cNvSpPr>
          <p:nvPr>
            <p:ph type="title"/>
          </p:nvPr>
        </p:nvSpPr>
        <p:spPr>
          <a:xfrm>
            <a:off x="-331470" y="1129529"/>
            <a:ext cx="8713470" cy="2100337"/>
          </a:xfrm>
          <a:prstGeom prst="rect">
            <a:avLst/>
          </a:prstGeom>
          <a:noFill/>
          <a:ln>
            <a:noFill/>
          </a:ln>
        </p:spPr>
        <p:txBody>
          <a:bodyPr spcFirstLastPara="1" wrap="square" lIns="360000" tIns="360000" rIns="91425" bIns="360000" anchor="ctr" anchorCtr="0">
            <a:noAutofit/>
          </a:bodyPr>
          <a:lstStyle/>
          <a:p>
            <a:pPr lvl="0" algn="ctr"/>
            <a:r>
              <a:rPr lang="en-AU" altLang="zh-CN" sz="1600" dirty="0">
                <a:solidFill>
                  <a:schemeClr val="tx1"/>
                </a:solidFill>
                <a:latin typeface="Inter" panose="020B0502030000000004" pitchFamily="34" charset="0"/>
                <a:ea typeface="Inter" panose="020B0502030000000004" pitchFamily="34" charset="0"/>
                <a:cs typeface="Inter" panose="020B0502030000000004" pitchFamily="34" charset="0"/>
              </a:rPr>
              <a:t>Kaggle Winner Presentation</a:t>
            </a:r>
            <a:r>
              <a:rPr lang="en-US" altLang="en-AU" sz="1600" dirty="0">
                <a:solidFill>
                  <a:schemeClr val="tx1"/>
                </a:solidFill>
                <a:latin typeface="Inter" panose="020B0502030000000004" pitchFamily="34" charset="0"/>
                <a:ea typeface="Inter" panose="020B0502030000000004" pitchFamily="34" charset="0"/>
                <a:cs typeface="Inter" panose="020B0502030000000004" pitchFamily="34" charset="0"/>
              </a:rPr>
              <a:t> (3rd)</a:t>
            </a:r>
            <a:br>
              <a:rPr lang="en-AU" altLang="zh-CN" sz="4000" dirty="0">
                <a:solidFill>
                  <a:schemeClr val="tx1"/>
                </a:solidFill>
                <a:latin typeface="Inter" panose="020B0502030000000004" pitchFamily="34" charset="0"/>
                <a:ea typeface="Inter" panose="020B0502030000000004" pitchFamily="34" charset="0"/>
                <a:cs typeface="Inter" panose="020B0502030000000004" pitchFamily="34" charset="0"/>
              </a:rPr>
            </a:br>
            <a:r>
              <a:rPr lang="en-US" sz="3600" dirty="0">
                <a:solidFill>
                  <a:schemeClr val="dk1"/>
                </a:solidFill>
                <a:latin typeface="Inter"/>
                <a:ea typeface="Inter"/>
                <a:cs typeface="Inter"/>
                <a:sym typeface="Inter"/>
              </a:rPr>
              <a:t>Kaggle </a:t>
            </a:r>
            <a:r>
              <a:rPr lang="en-US" sz="3600" dirty="0" err="1">
                <a:solidFill>
                  <a:schemeClr val="dk1"/>
                </a:solidFill>
                <a:latin typeface="Inter"/>
                <a:ea typeface="Inter"/>
                <a:cs typeface="Inter"/>
                <a:sym typeface="Inter"/>
              </a:rPr>
              <a:t>NeurIPS</a:t>
            </a:r>
            <a:r>
              <a:rPr lang="en-US" sz="3600" dirty="0">
                <a:solidFill>
                  <a:schemeClr val="dk1"/>
                </a:solidFill>
                <a:latin typeface="Inter"/>
                <a:ea typeface="Inter"/>
                <a:cs typeface="Inter"/>
                <a:sym typeface="Inter"/>
              </a:rPr>
              <a:t> 2025 Polymer Prediction Solution </a:t>
            </a:r>
            <a:r>
              <a:rPr lang="en-US" sz="1100" dirty="0">
                <a:solidFill>
                  <a:schemeClr val="dk1"/>
                </a:solidFill>
                <a:latin typeface="Inter"/>
                <a:ea typeface="Inter"/>
                <a:cs typeface="Inter"/>
                <a:sym typeface="Inter"/>
              </a:rPr>
              <a:t>Presentationhttps://www.kaggle.com/competitions/neurips-open-polymer-prediction-2025</a:t>
            </a:r>
            <a:endParaRPr sz="1100" dirty="0">
              <a:solidFill>
                <a:schemeClr val="dk1"/>
              </a:solidFill>
              <a:latin typeface="Inter"/>
              <a:ea typeface="Inter"/>
              <a:cs typeface="Inter"/>
              <a:sym typeface="Inter"/>
            </a:endParaRPr>
          </a:p>
        </p:txBody>
      </p:sp>
      <p:pic>
        <p:nvPicPr>
          <p:cNvPr id="56" name="Google Shape;56;p1"/>
          <p:cNvPicPr preferRelativeResize="0"/>
          <p:nvPr/>
        </p:nvPicPr>
        <p:blipFill rotWithShape="1">
          <a:blip r:embed="rId3">
            <a:alphaModFix/>
          </a:blip>
          <a:srcRect/>
          <a:stretch/>
        </p:blipFill>
        <p:spPr>
          <a:xfrm>
            <a:off x="4152900" y="285750"/>
            <a:ext cx="838200" cy="323737"/>
          </a:xfrm>
          <a:prstGeom prst="rect">
            <a:avLst/>
          </a:prstGeom>
          <a:noFill/>
          <a:ln>
            <a:noFill/>
          </a:ln>
        </p:spPr>
      </p:pic>
      <p:pic>
        <p:nvPicPr>
          <p:cNvPr id="57" name="Google Shape;57;p1"/>
          <p:cNvPicPr preferRelativeResize="0"/>
          <p:nvPr/>
        </p:nvPicPr>
        <p:blipFill rotWithShape="1">
          <a:blip r:embed="rId4">
            <a:alphaModFix/>
          </a:blip>
          <a:srcRect/>
          <a:stretch/>
        </p:blipFill>
        <p:spPr>
          <a:xfrm rot="454942">
            <a:off x="-874577" y="3092764"/>
            <a:ext cx="4189629" cy="2440459"/>
          </a:xfrm>
          <a:prstGeom prst="rect">
            <a:avLst/>
          </a:prstGeom>
          <a:noFill/>
          <a:ln>
            <a:noFill/>
          </a:ln>
        </p:spPr>
      </p:pic>
      <p:pic>
        <p:nvPicPr>
          <p:cNvPr id="58" name="Google Shape;58;p1"/>
          <p:cNvPicPr preferRelativeResize="0"/>
          <p:nvPr/>
        </p:nvPicPr>
        <p:blipFill rotWithShape="1">
          <a:blip r:embed="rId5">
            <a:alphaModFix/>
          </a:blip>
          <a:srcRect/>
          <a:stretch/>
        </p:blipFill>
        <p:spPr>
          <a:xfrm rot="2982496">
            <a:off x="6157459" y="-468357"/>
            <a:ext cx="5190308" cy="2964963"/>
          </a:xfrm>
          <a:prstGeom prst="rect">
            <a:avLst/>
          </a:prstGeom>
          <a:noFill/>
          <a:ln>
            <a:noFill/>
          </a:ln>
        </p:spPr>
      </p:pic>
      <p:sp>
        <p:nvSpPr>
          <p:cNvPr id="59" name="Google Shape;59;p1"/>
          <p:cNvSpPr txBox="1"/>
          <p:nvPr/>
        </p:nvSpPr>
        <p:spPr>
          <a:xfrm>
            <a:off x="1655445" y="3183329"/>
            <a:ext cx="46482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dirty="0" err="1">
                <a:solidFill>
                  <a:schemeClr val="dk1"/>
                </a:solidFill>
                <a:latin typeface="Inter"/>
                <a:ea typeface="Inter"/>
                <a:cs typeface="Inter"/>
                <a:sym typeface="Inter"/>
              </a:rPr>
              <a:t>h</a:t>
            </a:r>
            <a:r>
              <a:rPr lang="en-US" sz="2000" b="0" i="0" u="none" strike="noStrike" cap="none" dirty="0" err="1">
                <a:solidFill>
                  <a:schemeClr val="dk1"/>
                </a:solidFill>
                <a:latin typeface="Inter"/>
                <a:ea typeface="Inter"/>
                <a:cs typeface="Inter"/>
                <a:sym typeface="Inter"/>
              </a:rPr>
              <a:t>ongyu</a:t>
            </a:r>
            <a:r>
              <a:rPr lang="en-US" sz="2000" b="0" i="0" u="none" strike="noStrike" cap="none" dirty="0">
                <a:solidFill>
                  <a:schemeClr val="dk1"/>
                </a:solidFill>
                <a:latin typeface="Inter"/>
                <a:ea typeface="Inter"/>
                <a:cs typeface="Inter"/>
                <a:sym typeface="Inter"/>
              </a:rPr>
              <a:t> </a:t>
            </a:r>
            <a:r>
              <a:rPr lang="en-US" sz="2000" b="0" i="0" u="none" strike="noStrike" cap="none" dirty="0" err="1">
                <a:solidFill>
                  <a:schemeClr val="dk1"/>
                </a:solidFill>
                <a:latin typeface="Inter"/>
                <a:ea typeface="Inter"/>
                <a:cs typeface="Inter"/>
                <a:sym typeface="Inter"/>
              </a:rPr>
              <a:t>Guo&amp;youheng</a:t>
            </a:r>
            <a:r>
              <a:rPr lang="en-US" sz="2000" b="0" i="0" u="none" strike="noStrike" cap="none" dirty="0">
                <a:solidFill>
                  <a:schemeClr val="dk1"/>
                </a:solidFill>
                <a:latin typeface="Inter"/>
                <a:ea typeface="Inter"/>
                <a:cs typeface="Inter"/>
                <a:sym typeface="Inter"/>
              </a:rPr>
              <a:t> Yan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8"/>
          <p:cNvSpPr txBox="1"/>
          <p:nvPr/>
        </p:nvSpPr>
        <p:spPr>
          <a:xfrm>
            <a:off x="995266" y="878138"/>
            <a:ext cx="6193038" cy="3674812"/>
          </a:xfrm>
          <a:prstGeom prst="rect">
            <a:avLst/>
          </a:prstGeom>
          <a:noFill/>
          <a:ln>
            <a:noFill/>
          </a:ln>
        </p:spPr>
        <p:txBody>
          <a:bodyPr spcFirstLastPara="1" wrap="square" lIns="91425" tIns="45700" rIns="91425" bIns="45700" anchor="t" anchorCtr="0">
            <a:spAutoFit/>
          </a:bodyPr>
          <a:lstStyle/>
          <a:p>
            <a:r>
              <a:rPr lang="en-US" altLang="zh-CN" sz="1200" b="1" dirty="0"/>
              <a:t>Features Selection/Engineering</a:t>
            </a:r>
            <a:endParaRPr lang="en-US" altLang="zh-CN" sz="1200" dirty="0"/>
          </a:p>
          <a:p>
            <a:r>
              <a:rPr lang="en-US" altLang="zh-CN" sz="1200" b="1" dirty="0"/>
              <a:t>Fundamental Transformation: SMILES to Graph Representation</a:t>
            </a:r>
            <a:endParaRPr lang="en-US" altLang="zh-CN" sz="1200" dirty="0"/>
          </a:p>
          <a:p>
            <a:pPr lvl="1"/>
            <a:r>
              <a:rPr lang="en-US" altLang="zh-CN" sz="1200" dirty="0"/>
              <a:t>We convert 1D SMILES strings into rich graph structures where atoms are nodes and bonds are edges.</a:t>
            </a:r>
          </a:p>
          <a:p>
            <a:pPr lvl="1"/>
            <a:r>
              <a:rPr lang="en-US" altLang="zh-CN" sz="1200" dirty="0"/>
              <a:t>Node features include atomic number, degree, hybridization, etc. (7 features total).</a:t>
            </a:r>
          </a:p>
          <a:p>
            <a:pPr lvl="1"/>
            <a:r>
              <a:rPr lang="en-US" altLang="zh-CN" sz="1200" dirty="0"/>
              <a:t>This allows our GNN model to learn directly from the polymer’s 2D topology, capturing complex structural information.</a:t>
            </a:r>
          </a:p>
          <a:p>
            <a:r>
              <a:rPr lang="en-US" altLang="zh-CN" sz="1200" b="1" dirty="0"/>
              <a:t>Key Engineering Step: Chemical Data Augmentation</a:t>
            </a:r>
            <a:endParaRPr lang="en-US" altLang="zh-CN" sz="1200" dirty="0"/>
          </a:p>
          <a:p>
            <a:pPr lvl="1"/>
            <a:r>
              <a:rPr lang="en-US" altLang="zh-CN" sz="1200" dirty="0"/>
              <a:t>We implemented a function to programmatically extend monomer repeat units (*A* -&gt; *A-A-A*).</a:t>
            </a:r>
          </a:p>
          <a:p>
            <a:pPr lvl="1"/>
            <a:r>
              <a:rPr lang="en-US" altLang="zh-CN" sz="1200" dirty="0"/>
              <a:t>This creates a larger and more realistic training set, forcing the model to learn features from longer, more representative polymer chains, which significantly boosts generalization.</a:t>
            </a:r>
          </a:p>
          <a:p>
            <a:r>
              <a:rPr lang="en-US" altLang="zh-CN" sz="1200" b="1" dirty="0"/>
              <a:t>Winning Strategy: Hybrid &amp; Task-Specific Feature Selection</a:t>
            </a:r>
            <a:endParaRPr lang="en-US" altLang="zh-CN" sz="1200" dirty="0"/>
          </a:p>
          <a:p>
            <a:pPr lvl="1"/>
            <a:r>
              <a:rPr lang="en-US" altLang="zh-CN" sz="1200" dirty="0"/>
              <a:t>We combine two feature types: </a:t>
            </a:r>
            <a:r>
              <a:rPr lang="en-US" altLang="zh-CN" sz="1200" b="1" dirty="0"/>
              <a:t>learned global embeddings</a:t>
            </a:r>
            <a:r>
              <a:rPr lang="en-US" altLang="zh-CN" sz="1200" dirty="0"/>
              <a:t> from the GNN and </a:t>
            </a:r>
            <a:r>
              <a:rPr lang="en-US" altLang="zh-CN" sz="1200" b="1" dirty="0"/>
              <a:t>curated local features</a:t>
            </a:r>
            <a:r>
              <a:rPr lang="en-US" altLang="zh-CN" sz="1200" dirty="0"/>
              <a:t> from Morgan Fingerprints.</a:t>
            </a:r>
          </a:p>
          <a:p>
            <a:pPr lvl="1"/>
            <a:r>
              <a:rPr lang="en-US" altLang="zh-CN" sz="1200" dirty="0"/>
              <a:t>For each of the 5 targets, we independently select the </a:t>
            </a:r>
            <a:r>
              <a:rPr lang="en-US" altLang="zh-CN" sz="1200" b="1" dirty="0"/>
              <a:t>Top 50 most predictive Morgan Fingerprints</a:t>
            </a:r>
            <a:r>
              <a:rPr lang="en-US" altLang="zh-CN" sz="1200" dirty="0"/>
              <a:t> using F-regression, creating a tailored feature set for each prediction task.</a:t>
            </a:r>
          </a:p>
          <a:p>
            <a:pPr marR="0" lvl="0" algn="l" rtl="0">
              <a:lnSpc>
                <a:spcPct val="120000"/>
              </a:lnSpc>
              <a:spcBef>
                <a:spcPts val="0"/>
              </a:spcBef>
              <a:spcAft>
                <a:spcPts val="0"/>
              </a:spcAft>
              <a:buClr>
                <a:schemeClr val="dk1"/>
              </a:buClr>
              <a:buSzPts val="2000"/>
            </a:pPr>
            <a:endParaRPr dirty="0"/>
          </a:p>
        </p:txBody>
      </p:sp>
      <p:sp>
        <p:nvSpPr>
          <p:cNvPr id="118" name="Google Shape;118;p8"/>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19" name="Google Shape;119;p8"/>
          <p:cNvSpPr/>
          <p:nvPr/>
        </p:nvSpPr>
        <p:spPr>
          <a:xfrm>
            <a:off x="274983" y="183874"/>
            <a:ext cx="51352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Inter"/>
                <a:ea typeface="Inter"/>
                <a:cs typeface="Inter"/>
                <a:sym typeface="Inter"/>
              </a:rPr>
              <a:t>Features Selection/Engineering</a:t>
            </a:r>
            <a:endParaRPr/>
          </a:p>
          <a:p>
            <a:pPr marL="0" marR="0" lvl="0" indent="0" algn="l" rtl="0">
              <a:spcBef>
                <a:spcPts val="0"/>
              </a:spcBef>
              <a:spcAft>
                <a:spcPts val="0"/>
              </a:spcAft>
              <a:buNone/>
            </a:pPr>
            <a:endParaRPr sz="1600" b="1">
              <a:solidFill>
                <a:schemeClr val="dk1"/>
              </a:solidFill>
              <a:latin typeface="Inter"/>
              <a:ea typeface="Inter"/>
              <a:cs typeface="Inter"/>
              <a:sym typeface="Inter"/>
            </a:endParaRPr>
          </a:p>
        </p:txBody>
      </p:sp>
      <p:cxnSp>
        <p:nvCxnSpPr>
          <p:cNvPr id="120" name="Google Shape;120;p8"/>
          <p:cNvCxnSpPr/>
          <p:nvPr/>
        </p:nvCxnSpPr>
        <p:spPr>
          <a:xfrm>
            <a:off x="304800" y="590550"/>
            <a:ext cx="8597015" cy="0"/>
          </a:xfrm>
          <a:prstGeom prst="straightConnector1">
            <a:avLst/>
          </a:prstGeom>
          <a:noFill/>
          <a:ln w="25400" cap="flat" cmpd="sng">
            <a:solidFill>
              <a:srgbClr val="FAE041"/>
            </a:solidFill>
            <a:prstDash val="solid"/>
            <a:round/>
            <a:headEnd type="none" w="sm" len="sm"/>
            <a:tailEnd type="none" w="sm" len="sm"/>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a:extLst>
            <a:ext uri="{FF2B5EF4-FFF2-40B4-BE49-F238E27FC236}">
              <a16:creationId xmlns:a16="http://schemas.microsoft.com/office/drawing/2014/main" id="{B09BD7B7-E482-830C-D357-D37E3C677BEE}"/>
            </a:ext>
          </a:extLst>
        </p:cNvPr>
        <p:cNvGrpSpPr/>
        <p:nvPr/>
      </p:nvGrpSpPr>
      <p:grpSpPr>
        <a:xfrm>
          <a:off x="0" y="0"/>
          <a:ext cx="0" cy="0"/>
          <a:chOff x="0" y="0"/>
          <a:chExt cx="0" cy="0"/>
        </a:xfrm>
      </p:grpSpPr>
      <p:sp>
        <p:nvSpPr>
          <p:cNvPr id="117" name="Google Shape;117;p8">
            <a:extLst>
              <a:ext uri="{FF2B5EF4-FFF2-40B4-BE49-F238E27FC236}">
                <a16:creationId xmlns:a16="http://schemas.microsoft.com/office/drawing/2014/main" id="{63B8D19F-952D-F99D-0B51-F50CECDB26ED}"/>
              </a:ext>
            </a:extLst>
          </p:cNvPr>
          <p:cNvSpPr txBox="1"/>
          <p:nvPr/>
        </p:nvSpPr>
        <p:spPr>
          <a:xfrm>
            <a:off x="304799" y="707094"/>
            <a:ext cx="8514495" cy="1889708"/>
          </a:xfrm>
          <a:prstGeom prst="rect">
            <a:avLst/>
          </a:prstGeom>
          <a:noFill/>
          <a:ln>
            <a:noFill/>
          </a:ln>
        </p:spPr>
        <p:txBody>
          <a:bodyPr spcFirstLastPara="1" wrap="square" lIns="91425" tIns="45700" rIns="91425" bIns="45700" anchor="t" anchorCtr="0">
            <a:spAutoFit/>
          </a:bodyPr>
          <a:lstStyle/>
          <a:p>
            <a:r>
              <a:rPr lang="en-US" altLang="zh-CN" sz="1200" b="1" dirty="0"/>
              <a:t>Key Engineering Step: Chemical Data Augmentation</a:t>
            </a:r>
            <a:endParaRPr lang="en-US" altLang="zh-CN" sz="1200" dirty="0"/>
          </a:p>
          <a:p>
            <a:pPr lvl="1"/>
            <a:r>
              <a:rPr lang="en-US" altLang="zh-CN" sz="1200" dirty="0"/>
              <a:t>We implemented a function to programmatically extend monomer repeat units (*A* -&gt; *A-A-A*).</a:t>
            </a:r>
          </a:p>
          <a:p>
            <a:pPr lvl="1"/>
            <a:r>
              <a:rPr lang="en-US" altLang="zh-CN" sz="1200" dirty="0"/>
              <a:t>This creates a larger and more realistic training set, forcing the model to learn features from longer, more representative polymer chains, which significantly boosts generalization.</a:t>
            </a:r>
          </a:p>
          <a:p>
            <a:pPr lvl="1"/>
            <a:endParaRPr lang="en-US" altLang="zh-CN" sz="1200" dirty="0"/>
          </a:p>
          <a:p>
            <a:pPr lvl="1"/>
            <a:r>
              <a:rPr lang="en-US" altLang="zh-CN" sz="1200" dirty="0"/>
              <a:t>e.g.</a:t>
            </a:r>
          </a:p>
          <a:p>
            <a:pPr lvl="1"/>
            <a:r>
              <a:rPr lang="en-US" altLang="zh-CN" dirty="0"/>
              <a:t>Original SMILES (Monomer): *C(c1ccccc1)C* </a:t>
            </a:r>
          </a:p>
          <a:p>
            <a:pPr lvl="1"/>
            <a:r>
              <a:rPr lang="en-US" altLang="zh-CN" dirty="0"/>
              <a:t>Augmented SMILES (Trimer): *CC(**(*C(C*)c1ccccc1)C(C*)c1ccccc1)c1ccccc1</a:t>
            </a:r>
            <a:endParaRPr lang="en-US" altLang="zh-CN" sz="1200" dirty="0"/>
          </a:p>
          <a:p>
            <a:pPr marR="0" lvl="0" algn="l" rtl="0">
              <a:lnSpc>
                <a:spcPct val="120000"/>
              </a:lnSpc>
              <a:spcBef>
                <a:spcPts val="0"/>
              </a:spcBef>
              <a:spcAft>
                <a:spcPts val="0"/>
              </a:spcAft>
              <a:buClr>
                <a:schemeClr val="dk1"/>
              </a:buClr>
              <a:buSzPts val="2000"/>
            </a:pPr>
            <a:endParaRPr dirty="0"/>
          </a:p>
        </p:txBody>
      </p:sp>
      <p:sp>
        <p:nvSpPr>
          <p:cNvPr id="118" name="Google Shape;118;p8">
            <a:extLst>
              <a:ext uri="{FF2B5EF4-FFF2-40B4-BE49-F238E27FC236}">
                <a16:creationId xmlns:a16="http://schemas.microsoft.com/office/drawing/2014/main" id="{4013A212-3BB5-7EAA-9BE7-C934FA7BBDEF}"/>
              </a:ext>
            </a:extLst>
          </p:cNvPr>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119" name="Google Shape;119;p8">
            <a:extLst>
              <a:ext uri="{FF2B5EF4-FFF2-40B4-BE49-F238E27FC236}">
                <a16:creationId xmlns:a16="http://schemas.microsoft.com/office/drawing/2014/main" id="{C4FE4FFB-BAE4-2340-9BD8-342E39572FE1}"/>
              </a:ext>
            </a:extLst>
          </p:cNvPr>
          <p:cNvSpPr/>
          <p:nvPr/>
        </p:nvSpPr>
        <p:spPr>
          <a:xfrm>
            <a:off x="274983" y="183874"/>
            <a:ext cx="51352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Inter"/>
                <a:ea typeface="Inter"/>
                <a:cs typeface="Inter"/>
                <a:sym typeface="Inter"/>
              </a:rPr>
              <a:t>Features Selection/Engineering</a:t>
            </a:r>
            <a:endParaRPr/>
          </a:p>
          <a:p>
            <a:pPr marL="0" marR="0" lvl="0" indent="0" algn="l" rtl="0">
              <a:spcBef>
                <a:spcPts val="0"/>
              </a:spcBef>
              <a:spcAft>
                <a:spcPts val="0"/>
              </a:spcAft>
              <a:buNone/>
            </a:pPr>
            <a:endParaRPr sz="1600" b="1">
              <a:solidFill>
                <a:schemeClr val="dk1"/>
              </a:solidFill>
              <a:latin typeface="Inter"/>
              <a:ea typeface="Inter"/>
              <a:cs typeface="Inter"/>
              <a:sym typeface="Inter"/>
            </a:endParaRPr>
          </a:p>
        </p:txBody>
      </p:sp>
      <p:cxnSp>
        <p:nvCxnSpPr>
          <p:cNvPr id="120" name="Google Shape;120;p8">
            <a:extLst>
              <a:ext uri="{FF2B5EF4-FFF2-40B4-BE49-F238E27FC236}">
                <a16:creationId xmlns:a16="http://schemas.microsoft.com/office/drawing/2014/main" id="{1E333227-6893-B006-1D6E-43BC8714B78F}"/>
              </a:ext>
            </a:extLst>
          </p:cNvPr>
          <p:cNvCxnSpPr/>
          <p:nvPr/>
        </p:nvCxnSpPr>
        <p:spPr>
          <a:xfrm>
            <a:off x="304800" y="590550"/>
            <a:ext cx="8597015" cy="0"/>
          </a:xfrm>
          <a:prstGeom prst="straightConnector1">
            <a:avLst/>
          </a:prstGeom>
          <a:noFill/>
          <a:ln w="25400" cap="flat" cmpd="sng">
            <a:solidFill>
              <a:srgbClr val="FAE041"/>
            </a:solidFill>
            <a:prstDash val="solid"/>
            <a:round/>
            <a:headEnd type="none" w="sm" len="sm"/>
            <a:tailEnd type="none" w="sm" len="sm"/>
          </a:ln>
        </p:spPr>
      </p:cxnSp>
      <p:pic>
        <p:nvPicPr>
          <p:cNvPr id="3" name="图片 2">
            <a:extLst>
              <a:ext uri="{FF2B5EF4-FFF2-40B4-BE49-F238E27FC236}">
                <a16:creationId xmlns:a16="http://schemas.microsoft.com/office/drawing/2014/main" id="{A9C3ECCF-895A-D85F-25DE-5AD75BC45352}"/>
              </a:ext>
            </a:extLst>
          </p:cNvPr>
          <p:cNvPicPr>
            <a:picLocks noChangeAspect="1"/>
          </p:cNvPicPr>
          <p:nvPr/>
        </p:nvPicPr>
        <p:blipFill>
          <a:blip r:embed="rId3"/>
          <a:stretch>
            <a:fillRect/>
          </a:stretch>
        </p:blipFill>
        <p:spPr>
          <a:xfrm>
            <a:off x="1087741" y="3142630"/>
            <a:ext cx="2226959" cy="850497"/>
          </a:xfrm>
          <a:prstGeom prst="rect">
            <a:avLst/>
          </a:prstGeom>
        </p:spPr>
      </p:pic>
      <p:pic>
        <p:nvPicPr>
          <p:cNvPr id="5" name="图片 4">
            <a:extLst>
              <a:ext uri="{FF2B5EF4-FFF2-40B4-BE49-F238E27FC236}">
                <a16:creationId xmlns:a16="http://schemas.microsoft.com/office/drawing/2014/main" id="{ECA4F4F1-106C-D0FF-3788-6A669F0B9779}"/>
              </a:ext>
            </a:extLst>
          </p:cNvPr>
          <p:cNvPicPr>
            <a:picLocks noChangeAspect="1"/>
          </p:cNvPicPr>
          <p:nvPr/>
        </p:nvPicPr>
        <p:blipFill>
          <a:blip r:embed="rId4"/>
          <a:stretch>
            <a:fillRect/>
          </a:stretch>
        </p:blipFill>
        <p:spPr>
          <a:xfrm>
            <a:off x="4081711" y="2945130"/>
            <a:ext cx="4297680" cy="1531620"/>
          </a:xfrm>
          <a:prstGeom prst="rect">
            <a:avLst/>
          </a:prstGeom>
        </p:spPr>
      </p:pic>
    </p:spTree>
    <p:extLst>
      <p:ext uri="{BB962C8B-B14F-4D97-AF65-F5344CB8AC3E}">
        <p14:creationId xmlns:p14="http://schemas.microsoft.com/office/powerpoint/2010/main" val="3422660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9"/>
          <p:cNvSpPr/>
          <p:nvPr/>
        </p:nvSpPr>
        <p:spPr>
          <a:xfrm flipH="1">
            <a:off x="-2514600" y="30646"/>
            <a:ext cx="2109951" cy="5143500"/>
          </a:xfrm>
          <a:prstGeom prst="rect">
            <a:avLst/>
          </a:prstGeom>
          <a:solidFill>
            <a:srgbClr val="3CBEEC">
              <a:alpha val="901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0000"/>
              </a:solidFill>
              <a:latin typeface="Open Sans"/>
              <a:ea typeface="Open Sans"/>
              <a:cs typeface="Open Sans"/>
              <a:sym typeface="Open Sans"/>
            </a:endParaRPr>
          </a:p>
        </p:txBody>
      </p:sp>
      <p:graphicFrame>
        <p:nvGraphicFramePr>
          <p:cNvPr id="127" name="Google Shape;127;p9"/>
          <p:cNvGraphicFramePr/>
          <p:nvPr/>
        </p:nvGraphicFramePr>
        <p:xfrm>
          <a:off x="3580394" y="717568"/>
          <a:ext cx="5411206" cy="3769656"/>
        </p:xfrm>
        <a:graphic>
          <a:graphicData uri="http://schemas.openxmlformats.org/drawingml/2006/chart">
            <c:chart xmlns:c="http://schemas.openxmlformats.org/drawingml/2006/chart" xmlns:r="http://schemas.openxmlformats.org/officeDocument/2006/relationships" r:id="rId3"/>
          </a:graphicData>
        </a:graphic>
      </p:graphicFrame>
      <p:sp>
        <p:nvSpPr>
          <p:cNvPr id="128" name="Google Shape;128;p9"/>
          <p:cNvSpPr txBox="1"/>
          <p:nvPr/>
        </p:nvSpPr>
        <p:spPr>
          <a:xfrm>
            <a:off x="-2362199" y="188816"/>
            <a:ext cx="2082019"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Inter"/>
                <a:ea typeface="Inter"/>
                <a:cs typeface="Inter"/>
                <a:sym typeface="Inter"/>
              </a:rPr>
              <a:t>Features Selection/Engineering</a:t>
            </a:r>
            <a:endParaRPr/>
          </a:p>
        </p:txBody>
      </p:sp>
      <p:sp>
        <p:nvSpPr>
          <p:cNvPr id="129" name="Google Shape;129;p9"/>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130" name="Google Shape;130;p9"/>
          <p:cNvSpPr/>
          <p:nvPr/>
        </p:nvSpPr>
        <p:spPr>
          <a:xfrm>
            <a:off x="-2345634" y="470453"/>
            <a:ext cx="1754091"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Inter"/>
                <a:ea typeface="Inter"/>
                <a:cs typeface="Inter"/>
                <a:sym typeface="Inter"/>
              </a:rPr>
              <a:t>Variable Importance Plot</a:t>
            </a:r>
            <a:endParaRPr/>
          </a:p>
          <a:p>
            <a:pPr marL="0" marR="0" lvl="0" indent="0" algn="l" rtl="0">
              <a:spcBef>
                <a:spcPts val="0"/>
              </a:spcBef>
              <a:spcAft>
                <a:spcPts val="0"/>
              </a:spcAft>
              <a:buNone/>
            </a:pPr>
            <a:endParaRPr sz="1600">
              <a:solidFill>
                <a:schemeClr val="dk1"/>
              </a:solidFill>
              <a:latin typeface="Arial"/>
              <a:ea typeface="Arial"/>
              <a:cs typeface="Arial"/>
              <a:sym typeface="Arial"/>
            </a:endParaRPr>
          </a:p>
        </p:txBody>
      </p:sp>
      <p:sp>
        <p:nvSpPr>
          <p:cNvPr id="132" name="Google Shape;132;p9"/>
          <p:cNvSpPr/>
          <p:nvPr/>
        </p:nvSpPr>
        <p:spPr>
          <a:xfrm>
            <a:off x="274983" y="183874"/>
            <a:ext cx="51352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Inter"/>
                <a:ea typeface="Inter"/>
                <a:cs typeface="Inter"/>
                <a:sym typeface="Inter"/>
              </a:rPr>
              <a:t>Features Selection/Engineering</a:t>
            </a:r>
            <a:endParaRPr/>
          </a:p>
          <a:p>
            <a:pPr marL="0" marR="0" lvl="0" indent="0" algn="l" rtl="0">
              <a:spcBef>
                <a:spcPts val="0"/>
              </a:spcBef>
              <a:spcAft>
                <a:spcPts val="0"/>
              </a:spcAft>
              <a:buNone/>
            </a:pPr>
            <a:endParaRPr sz="1600" b="1">
              <a:solidFill>
                <a:schemeClr val="dk1"/>
              </a:solidFill>
              <a:latin typeface="Inter"/>
              <a:ea typeface="Inter"/>
              <a:cs typeface="Inter"/>
              <a:sym typeface="Inter"/>
            </a:endParaRPr>
          </a:p>
        </p:txBody>
      </p:sp>
      <p:cxnSp>
        <p:nvCxnSpPr>
          <p:cNvPr id="133" name="Google Shape;133;p9"/>
          <p:cNvCxnSpPr/>
          <p:nvPr/>
        </p:nvCxnSpPr>
        <p:spPr>
          <a:xfrm>
            <a:off x="304800" y="590550"/>
            <a:ext cx="8597015" cy="0"/>
          </a:xfrm>
          <a:prstGeom prst="straightConnector1">
            <a:avLst/>
          </a:prstGeom>
          <a:noFill/>
          <a:ln w="25400" cap="flat" cmpd="sng">
            <a:solidFill>
              <a:srgbClr val="FAE041"/>
            </a:solidFill>
            <a:prstDash val="solid"/>
            <a:round/>
            <a:headEnd type="none" w="sm" len="sm"/>
            <a:tailEnd type="none" w="sm" len="sm"/>
          </a:ln>
        </p:spPr>
      </p:cxnSp>
      <p:pic>
        <p:nvPicPr>
          <p:cNvPr id="3" name="图片 2">
            <a:extLst>
              <a:ext uri="{FF2B5EF4-FFF2-40B4-BE49-F238E27FC236}">
                <a16:creationId xmlns:a16="http://schemas.microsoft.com/office/drawing/2014/main" id="{82F7E377-DFBF-77E4-5E68-FDF0F556176D}"/>
              </a:ext>
            </a:extLst>
          </p:cNvPr>
          <p:cNvPicPr>
            <a:picLocks noChangeAspect="1"/>
          </p:cNvPicPr>
          <p:nvPr/>
        </p:nvPicPr>
        <p:blipFill>
          <a:blip r:embed="rId4"/>
          <a:stretch>
            <a:fillRect/>
          </a:stretch>
        </p:blipFill>
        <p:spPr>
          <a:xfrm>
            <a:off x="4975860" y="601024"/>
            <a:ext cx="4015740" cy="3951921"/>
          </a:xfrm>
          <a:prstGeom prst="rect">
            <a:avLst/>
          </a:prstGeom>
        </p:spPr>
      </p:pic>
      <p:sp>
        <p:nvSpPr>
          <p:cNvPr id="4" name="文本框 3">
            <a:extLst>
              <a:ext uri="{FF2B5EF4-FFF2-40B4-BE49-F238E27FC236}">
                <a16:creationId xmlns:a16="http://schemas.microsoft.com/office/drawing/2014/main" id="{DA272572-439D-4D2F-DEBC-7943F13557B7}"/>
              </a:ext>
            </a:extLst>
          </p:cNvPr>
          <p:cNvSpPr txBox="1"/>
          <p:nvPr/>
        </p:nvSpPr>
        <p:spPr>
          <a:xfrm>
            <a:off x="304800" y="717568"/>
            <a:ext cx="4617720" cy="3108543"/>
          </a:xfrm>
          <a:prstGeom prst="rect">
            <a:avLst/>
          </a:prstGeom>
          <a:noFill/>
        </p:spPr>
        <p:txBody>
          <a:bodyPr wrap="square" rtlCol="0">
            <a:spAutoFit/>
          </a:bodyPr>
          <a:lstStyle/>
          <a:p>
            <a:r>
              <a:rPr lang="en-US" altLang="zh-CN" b="1" dirty="0"/>
              <a:t>Most Important Features: Top 20 Morgan Fingerprints for </a:t>
            </a:r>
            <a:r>
              <a:rPr lang="en-US" altLang="zh-CN" b="1" dirty="0" err="1"/>
              <a:t>Tg</a:t>
            </a:r>
            <a:endParaRPr lang="en-US" altLang="zh-CN" dirty="0"/>
          </a:p>
          <a:p>
            <a:pPr lvl="1"/>
            <a:r>
              <a:rPr lang="en-US" altLang="zh-CN" dirty="0"/>
              <a:t>We used </a:t>
            </a:r>
            <a:r>
              <a:rPr lang="en-US" altLang="zh-CN" b="1" dirty="0"/>
              <a:t>F-regression</a:t>
            </a:r>
            <a:r>
              <a:rPr lang="en-US" altLang="zh-CN" dirty="0"/>
              <a:t> to score all 1024 Morgan Fingerprint bits against the </a:t>
            </a:r>
            <a:r>
              <a:rPr lang="en-US" altLang="zh-CN" dirty="0" err="1"/>
              <a:t>Tg</a:t>
            </a:r>
            <a:r>
              <a:rPr lang="en-US" altLang="zh-CN" dirty="0"/>
              <a:t> target, identifying the most predictive chemical substructures.</a:t>
            </a:r>
          </a:p>
          <a:p>
            <a:pPr lvl="1"/>
            <a:r>
              <a:rPr lang="en-US" altLang="zh-CN" dirty="0"/>
              <a:t>The plot visualizes the Top 20 bits with the highest scores. These bits, such as </a:t>
            </a:r>
            <a:r>
              <a:rPr lang="en-US" altLang="zh-CN" b="1" dirty="0"/>
              <a:t>fp_587</a:t>
            </a:r>
            <a:r>
              <a:rPr lang="en-US" altLang="zh-CN" dirty="0"/>
              <a:t> and </a:t>
            </a:r>
            <a:r>
              <a:rPr lang="en-US" altLang="zh-CN" b="1" dirty="0"/>
              <a:t>fp_80</a:t>
            </a:r>
            <a:r>
              <a:rPr lang="en-US" altLang="zh-CN" dirty="0"/>
              <a:t>, represent the most influential local chemical features for </a:t>
            </a:r>
            <a:r>
              <a:rPr lang="en-US" altLang="zh-CN" dirty="0" err="1"/>
              <a:t>Tg</a:t>
            </a:r>
            <a:r>
              <a:rPr lang="en-US" altLang="zh-CN" dirty="0"/>
              <a:t> prediction.</a:t>
            </a:r>
          </a:p>
          <a:p>
            <a:pPr lvl="1"/>
            <a:r>
              <a:rPr lang="en-US" altLang="zh-CN" dirty="0"/>
              <a:t>This data-driven selection process allowed us to create a compact and powerful 50-feature set for the </a:t>
            </a:r>
            <a:r>
              <a:rPr lang="en-US" altLang="zh-CN" dirty="0" err="1"/>
              <a:t>Tg</a:t>
            </a:r>
            <a:r>
              <a:rPr lang="en-US" altLang="zh-CN" dirty="0"/>
              <a:t> prediction head, instead of using the full noisy 1024-bit vector.</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CC44D13F-DEF7-2B9A-3B32-75B246D37B98}"/>
            </a:ext>
          </a:extLst>
        </p:cNvPr>
        <p:cNvGrpSpPr/>
        <p:nvPr/>
      </p:nvGrpSpPr>
      <p:grpSpPr>
        <a:xfrm>
          <a:off x="0" y="0"/>
          <a:ext cx="0" cy="0"/>
          <a:chOff x="0" y="0"/>
          <a:chExt cx="0" cy="0"/>
        </a:xfrm>
      </p:grpSpPr>
      <p:sp>
        <p:nvSpPr>
          <p:cNvPr id="126" name="Google Shape;126;p9">
            <a:extLst>
              <a:ext uri="{FF2B5EF4-FFF2-40B4-BE49-F238E27FC236}">
                <a16:creationId xmlns:a16="http://schemas.microsoft.com/office/drawing/2014/main" id="{3CDD5583-9572-AE5B-20E8-C60FD0E58818}"/>
              </a:ext>
            </a:extLst>
          </p:cNvPr>
          <p:cNvSpPr/>
          <p:nvPr/>
        </p:nvSpPr>
        <p:spPr>
          <a:xfrm flipH="1">
            <a:off x="-2514600" y="30646"/>
            <a:ext cx="2109951" cy="5143500"/>
          </a:xfrm>
          <a:prstGeom prst="rect">
            <a:avLst/>
          </a:prstGeom>
          <a:solidFill>
            <a:srgbClr val="3CBEEC">
              <a:alpha val="901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0000"/>
              </a:solidFill>
              <a:latin typeface="Open Sans"/>
              <a:ea typeface="Open Sans"/>
              <a:cs typeface="Open Sans"/>
              <a:sym typeface="Open Sans"/>
            </a:endParaRPr>
          </a:p>
        </p:txBody>
      </p:sp>
      <p:graphicFrame>
        <p:nvGraphicFramePr>
          <p:cNvPr id="127" name="Google Shape;127;p9">
            <a:extLst>
              <a:ext uri="{FF2B5EF4-FFF2-40B4-BE49-F238E27FC236}">
                <a16:creationId xmlns:a16="http://schemas.microsoft.com/office/drawing/2014/main" id="{50146457-61D5-0E06-AC1D-5D7EF8FAC0B1}"/>
              </a:ext>
            </a:extLst>
          </p:cNvPr>
          <p:cNvGraphicFramePr/>
          <p:nvPr>
            <p:extLst>
              <p:ext uri="{D42A27DB-BD31-4B8C-83A1-F6EECF244321}">
                <p14:modId xmlns:p14="http://schemas.microsoft.com/office/powerpoint/2010/main" val="2759220589"/>
              </p:ext>
            </p:extLst>
          </p:nvPr>
        </p:nvGraphicFramePr>
        <p:xfrm>
          <a:off x="3715539" y="717568"/>
          <a:ext cx="2628111" cy="2197082"/>
        </p:xfrm>
        <a:graphic>
          <a:graphicData uri="http://schemas.openxmlformats.org/drawingml/2006/chart">
            <c:chart xmlns:c="http://schemas.openxmlformats.org/drawingml/2006/chart" xmlns:r="http://schemas.openxmlformats.org/officeDocument/2006/relationships" r:id="rId3"/>
          </a:graphicData>
        </a:graphic>
      </p:graphicFrame>
      <p:sp>
        <p:nvSpPr>
          <p:cNvPr id="128" name="Google Shape;128;p9">
            <a:extLst>
              <a:ext uri="{FF2B5EF4-FFF2-40B4-BE49-F238E27FC236}">
                <a16:creationId xmlns:a16="http://schemas.microsoft.com/office/drawing/2014/main" id="{2128BB6E-044C-A8A8-9AAF-9066F467C79C}"/>
              </a:ext>
            </a:extLst>
          </p:cNvPr>
          <p:cNvSpPr txBox="1"/>
          <p:nvPr/>
        </p:nvSpPr>
        <p:spPr>
          <a:xfrm>
            <a:off x="-2362199" y="188816"/>
            <a:ext cx="2082019"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Inter"/>
                <a:ea typeface="Inter"/>
                <a:cs typeface="Inter"/>
                <a:sym typeface="Inter"/>
              </a:rPr>
              <a:t>Features Selection/Engineering</a:t>
            </a:r>
            <a:endParaRPr/>
          </a:p>
        </p:txBody>
      </p:sp>
      <p:sp>
        <p:nvSpPr>
          <p:cNvPr id="129" name="Google Shape;129;p9">
            <a:extLst>
              <a:ext uri="{FF2B5EF4-FFF2-40B4-BE49-F238E27FC236}">
                <a16:creationId xmlns:a16="http://schemas.microsoft.com/office/drawing/2014/main" id="{715827E8-40C9-0B02-7A99-5AB60E9107D7}"/>
              </a:ext>
            </a:extLst>
          </p:cNvPr>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130" name="Google Shape;130;p9">
            <a:extLst>
              <a:ext uri="{FF2B5EF4-FFF2-40B4-BE49-F238E27FC236}">
                <a16:creationId xmlns:a16="http://schemas.microsoft.com/office/drawing/2014/main" id="{85BF0810-6431-6411-06B8-FECA59931C72}"/>
              </a:ext>
            </a:extLst>
          </p:cNvPr>
          <p:cNvSpPr/>
          <p:nvPr/>
        </p:nvSpPr>
        <p:spPr>
          <a:xfrm>
            <a:off x="-2345634" y="470453"/>
            <a:ext cx="1754091"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Inter"/>
                <a:ea typeface="Inter"/>
                <a:cs typeface="Inter"/>
                <a:sym typeface="Inter"/>
              </a:rPr>
              <a:t>Variable Importance Plot</a:t>
            </a:r>
            <a:endParaRPr/>
          </a:p>
          <a:p>
            <a:pPr marL="0" marR="0" lvl="0" indent="0" algn="l" rtl="0">
              <a:spcBef>
                <a:spcPts val="0"/>
              </a:spcBef>
              <a:spcAft>
                <a:spcPts val="0"/>
              </a:spcAft>
              <a:buNone/>
            </a:pPr>
            <a:endParaRPr sz="1600">
              <a:solidFill>
                <a:schemeClr val="dk1"/>
              </a:solidFill>
              <a:latin typeface="Arial"/>
              <a:ea typeface="Arial"/>
              <a:cs typeface="Arial"/>
              <a:sym typeface="Arial"/>
            </a:endParaRPr>
          </a:p>
        </p:txBody>
      </p:sp>
      <p:sp>
        <p:nvSpPr>
          <p:cNvPr id="132" name="Google Shape;132;p9">
            <a:extLst>
              <a:ext uri="{FF2B5EF4-FFF2-40B4-BE49-F238E27FC236}">
                <a16:creationId xmlns:a16="http://schemas.microsoft.com/office/drawing/2014/main" id="{6D5B7F14-A01D-F072-2C7C-82B406B6FA31}"/>
              </a:ext>
            </a:extLst>
          </p:cNvPr>
          <p:cNvSpPr/>
          <p:nvPr/>
        </p:nvSpPr>
        <p:spPr>
          <a:xfrm>
            <a:off x="274983" y="183874"/>
            <a:ext cx="51352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Inter"/>
                <a:ea typeface="Inter"/>
                <a:cs typeface="Inter"/>
                <a:sym typeface="Inter"/>
              </a:rPr>
              <a:t>Features Selection/Engineering</a:t>
            </a:r>
            <a:endParaRPr/>
          </a:p>
          <a:p>
            <a:pPr marL="0" marR="0" lvl="0" indent="0" algn="l" rtl="0">
              <a:spcBef>
                <a:spcPts val="0"/>
              </a:spcBef>
              <a:spcAft>
                <a:spcPts val="0"/>
              </a:spcAft>
              <a:buNone/>
            </a:pPr>
            <a:endParaRPr sz="1600" b="1">
              <a:solidFill>
                <a:schemeClr val="dk1"/>
              </a:solidFill>
              <a:latin typeface="Inter"/>
              <a:ea typeface="Inter"/>
              <a:cs typeface="Inter"/>
              <a:sym typeface="Inter"/>
            </a:endParaRPr>
          </a:p>
        </p:txBody>
      </p:sp>
      <p:cxnSp>
        <p:nvCxnSpPr>
          <p:cNvPr id="133" name="Google Shape;133;p9">
            <a:extLst>
              <a:ext uri="{FF2B5EF4-FFF2-40B4-BE49-F238E27FC236}">
                <a16:creationId xmlns:a16="http://schemas.microsoft.com/office/drawing/2014/main" id="{A35CBEA3-7B66-4340-7C1A-FB25711051F7}"/>
              </a:ext>
            </a:extLst>
          </p:cNvPr>
          <p:cNvCxnSpPr/>
          <p:nvPr/>
        </p:nvCxnSpPr>
        <p:spPr>
          <a:xfrm>
            <a:off x="304800" y="590550"/>
            <a:ext cx="8597015" cy="0"/>
          </a:xfrm>
          <a:prstGeom prst="straightConnector1">
            <a:avLst/>
          </a:prstGeom>
          <a:noFill/>
          <a:ln w="25400" cap="flat" cmpd="sng">
            <a:solidFill>
              <a:srgbClr val="FAE041"/>
            </a:solidFill>
            <a:prstDash val="solid"/>
            <a:round/>
            <a:headEnd type="none" w="sm" len="sm"/>
            <a:tailEnd type="none" w="sm" len="sm"/>
          </a:ln>
        </p:spPr>
      </p:cxnSp>
      <p:pic>
        <p:nvPicPr>
          <p:cNvPr id="5" name="图片 4">
            <a:extLst>
              <a:ext uri="{FF2B5EF4-FFF2-40B4-BE49-F238E27FC236}">
                <a16:creationId xmlns:a16="http://schemas.microsoft.com/office/drawing/2014/main" id="{0D634D5E-8116-BF92-BA84-43F611C46B7E}"/>
              </a:ext>
            </a:extLst>
          </p:cNvPr>
          <p:cNvPicPr>
            <a:picLocks noChangeAspect="1"/>
          </p:cNvPicPr>
          <p:nvPr/>
        </p:nvPicPr>
        <p:blipFill>
          <a:blip r:embed="rId4"/>
          <a:stretch>
            <a:fillRect/>
          </a:stretch>
        </p:blipFill>
        <p:spPr>
          <a:xfrm>
            <a:off x="304800" y="601025"/>
            <a:ext cx="2701290" cy="2152248"/>
          </a:xfrm>
          <a:prstGeom prst="rect">
            <a:avLst/>
          </a:prstGeom>
        </p:spPr>
      </p:pic>
      <p:pic>
        <p:nvPicPr>
          <p:cNvPr id="7" name="图片 6">
            <a:extLst>
              <a:ext uri="{FF2B5EF4-FFF2-40B4-BE49-F238E27FC236}">
                <a16:creationId xmlns:a16="http://schemas.microsoft.com/office/drawing/2014/main" id="{7177226E-9C18-5315-BC73-752485ED9C3F}"/>
              </a:ext>
            </a:extLst>
          </p:cNvPr>
          <p:cNvPicPr>
            <a:picLocks noChangeAspect="1"/>
          </p:cNvPicPr>
          <p:nvPr/>
        </p:nvPicPr>
        <p:blipFill>
          <a:blip r:embed="rId5"/>
          <a:stretch>
            <a:fillRect/>
          </a:stretch>
        </p:blipFill>
        <p:spPr>
          <a:xfrm>
            <a:off x="895401" y="2822404"/>
            <a:ext cx="2820138" cy="2246939"/>
          </a:xfrm>
          <a:prstGeom prst="rect">
            <a:avLst/>
          </a:prstGeom>
        </p:spPr>
      </p:pic>
      <p:pic>
        <p:nvPicPr>
          <p:cNvPr id="9" name="图片 8">
            <a:extLst>
              <a:ext uri="{FF2B5EF4-FFF2-40B4-BE49-F238E27FC236}">
                <a16:creationId xmlns:a16="http://schemas.microsoft.com/office/drawing/2014/main" id="{D3F8A8D3-808C-DF6C-786C-F8BA47D1C04C}"/>
              </a:ext>
            </a:extLst>
          </p:cNvPr>
          <p:cNvPicPr>
            <a:picLocks noChangeAspect="1"/>
          </p:cNvPicPr>
          <p:nvPr/>
        </p:nvPicPr>
        <p:blipFill>
          <a:blip r:embed="rId6"/>
          <a:stretch>
            <a:fillRect/>
          </a:stretch>
        </p:blipFill>
        <p:spPr>
          <a:xfrm>
            <a:off x="5899440" y="2795584"/>
            <a:ext cx="2784288" cy="2218376"/>
          </a:xfrm>
          <a:prstGeom prst="rect">
            <a:avLst/>
          </a:prstGeom>
        </p:spPr>
      </p:pic>
    </p:spTree>
    <p:extLst>
      <p:ext uri="{BB962C8B-B14F-4D97-AF65-F5344CB8AC3E}">
        <p14:creationId xmlns:p14="http://schemas.microsoft.com/office/powerpoint/2010/main" val="2255986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Google Shape;140;p10"/>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141" name="Google Shape;141;p10"/>
          <p:cNvSpPr/>
          <p:nvPr/>
        </p:nvSpPr>
        <p:spPr>
          <a:xfrm>
            <a:off x="274983" y="183874"/>
            <a:ext cx="51352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Inter"/>
                <a:ea typeface="Inter"/>
                <a:cs typeface="Inter"/>
                <a:sym typeface="Inter"/>
              </a:rPr>
              <a:t>Features Selection/Engineering</a:t>
            </a:r>
            <a:endParaRPr/>
          </a:p>
          <a:p>
            <a:pPr marL="0" marR="0" lvl="0" indent="0" algn="l" rtl="0">
              <a:spcBef>
                <a:spcPts val="0"/>
              </a:spcBef>
              <a:spcAft>
                <a:spcPts val="0"/>
              </a:spcAft>
              <a:buNone/>
            </a:pPr>
            <a:endParaRPr sz="1600" b="1">
              <a:solidFill>
                <a:schemeClr val="dk1"/>
              </a:solidFill>
              <a:latin typeface="Inter"/>
              <a:ea typeface="Inter"/>
              <a:cs typeface="Inter"/>
              <a:sym typeface="Inter"/>
            </a:endParaRPr>
          </a:p>
        </p:txBody>
      </p:sp>
      <p:cxnSp>
        <p:nvCxnSpPr>
          <p:cNvPr id="142" name="Google Shape;142;p10"/>
          <p:cNvCxnSpPr/>
          <p:nvPr/>
        </p:nvCxnSpPr>
        <p:spPr>
          <a:xfrm>
            <a:off x="304800" y="590550"/>
            <a:ext cx="8597015" cy="0"/>
          </a:xfrm>
          <a:prstGeom prst="straightConnector1">
            <a:avLst/>
          </a:prstGeom>
          <a:noFill/>
          <a:ln w="25400" cap="flat" cmpd="sng">
            <a:solidFill>
              <a:srgbClr val="FAE041"/>
            </a:solidFill>
            <a:prstDash val="solid"/>
            <a:round/>
            <a:headEnd type="none" w="sm" len="sm"/>
            <a:tailEnd type="none" w="sm" len="sm"/>
          </a:ln>
        </p:spPr>
      </p:cxnSp>
      <p:pic>
        <p:nvPicPr>
          <p:cNvPr id="3" name="图片 2">
            <a:extLst>
              <a:ext uri="{FF2B5EF4-FFF2-40B4-BE49-F238E27FC236}">
                <a16:creationId xmlns:a16="http://schemas.microsoft.com/office/drawing/2014/main" id="{2714C581-A392-D7DC-C662-FBEF6798A5D1}"/>
              </a:ext>
            </a:extLst>
          </p:cNvPr>
          <p:cNvPicPr>
            <a:picLocks noChangeAspect="1"/>
          </p:cNvPicPr>
          <p:nvPr/>
        </p:nvPicPr>
        <p:blipFill>
          <a:blip r:embed="rId3"/>
          <a:stretch>
            <a:fillRect/>
          </a:stretch>
        </p:blipFill>
        <p:spPr>
          <a:xfrm>
            <a:off x="5199017" y="824825"/>
            <a:ext cx="3612972" cy="3799423"/>
          </a:xfrm>
          <a:prstGeom prst="rect">
            <a:avLst/>
          </a:prstGeom>
        </p:spPr>
      </p:pic>
      <p:sp>
        <p:nvSpPr>
          <p:cNvPr id="4" name="文本框 3">
            <a:extLst>
              <a:ext uri="{FF2B5EF4-FFF2-40B4-BE49-F238E27FC236}">
                <a16:creationId xmlns:a16="http://schemas.microsoft.com/office/drawing/2014/main" id="{CD63A153-3320-6FFF-E4AF-266153668D63}"/>
              </a:ext>
            </a:extLst>
          </p:cNvPr>
          <p:cNvSpPr txBox="1"/>
          <p:nvPr/>
        </p:nvSpPr>
        <p:spPr>
          <a:xfrm>
            <a:off x="335902" y="707094"/>
            <a:ext cx="4728754" cy="2893100"/>
          </a:xfrm>
          <a:prstGeom prst="rect">
            <a:avLst/>
          </a:prstGeom>
          <a:noFill/>
        </p:spPr>
        <p:txBody>
          <a:bodyPr wrap="square" rtlCol="0">
            <a:spAutoFit/>
          </a:bodyPr>
          <a:lstStyle/>
          <a:p>
            <a:r>
              <a:rPr lang="en-US" altLang="zh-CN" b="1" dirty="0"/>
              <a:t>Relationship to Target: Impact of the Top Feature (fp_587) on </a:t>
            </a:r>
            <a:r>
              <a:rPr lang="en-US" altLang="zh-CN" b="1" dirty="0" err="1"/>
              <a:t>Tg</a:t>
            </a:r>
            <a:endParaRPr lang="en-US" altLang="zh-CN" dirty="0"/>
          </a:p>
          <a:p>
            <a:pPr lvl="1"/>
            <a:r>
              <a:rPr lang="en-US" altLang="zh-CN" dirty="0"/>
              <a:t>To visualize the impact of our most important feature, we compared the </a:t>
            </a:r>
            <a:r>
              <a:rPr lang="en-US" altLang="zh-CN" dirty="0" err="1"/>
              <a:t>Tg</a:t>
            </a:r>
            <a:r>
              <a:rPr lang="en-US" altLang="zh-CN" dirty="0"/>
              <a:t> distributions for two groups of polymers: those that possess the fp_587 fingerprint bit and those that do not.</a:t>
            </a:r>
          </a:p>
          <a:p>
            <a:pPr lvl="1"/>
            <a:r>
              <a:rPr lang="en-US" altLang="zh-CN" dirty="0"/>
              <a:t>The violin plot clearly shows a significant positive correlation: polymers with</a:t>
            </a:r>
            <a:r>
              <a:rPr lang="en-US" altLang="zh-CN" b="1" dirty="0"/>
              <a:t> </a:t>
            </a:r>
            <a:r>
              <a:rPr lang="en-US" altLang="zh-CN" dirty="0"/>
              <a:t>the fp_587 substructure</a:t>
            </a:r>
            <a:r>
              <a:rPr lang="en-US" altLang="zh-CN" b="1" dirty="0"/>
              <a:t> </a:t>
            </a:r>
            <a:r>
              <a:rPr lang="en-US" altLang="zh-CN" dirty="0"/>
              <a:t>have</a:t>
            </a:r>
            <a:r>
              <a:rPr lang="en-US" altLang="zh-CN" b="1" dirty="0"/>
              <a:t> </a:t>
            </a:r>
            <a:r>
              <a:rPr lang="en-US" altLang="zh-CN" dirty="0"/>
              <a:t>a</a:t>
            </a:r>
            <a:r>
              <a:rPr lang="en-US" altLang="zh-CN" b="1" dirty="0"/>
              <a:t> </a:t>
            </a:r>
            <a:r>
              <a:rPr lang="en-US" altLang="zh-CN" dirty="0"/>
              <a:t>markedly</a:t>
            </a:r>
            <a:r>
              <a:rPr lang="en-US" altLang="zh-CN" b="1" dirty="0"/>
              <a:t> </a:t>
            </a:r>
            <a:r>
              <a:rPr lang="en-US" altLang="zh-CN" dirty="0"/>
              <a:t>higher</a:t>
            </a:r>
            <a:r>
              <a:rPr lang="en-US" altLang="zh-CN" b="1" dirty="0"/>
              <a:t> </a:t>
            </a:r>
            <a:r>
              <a:rPr lang="en-US" altLang="zh-CN" dirty="0"/>
              <a:t>median</a:t>
            </a:r>
            <a:r>
              <a:rPr lang="en-US" altLang="zh-CN" b="1" dirty="0"/>
              <a:t> </a:t>
            </a:r>
            <a:r>
              <a:rPr lang="en-US" altLang="zh-CN" dirty="0" err="1"/>
              <a:t>Tg</a:t>
            </a:r>
            <a:r>
              <a:rPr lang="en-US" altLang="zh-CN" dirty="0"/>
              <a:t> (approx. 280°C vs 150°C).</a:t>
            </a:r>
          </a:p>
          <a:p>
            <a:pPr lvl="1"/>
            <a:r>
              <a:rPr lang="en-US" altLang="zh-CN" dirty="0"/>
              <a:t>This strong visual evidence validates our feature selection method and confirms that our model is learning meaningful chemical relationships.</a:t>
            </a: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a:extLst>
            <a:ext uri="{FF2B5EF4-FFF2-40B4-BE49-F238E27FC236}">
              <a16:creationId xmlns:a16="http://schemas.microsoft.com/office/drawing/2014/main" id="{149DE59B-A70B-BF50-0268-6EC29DCA22C3}"/>
            </a:ext>
          </a:extLst>
        </p:cNvPr>
        <p:cNvGrpSpPr/>
        <p:nvPr/>
      </p:nvGrpSpPr>
      <p:grpSpPr>
        <a:xfrm>
          <a:off x="0" y="0"/>
          <a:ext cx="0" cy="0"/>
          <a:chOff x="0" y="0"/>
          <a:chExt cx="0" cy="0"/>
        </a:xfrm>
      </p:grpSpPr>
      <p:sp>
        <p:nvSpPr>
          <p:cNvPr id="140" name="Google Shape;140;p10">
            <a:extLst>
              <a:ext uri="{FF2B5EF4-FFF2-40B4-BE49-F238E27FC236}">
                <a16:creationId xmlns:a16="http://schemas.microsoft.com/office/drawing/2014/main" id="{BF03AB4C-1797-361A-B27E-AB33E9394763}"/>
              </a:ext>
            </a:extLst>
          </p:cNvPr>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141" name="Google Shape;141;p10">
            <a:extLst>
              <a:ext uri="{FF2B5EF4-FFF2-40B4-BE49-F238E27FC236}">
                <a16:creationId xmlns:a16="http://schemas.microsoft.com/office/drawing/2014/main" id="{BF7B92C0-2AFD-ECDF-5E45-E459909D95CD}"/>
              </a:ext>
            </a:extLst>
          </p:cNvPr>
          <p:cNvSpPr/>
          <p:nvPr/>
        </p:nvSpPr>
        <p:spPr>
          <a:xfrm>
            <a:off x="274983" y="183874"/>
            <a:ext cx="51352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Inter"/>
                <a:ea typeface="Inter"/>
                <a:cs typeface="Inter"/>
                <a:sym typeface="Inter"/>
              </a:rPr>
              <a:t>Features Selection/Engineering</a:t>
            </a:r>
            <a:endParaRPr/>
          </a:p>
          <a:p>
            <a:pPr marL="0" marR="0" lvl="0" indent="0" algn="l" rtl="0">
              <a:spcBef>
                <a:spcPts val="0"/>
              </a:spcBef>
              <a:spcAft>
                <a:spcPts val="0"/>
              </a:spcAft>
              <a:buNone/>
            </a:pPr>
            <a:endParaRPr sz="1600" b="1">
              <a:solidFill>
                <a:schemeClr val="dk1"/>
              </a:solidFill>
              <a:latin typeface="Inter"/>
              <a:ea typeface="Inter"/>
              <a:cs typeface="Inter"/>
              <a:sym typeface="Inter"/>
            </a:endParaRPr>
          </a:p>
        </p:txBody>
      </p:sp>
      <p:cxnSp>
        <p:nvCxnSpPr>
          <p:cNvPr id="142" name="Google Shape;142;p10">
            <a:extLst>
              <a:ext uri="{FF2B5EF4-FFF2-40B4-BE49-F238E27FC236}">
                <a16:creationId xmlns:a16="http://schemas.microsoft.com/office/drawing/2014/main" id="{405644DC-5A4C-C4A2-5A94-8D8D654BB901}"/>
              </a:ext>
            </a:extLst>
          </p:cNvPr>
          <p:cNvCxnSpPr/>
          <p:nvPr/>
        </p:nvCxnSpPr>
        <p:spPr>
          <a:xfrm>
            <a:off x="304800" y="590550"/>
            <a:ext cx="8597015" cy="0"/>
          </a:xfrm>
          <a:prstGeom prst="straightConnector1">
            <a:avLst/>
          </a:prstGeom>
          <a:noFill/>
          <a:ln w="25400" cap="flat" cmpd="sng">
            <a:solidFill>
              <a:srgbClr val="FAE041"/>
            </a:solidFill>
            <a:prstDash val="solid"/>
            <a:round/>
            <a:headEnd type="none" w="sm" len="sm"/>
            <a:tailEnd type="none" w="sm" len="sm"/>
          </a:ln>
        </p:spPr>
      </p:cxnSp>
      <p:pic>
        <p:nvPicPr>
          <p:cNvPr id="5" name="图片 4">
            <a:extLst>
              <a:ext uri="{FF2B5EF4-FFF2-40B4-BE49-F238E27FC236}">
                <a16:creationId xmlns:a16="http://schemas.microsoft.com/office/drawing/2014/main" id="{B63A8515-A949-6D14-BAE1-525F3CE268EF}"/>
              </a:ext>
            </a:extLst>
          </p:cNvPr>
          <p:cNvPicPr>
            <a:picLocks noChangeAspect="1"/>
          </p:cNvPicPr>
          <p:nvPr/>
        </p:nvPicPr>
        <p:blipFill>
          <a:blip r:embed="rId3"/>
          <a:stretch>
            <a:fillRect/>
          </a:stretch>
        </p:blipFill>
        <p:spPr>
          <a:xfrm>
            <a:off x="274983" y="558496"/>
            <a:ext cx="3080465" cy="2294632"/>
          </a:xfrm>
          <a:prstGeom prst="rect">
            <a:avLst/>
          </a:prstGeom>
        </p:spPr>
      </p:pic>
      <p:pic>
        <p:nvPicPr>
          <p:cNvPr id="7" name="图片 6">
            <a:extLst>
              <a:ext uri="{FF2B5EF4-FFF2-40B4-BE49-F238E27FC236}">
                <a16:creationId xmlns:a16="http://schemas.microsoft.com/office/drawing/2014/main" id="{84EEEEC8-3DF2-8FCF-7210-AEAE4C0E6973}"/>
              </a:ext>
            </a:extLst>
          </p:cNvPr>
          <p:cNvPicPr>
            <a:picLocks noChangeAspect="1"/>
          </p:cNvPicPr>
          <p:nvPr/>
        </p:nvPicPr>
        <p:blipFill>
          <a:blip r:embed="rId4"/>
          <a:stretch>
            <a:fillRect/>
          </a:stretch>
        </p:blipFill>
        <p:spPr>
          <a:xfrm>
            <a:off x="3736696" y="733811"/>
            <a:ext cx="2977613" cy="2042871"/>
          </a:xfrm>
          <a:prstGeom prst="rect">
            <a:avLst/>
          </a:prstGeom>
        </p:spPr>
      </p:pic>
      <p:pic>
        <p:nvPicPr>
          <p:cNvPr id="9" name="图片 8">
            <a:extLst>
              <a:ext uri="{FF2B5EF4-FFF2-40B4-BE49-F238E27FC236}">
                <a16:creationId xmlns:a16="http://schemas.microsoft.com/office/drawing/2014/main" id="{929B0C07-E90A-CBD3-D189-631042F7EA84}"/>
              </a:ext>
            </a:extLst>
          </p:cNvPr>
          <p:cNvPicPr>
            <a:picLocks noChangeAspect="1"/>
          </p:cNvPicPr>
          <p:nvPr/>
        </p:nvPicPr>
        <p:blipFill>
          <a:blip r:embed="rId5"/>
          <a:stretch>
            <a:fillRect/>
          </a:stretch>
        </p:blipFill>
        <p:spPr>
          <a:xfrm>
            <a:off x="944258" y="2910444"/>
            <a:ext cx="2821737" cy="2101906"/>
          </a:xfrm>
          <a:prstGeom prst="rect">
            <a:avLst/>
          </a:prstGeom>
        </p:spPr>
      </p:pic>
      <p:pic>
        <p:nvPicPr>
          <p:cNvPr id="11" name="图片 10">
            <a:extLst>
              <a:ext uri="{FF2B5EF4-FFF2-40B4-BE49-F238E27FC236}">
                <a16:creationId xmlns:a16="http://schemas.microsoft.com/office/drawing/2014/main" id="{BFB166C9-A309-2EE6-2DC7-B9655CBEA0FE}"/>
              </a:ext>
            </a:extLst>
          </p:cNvPr>
          <p:cNvPicPr>
            <a:picLocks noChangeAspect="1"/>
          </p:cNvPicPr>
          <p:nvPr/>
        </p:nvPicPr>
        <p:blipFill>
          <a:blip r:embed="rId6"/>
          <a:stretch>
            <a:fillRect/>
          </a:stretch>
        </p:blipFill>
        <p:spPr>
          <a:xfrm>
            <a:off x="5647685" y="2748403"/>
            <a:ext cx="2895424" cy="2101906"/>
          </a:xfrm>
          <a:prstGeom prst="rect">
            <a:avLst/>
          </a:prstGeom>
        </p:spPr>
      </p:pic>
    </p:spTree>
    <p:extLst>
      <p:ext uri="{BB962C8B-B14F-4D97-AF65-F5344CB8AC3E}">
        <p14:creationId xmlns:p14="http://schemas.microsoft.com/office/powerpoint/2010/main" val="1806917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3"/>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169" name="Google Shape;169;p13"/>
          <p:cNvSpPr/>
          <p:nvPr/>
        </p:nvSpPr>
        <p:spPr>
          <a:xfrm rot="5400000" flipH="1">
            <a:off x="2173747" y="-2493504"/>
            <a:ext cx="4657358" cy="9587949"/>
          </a:xfrm>
          <a:prstGeom prst="rect">
            <a:avLst/>
          </a:prstGeom>
          <a:solidFill>
            <a:srgbClr val="3CBEEC">
              <a:alpha val="74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AE041"/>
              </a:solidFill>
              <a:latin typeface="Open Sans"/>
              <a:ea typeface="Open Sans"/>
              <a:cs typeface="Open Sans"/>
              <a:sym typeface="Open Sans"/>
            </a:endParaRPr>
          </a:p>
        </p:txBody>
      </p:sp>
      <p:sp>
        <p:nvSpPr>
          <p:cNvPr id="170" name="Google Shape;170;p13"/>
          <p:cNvSpPr txBox="1"/>
          <p:nvPr/>
        </p:nvSpPr>
        <p:spPr>
          <a:xfrm>
            <a:off x="2541799" y="1484862"/>
            <a:ext cx="3921254" cy="163121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b="1">
                <a:solidFill>
                  <a:schemeClr val="dk1"/>
                </a:solidFill>
                <a:latin typeface="Inter"/>
                <a:ea typeface="Inter"/>
                <a:cs typeface="Inter"/>
                <a:sym typeface="Inter"/>
              </a:rPr>
              <a:t>Training Methods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4"/>
          <p:cNvSpPr txBox="1"/>
          <p:nvPr/>
        </p:nvSpPr>
        <p:spPr>
          <a:xfrm>
            <a:off x="714788" y="898683"/>
            <a:ext cx="6219411" cy="3397813"/>
          </a:xfrm>
          <a:prstGeom prst="rect">
            <a:avLst/>
          </a:prstGeom>
          <a:noFill/>
          <a:ln>
            <a:noFill/>
          </a:ln>
        </p:spPr>
        <p:txBody>
          <a:bodyPr spcFirstLastPara="1" wrap="square" lIns="91425" tIns="45700" rIns="91425" bIns="45700" anchor="t" anchorCtr="0">
            <a:spAutoFit/>
          </a:bodyPr>
          <a:lstStyle/>
          <a:p>
            <a:r>
              <a:rPr lang="en-US" altLang="zh-CN" sz="1100" b="1" dirty="0"/>
              <a:t>Custom Weighted MAE Loss with </a:t>
            </a:r>
            <a:r>
              <a:rPr lang="en-US" altLang="zh-CN" sz="1100" b="1" dirty="0" err="1"/>
              <a:t>AdamW</a:t>
            </a:r>
            <a:r>
              <a:rPr lang="en-US" altLang="zh-CN" sz="1100" b="1" dirty="0"/>
              <a:t> Optimizer.</a:t>
            </a:r>
            <a:endParaRPr lang="en-US" altLang="zh-CN" sz="1100" dirty="0"/>
          </a:p>
          <a:p>
            <a:pPr lvl="1"/>
            <a:r>
              <a:rPr lang="en-US" altLang="zh-CN" sz="1100" dirty="0"/>
              <a:t>We implemented a custom loss function in </a:t>
            </a:r>
            <a:r>
              <a:rPr lang="en-US" altLang="zh-CN" sz="1100" dirty="0" err="1"/>
              <a:t>PyTorch</a:t>
            </a:r>
            <a:r>
              <a:rPr lang="en-US" altLang="zh-CN" sz="1100" dirty="0"/>
              <a:t> that perfectly mirrors the official </a:t>
            </a:r>
            <a:r>
              <a:rPr lang="en-US" altLang="zh-CN" sz="1100" dirty="0" err="1"/>
              <a:t>wMAE</a:t>
            </a:r>
            <a:r>
              <a:rPr lang="en-US" altLang="zh-CN" sz="1100" dirty="0"/>
              <a:t> competition metric. This ensures the model directly optimizes for the final score.</a:t>
            </a:r>
          </a:p>
          <a:p>
            <a:pPr lvl="1"/>
            <a:r>
              <a:rPr lang="en-US" altLang="zh-CN" sz="1100" dirty="0" err="1"/>
              <a:t>AdamW</a:t>
            </a:r>
            <a:r>
              <a:rPr lang="en-US" altLang="zh-CN" sz="1100" dirty="0"/>
              <a:t> optimizer was used with a constant learning rate of 1e-4.</a:t>
            </a:r>
          </a:p>
          <a:p>
            <a:r>
              <a:rPr lang="en-US" altLang="zh-CN" sz="1100" b="1" dirty="0"/>
              <a:t>Robust 5-Fold Cross-Validation Ensemble.</a:t>
            </a:r>
            <a:endParaRPr lang="en-US" altLang="zh-CN" sz="1100" dirty="0"/>
          </a:p>
          <a:p>
            <a:pPr lvl="1"/>
            <a:r>
              <a:rPr lang="en-US" altLang="zh-CN" sz="1100" dirty="0"/>
              <a:t>The final solution is a simple average ensemble of 5 models trained on different 80/20 splits of the data.</a:t>
            </a:r>
          </a:p>
          <a:p>
            <a:pPr lvl="1"/>
            <a:r>
              <a:rPr lang="en-US" altLang="zh-CN" sz="1100" dirty="0"/>
              <a:t>Batch size of 64 was used during training.</a:t>
            </a:r>
          </a:p>
          <a:p>
            <a:r>
              <a:rPr lang="en-US" altLang="zh-CN" sz="1100" b="1" dirty="0"/>
              <a:t>Two-Stage Training with Early Stopping &amp; Refitting.</a:t>
            </a:r>
            <a:endParaRPr lang="en-US" altLang="zh-CN" sz="1100" dirty="0"/>
          </a:p>
          <a:p>
            <a:pPr lvl="1"/>
            <a:r>
              <a:rPr lang="en-US" altLang="zh-CN" sz="1100" b="1" dirty="0"/>
              <a:t>Stage 1: Find Best Epoch.</a:t>
            </a:r>
            <a:r>
              <a:rPr lang="en-US" altLang="zh-CN" sz="1100" dirty="0"/>
              <a:t> We train on 80% of the data and use the remaining 20% as a validation set for Early Stopping (patience=40), preventing overfitting.</a:t>
            </a:r>
          </a:p>
          <a:p>
            <a:pPr lvl="1"/>
            <a:r>
              <a:rPr lang="en-US" altLang="zh-CN" sz="1100" b="1" dirty="0"/>
              <a:t>Stage 2: Refit on Full Data.</a:t>
            </a:r>
            <a:r>
              <a:rPr lang="en-US" altLang="zh-CN" sz="1100" dirty="0"/>
              <a:t> A new model is then re-trained from scratch on 100% of the fold's data for exactly the best number of epochs found in Stage 1. This maximizes data utilization for each final model.</a:t>
            </a:r>
          </a:p>
          <a:p>
            <a:r>
              <a:rPr lang="en-US" altLang="zh-CN" sz="1100" b="1" dirty="0"/>
              <a:t>Post-Hoc Linear Calibration.</a:t>
            </a:r>
            <a:endParaRPr lang="en-US" altLang="zh-CN" sz="1100" dirty="0"/>
          </a:p>
          <a:p>
            <a:pPr lvl="1"/>
            <a:r>
              <a:rPr lang="en-US" altLang="zh-CN" sz="1100" dirty="0"/>
              <a:t>After training, a simple </a:t>
            </a:r>
            <a:r>
              <a:rPr lang="en-US" altLang="zh-CN" sz="1100" dirty="0" err="1"/>
              <a:t>LinearRegression</a:t>
            </a:r>
            <a:r>
              <a:rPr lang="en-US" altLang="zh-CN" sz="1100" dirty="0"/>
              <a:t> model is fitted for each target on the validation set's predictions. This effectively corrects any systematic bias from the GNN model, providing a final small but crucial boost in performance.</a:t>
            </a:r>
          </a:p>
          <a:p>
            <a:pPr marR="0" lvl="0" algn="l" rtl="0">
              <a:lnSpc>
                <a:spcPct val="120000"/>
              </a:lnSpc>
              <a:spcBef>
                <a:spcPts val="0"/>
              </a:spcBef>
              <a:spcAft>
                <a:spcPts val="0"/>
              </a:spcAft>
              <a:buClr>
                <a:schemeClr val="dk1"/>
              </a:buClr>
              <a:buSzPts val="2000"/>
            </a:pPr>
            <a:endParaRPr dirty="0"/>
          </a:p>
        </p:txBody>
      </p:sp>
      <p:sp>
        <p:nvSpPr>
          <p:cNvPr id="177" name="Google Shape;177;p14"/>
          <p:cNvSpPr txBox="1"/>
          <p:nvPr/>
        </p:nvSpPr>
        <p:spPr>
          <a:xfrm>
            <a:off x="3733800" y="4794706"/>
            <a:ext cx="2082019"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rgbClr val="929292"/>
                </a:solidFill>
                <a:latin typeface="Inter"/>
                <a:ea typeface="Inter"/>
                <a:cs typeface="Inter"/>
                <a:sym typeface="Inter"/>
              </a:rPr>
              <a:t>Kaggle Winner Presentation Template</a:t>
            </a:r>
            <a:endParaRPr sz="800">
              <a:solidFill>
                <a:srgbClr val="929292"/>
              </a:solidFill>
              <a:latin typeface="Inter"/>
              <a:ea typeface="Inter"/>
              <a:cs typeface="Inter"/>
              <a:sym typeface="Inter"/>
            </a:endParaRPr>
          </a:p>
        </p:txBody>
      </p:sp>
      <p:sp>
        <p:nvSpPr>
          <p:cNvPr id="178" name="Google Shape;178;p14"/>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179" name="Google Shape;179;p14"/>
          <p:cNvSpPr/>
          <p:nvPr/>
        </p:nvSpPr>
        <p:spPr>
          <a:xfrm>
            <a:off x="274983" y="183874"/>
            <a:ext cx="181223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Inter"/>
                <a:ea typeface="Inter"/>
                <a:cs typeface="Inter"/>
                <a:sym typeface="Inter"/>
              </a:rPr>
              <a:t>Training Methods</a:t>
            </a:r>
            <a:endParaRPr/>
          </a:p>
          <a:p>
            <a:pPr marL="0" marR="0" lvl="0" indent="0" algn="l" rtl="0">
              <a:spcBef>
                <a:spcPts val="0"/>
              </a:spcBef>
              <a:spcAft>
                <a:spcPts val="0"/>
              </a:spcAft>
              <a:buNone/>
            </a:pPr>
            <a:endParaRPr sz="1600">
              <a:solidFill>
                <a:schemeClr val="dk1"/>
              </a:solidFill>
              <a:latin typeface="Arial"/>
              <a:ea typeface="Arial"/>
              <a:cs typeface="Arial"/>
              <a:sym typeface="Arial"/>
            </a:endParaRPr>
          </a:p>
        </p:txBody>
      </p:sp>
      <p:cxnSp>
        <p:nvCxnSpPr>
          <p:cNvPr id="180" name="Google Shape;180;p14"/>
          <p:cNvCxnSpPr/>
          <p:nvPr/>
        </p:nvCxnSpPr>
        <p:spPr>
          <a:xfrm>
            <a:off x="304800" y="590550"/>
            <a:ext cx="8597015" cy="0"/>
          </a:xfrm>
          <a:prstGeom prst="straightConnector1">
            <a:avLst/>
          </a:prstGeom>
          <a:noFill/>
          <a:ln w="25400" cap="flat" cmpd="sng">
            <a:solidFill>
              <a:srgbClr val="FAE041"/>
            </a:solidFill>
            <a:prstDash val="solid"/>
            <a:round/>
            <a:headEnd type="none" w="sm" len="sm"/>
            <a:tailEnd type="none" w="sm" len="sm"/>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5"/>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187" name="Google Shape;187;p15"/>
          <p:cNvSpPr/>
          <p:nvPr/>
        </p:nvSpPr>
        <p:spPr>
          <a:xfrm rot="5400000" flipH="1">
            <a:off x="2160497" y="-2465296"/>
            <a:ext cx="4657358" cy="9587949"/>
          </a:xfrm>
          <a:prstGeom prst="rect">
            <a:avLst/>
          </a:prstGeom>
          <a:solidFill>
            <a:srgbClr val="3CBEEC">
              <a:alpha val="74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AE041"/>
              </a:solidFill>
              <a:latin typeface="Open Sans"/>
              <a:ea typeface="Open Sans"/>
              <a:cs typeface="Open Sans"/>
              <a:sym typeface="Open Sans"/>
            </a:endParaRPr>
          </a:p>
        </p:txBody>
      </p:sp>
      <p:sp>
        <p:nvSpPr>
          <p:cNvPr id="188" name="Google Shape;188;p15"/>
          <p:cNvSpPr txBox="1"/>
          <p:nvPr/>
        </p:nvSpPr>
        <p:spPr>
          <a:xfrm>
            <a:off x="1835775" y="1128349"/>
            <a:ext cx="5306801" cy="240065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b="1">
                <a:solidFill>
                  <a:schemeClr val="dk1"/>
                </a:solidFill>
                <a:latin typeface="Inter"/>
                <a:ea typeface="Inter"/>
                <a:cs typeface="Inter"/>
                <a:sym typeface="Inter"/>
              </a:rPr>
              <a:t>Important and Interesting Findings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5" name="Google Shape;195;p16"/>
          <p:cNvSpPr txBox="1"/>
          <p:nvPr/>
        </p:nvSpPr>
        <p:spPr>
          <a:xfrm>
            <a:off x="3733800" y="4794706"/>
            <a:ext cx="2082019"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rgbClr val="929292"/>
                </a:solidFill>
                <a:latin typeface="Inter"/>
                <a:ea typeface="Inter"/>
                <a:cs typeface="Inter"/>
                <a:sym typeface="Inter"/>
              </a:rPr>
              <a:t>Kaggle Winner Presentation Template</a:t>
            </a:r>
            <a:endParaRPr sz="800">
              <a:solidFill>
                <a:srgbClr val="929292"/>
              </a:solidFill>
              <a:latin typeface="Inter"/>
              <a:ea typeface="Inter"/>
              <a:cs typeface="Inter"/>
              <a:sym typeface="Inter"/>
            </a:endParaRPr>
          </a:p>
        </p:txBody>
      </p:sp>
      <p:sp>
        <p:nvSpPr>
          <p:cNvPr id="196" name="Google Shape;196;p16"/>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197" name="Google Shape;197;p16"/>
          <p:cNvSpPr/>
          <p:nvPr/>
        </p:nvSpPr>
        <p:spPr>
          <a:xfrm>
            <a:off x="274983" y="183874"/>
            <a:ext cx="51352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Inter"/>
                <a:ea typeface="Inter"/>
                <a:cs typeface="Inter"/>
                <a:sym typeface="Inter"/>
              </a:rPr>
              <a:t>Important and Interesting Findings</a:t>
            </a:r>
            <a:endParaRPr/>
          </a:p>
          <a:p>
            <a:pPr marL="0" marR="0" lvl="0" indent="0" algn="l" rtl="0">
              <a:spcBef>
                <a:spcPts val="0"/>
              </a:spcBef>
              <a:spcAft>
                <a:spcPts val="0"/>
              </a:spcAft>
              <a:buNone/>
            </a:pPr>
            <a:endParaRPr sz="1600" b="1">
              <a:solidFill>
                <a:schemeClr val="dk1"/>
              </a:solidFill>
              <a:latin typeface="Inter"/>
              <a:ea typeface="Inter"/>
              <a:cs typeface="Inter"/>
              <a:sym typeface="Inter"/>
            </a:endParaRPr>
          </a:p>
        </p:txBody>
      </p:sp>
      <p:cxnSp>
        <p:nvCxnSpPr>
          <p:cNvPr id="198" name="Google Shape;198;p16"/>
          <p:cNvCxnSpPr/>
          <p:nvPr/>
        </p:nvCxnSpPr>
        <p:spPr>
          <a:xfrm>
            <a:off x="304800" y="590550"/>
            <a:ext cx="8597015" cy="0"/>
          </a:xfrm>
          <a:prstGeom prst="straightConnector1">
            <a:avLst/>
          </a:prstGeom>
          <a:noFill/>
          <a:ln w="25400" cap="flat" cmpd="sng">
            <a:solidFill>
              <a:srgbClr val="FAE041"/>
            </a:solidFill>
            <a:prstDash val="solid"/>
            <a:round/>
            <a:headEnd type="none" w="sm" len="sm"/>
            <a:tailEnd type="none" w="sm" len="sm"/>
          </a:ln>
        </p:spPr>
      </p:cxnSp>
      <p:sp>
        <p:nvSpPr>
          <p:cNvPr id="5" name="文本框 4">
            <a:extLst>
              <a:ext uri="{FF2B5EF4-FFF2-40B4-BE49-F238E27FC236}">
                <a16:creationId xmlns:a16="http://schemas.microsoft.com/office/drawing/2014/main" id="{76005377-BDF5-1B6D-A477-FE76E5570817}"/>
              </a:ext>
            </a:extLst>
          </p:cNvPr>
          <p:cNvSpPr txBox="1"/>
          <p:nvPr/>
        </p:nvSpPr>
        <p:spPr>
          <a:xfrm>
            <a:off x="274983" y="707094"/>
            <a:ext cx="8536266" cy="3754874"/>
          </a:xfrm>
          <a:prstGeom prst="rect">
            <a:avLst/>
          </a:prstGeom>
          <a:noFill/>
        </p:spPr>
        <p:txBody>
          <a:bodyPr wrap="square" rtlCol="0">
            <a:spAutoFit/>
          </a:bodyPr>
          <a:lstStyle/>
          <a:p>
            <a:r>
              <a:rPr lang="en-US" altLang="zh-CN" dirty="0"/>
              <a:t>Finding 1: Polymer Chain Extension is Superior to Isomer Generation</a:t>
            </a:r>
          </a:p>
          <a:p>
            <a:r>
              <a:rPr lang="en-US" altLang="zh-CN" dirty="0"/>
              <a:t>We experimented with two distinct data augmentation strategies.</a:t>
            </a:r>
          </a:p>
          <a:p>
            <a:r>
              <a:rPr lang="en-US" altLang="zh-CN" dirty="0"/>
              <a:t>Strategy A (Chain Extension): Simulating polymerization by extending monomer repeat units (*A* -&gt; *A-A-A*). This was highly effective.</a:t>
            </a:r>
          </a:p>
          <a:p>
            <a:r>
              <a:rPr lang="en-US" altLang="zh-CN" dirty="0"/>
              <a:t>Strategy B (Isomer Generation): Creating multiple different but chemically valid SMILES strings (isomers) for the same monomer. This provided no performance gain.</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Hypothesis: The model benefits more from seeing longer, more realistic polymer structures than from seeing minor variations of the same monomer. The core challenge lies in understanding chain interactions, not monomer ambiguity.</a:t>
            </a:r>
          </a:p>
          <a:p>
            <a:endParaRPr lang="zh-CN" altLang="en-US" dirty="0"/>
          </a:p>
        </p:txBody>
      </p:sp>
      <p:graphicFrame>
        <p:nvGraphicFramePr>
          <p:cNvPr id="6" name="表格 5">
            <a:extLst>
              <a:ext uri="{FF2B5EF4-FFF2-40B4-BE49-F238E27FC236}">
                <a16:creationId xmlns:a16="http://schemas.microsoft.com/office/drawing/2014/main" id="{41D34176-3C42-1157-C419-1AC2243E53C7}"/>
              </a:ext>
            </a:extLst>
          </p:cNvPr>
          <p:cNvGraphicFramePr>
            <a:graphicFrameLocks noGrp="1"/>
          </p:cNvGraphicFramePr>
          <p:nvPr>
            <p:extLst>
              <p:ext uri="{D42A27DB-BD31-4B8C-83A1-F6EECF244321}">
                <p14:modId xmlns:p14="http://schemas.microsoft.com/office/powerpoint/2010/main" val="216796474"/>
              </p:ext>
            </p:extLst>
          </p:nvPr>
        </p:nvGraphicFramePr>
        <p:xfrm>
          <a:off x="482702" y="2067663"/>
          <a:ext cx="7627464" cy="1392058"/>
        </p:xfrm>
        <a:graphic>
          <a:graphicData uri="http://schemas.openxmlformats.org/drawingml/2006/table">
            <a:tbl>
              <a:tblPr firstRow="1" bandRow="1">
                <a:tableStyleId>{5C22544A-7EE6-4342-B048-85BDC9FD1C3A}</a:tableStyleId>
              </a:tblPr>
              <a:tblGrid>
                <a:gridCol w="2542488">
                  <a:extLst>
                    <a:ext uri="{9D8B030D-6E8A-4147-A177-3AD203B41FA5}">
                      <a16:colId xmlns:a16="http://schemas.microsoft.com/office/drawing/2014/main" val="1077917876"/>
                    </a:ext>
                  </a:extLst>
                </a:gridCol>
                <a:gridCol w="2542488">
                  <a:extLst>
                    <a:ext uri="{9D8B030D-6E8A-4147-A177-3AD203B41FA5}">
                      <a16:colId xmlns:a16="http://schemas.microsoft.com/office/drawing/2014/main" val="1779126260"/>
                    </a:ext>
                  </a:extLst>
                </a:gridCol>
                <a:gridCol w="2542488">
                  <a:extLst>
                    <a:ext uri="{9D8B030D-6E8A-4147-A177-3AD203B41FA5}">
                      <a16:colId xmlns:a16="http://schemas.microsoft.com/office/drawing/2014/main" val="1442812683"/>
                    </a:ext>
                  </a:extLst>
                </a:gridCol>
              </a:tblGrid>
              <a:tr h="341719">
                <a:tc>
                  <a:txBody>
                    <a:bodyPr/>
                    <a:lstStyle/>
                    <a:p>
                      <a:r>
                        <a:rPr lang="en-US" altLang="zh-CN" sz="1400" b="1" i="0" u="none" strike="noStrike" cap="none" dirty="0">
                          <a:solidFill>
                            <a:schemeClr val="lt1"/>
                          </a:solidFill>
                          <a:effectLst/>
                          <a:latin typeface="+mn-lt"/>
                          <a:ea typeface="+mn-ea"/>
                          <a:cs typeface="+mn-cs"/>
                          <a:sym typeface="Arial"/>
                        </a:rPr>
                        <a:t>Augmentation Strategy</a:t>
                      </a:r>
                      <a:endParaRPr lang="zh-CN" altLang="en-US" dirty="0"/>
                    </a:p>
                  </a:txBody>
                  <a:tcPr/>
                </a:tc>
                <a:tc>
                  <a:txBody>
                    <a:bodyPr/>
                    <a:lstStyle/>
                    <a:p>
                      <a:r>
                        <a:rPr lang="en-US" altLang="zh-CN" dirty="0"/>
                        <a:t>PB Score (</a:t>
                      </a:r>
                      <a:r>
                        <a:rPr lang="en-US" altLang="zh-CN" dirty="0" err="1"/>
                        <a:t>wMAE</a:t>
                      </a:r>
                      <a:r>
                        <a:rPr lang="en-US" altLang="zh-CN" dirty="0"/>
                        <a:t>)</a:t>
                      </a:r>
                      <a:endParaRPr lang="zh-CN" altLang="en-US" dirty="0"/>
                    </a:p>
                  </a:txBody>
                  <a:tcPr/>
                </a:tc>
                <a:tc>
                  <a:txBody>
                    <a:bodyPr/>
                    <a:lstStyle/>
                    <a:p>
                      <a:r>
                        <a:rPr lang="en-US" altLang="zh-CN" sz="1400" b="1" i="0" u="none" strike="noStrike" cap="none" dirty="0">
                          <a:solidFill>
                            <a:schemeClr val="lt1"/>
                          </a:solidFill>
                          <a:effectLst/>
                          <a:latin typeface="+mn-lt"/>
                          <a:ea typeface="+mn-ea"/>
                          <a:cs typeface="+mn-cs"/>
                          <a:sym typeface="Arial"/>
                        </a:rPr>
                        <a:t>Finding</a:t>
                      </a:r>
                      <a:endParaRPr lang="zh-CN" altLang="en-US" dirty="0"/>
                    </a:p>
                  </a:txBody>
                  <a:tcPr/>
                </a:tc>
                <a:extLst>
                  <a:ext uri="{0D108BD9-81ED-4DB2-BD59-A6C34878D82A}">
                    <a16:rowId xmlns:a16="http://schemas.microsoft.com/office/drawing/2014/main" val="4206526518"/>
                  </a:ext>
                </a:extLst>
              </a:tr>
              <a:tr h="350113">
                <a:tc>
                  <a:txBody>
                    <a:bodyPr/>
                    <a:lstStyle/>
                    <a:p>
                      <a:r>
                        <a:rPr lang="en-US" altLang="zh-CN" sz="1400" b="0" i="0" u="none" strike="noStrike" cap="none" dirty="0">
                          <a:solidFill>
                            <a:schemeClr val="dk1"/>
                          </a:solidFill>
                          <a:effectLst/>
                          <a:latin typeface="+mn-lt"/>
                          <a:ea typeface="+mn-ea"/>
                          <a:cs typeface="+mn-cs"/>
                          <a:sym typeface="Arial"/>
                        </a:rPr>
                        <a:t>No Augmentation (Baseline)</a:t>
                      </a:r>
                      <a:endParaRPr lang="zh-CN" altLang="en-US" dirty="0"/>
                    </a:p>
                  </a:txBody>
                  <a:tcPr/>
                </a:tc>
                <a:tc>
                  <a:txBody>
                    <a:bodyPr/>
                    <a:lstStyle/>
                    <a:p>
                      <a:r>
                        <a:rPr lang="en-US" altLang="zh-CN" dirty="0"/>
                        <a:t>0.083</a:t>
                      </a:r>
                      <a:endParaRPr lang="zh-CN" altLang="en-US" dirty="0"/>
                    </a:p>
                  </a:txBody>
                  <a:tcPr/>
                </a:tc>
                <a:tc>
                  <a:txBody>
                    <a:bodyPr/>
                    <a:lstStyle/>
                    <a:p>
                      <a:r>
                        <a:rPr lang="en-US" altLang="zh-CN" sz="1400" b="0" i="0" u="none" strike="noStrike" cap="none" dirty="0">
                          <a:solidFill>
                            <a:schemeClr val="dk1"/>
                          </a:solidFill>
                          <a:effectLst/>
                          <a:latin typeface="+mn-lt"/>
                          <a:ea typeface="+mn-ea"/>
                          <a:cs typeface="+mn-cs"/>
                          <a:sym typeface="Arial"/>
                        </a:rPr>
                        <a:t>Baseline</a:t>
                      </a:r>
                      <a:endParaRPr lang="zh-CN" altLang="en-US" dirty="0"/>
                    </a:p>
                  </a:txBody>
                  <a:tcPr/>
                </a:tc>
                <a:extLst>
                  <a:ext uri="{0D108BD9-81ED-4DB2-BD59-A6C34878D82A}">
                    <a16:rowId xmlns:a16="http://schemas.microsoft.com/office/drawing/2014/main" val="105807133"/>
                  </a:ext>
                </a:extLst>
              </a:tr>
              <a:tr h="350113">
                <a:tc>
                  <a:txBody>
                    <a:bodyPr/>
                    <a:lstStyle/>
                    <a:p>
                      <a:r>
                        <a:rPr lang="en-US" altLang="zh-CN" sz="1400" b="0" i="0" u="none" strike="noStrike" cap="none" dirty="0">
                          <a:solidFill>
                            <a:schemeClr val="dk1"/>
                          </a:solidFill>
                          <a:effectLst/>
                          <a:latin typeface="+mn-lt"/>
                          <a:ea typeface="+mn-ea"/>
                          <a:cs typeface="+mn-cs"/>
                          <a:sym typeface="Arial"/>
                        </a:rPr>
                        <a:t>Isomer Generation Only</a:t>
                      </a:r>
                      <a:endParaRPr lang="zh-CN" altLang="en-US" dirty="0"/>
                    </a:p>
                  </a:txBody>
                  <a:tcPr/>
                </a:tc>
                <a:tc>
                  <a:txBody>
                    <a:bodyPr/>
                    <a:lstStyle/>
                    <a:p>
                      <a:r>
                        <a:rPr lang="en-US" altLang="zh-CN" dirty="0"/>
                        <a:t>0.083</a:t>
                      </a:r>
                      <a:endParaRPr lang="zh-CN" altLang="en-US" dirty="0"/>
                    </a:p>
                  </a:txBody>
                  <a:tcPr/>
                </a:tc>
                <a:tc>
                  <a:txBody>
                    <a:bodyPr/>
                    <a:lstStyle/>
                    <a:p>
                      <a:r>
                        <a:rPr lang="en-US" altLang="zh-CN" sz="1400" b="0" i="0" u="none" strike="noStrike" cap="none" dirty="0">
                          <a:solidFill>
                            <a:schemeClr val="dk1"/>
                          </a:solidFill>
                          <a:effectLst/>
                          <a:latin typeface="+mn-lt"/>
                          <a:ea typeface="+mn-ea"/>
                          <a:cs typeface="+mn-cs"/>
                          <a:sym typeface="Arial"/>
                        </a:rPr>
                        <a:t>Negligible Impact</a:t>
                      </a:r>
                      <a:endParaRPr lang="zh-CN" altLang="en-US" dirty="0"/>
                    </a:p>
                  </a:txBody>
                  <a:tcPr/>
                </a:tc>
                <a:extLst>
                  <a:ext uri="{0D108BD9-81ED-4DB2-BD59-A6C34878D82A}">
                    <a16:rowId xmlns:a16="http://schemas.microsoft.com/office/drawing/2014/main" val="1098874614"/>
                  </a:ext>
                </a:extLst>
              </a:tr>
              <a:tr h="350113">
                <a:tc>
                  <a:txBody>
                    <a:bodyPr/>
                    <a:lstStyle/>
                    <a:p>
                      <a:r>
                        <a:rPr lang="en-US" altLang="zh-CN" sz="1100" b="0" i="0" u="none" strike="noStrike" cap="none" dirty="0">
                          <a:solidFill>
                            <a:schemeClr val="dk1"/>
                          </a:solidFill>
                          <a:effectLst/>
                          <a:latin typeface="+mn-lt"/>
                          <a:ea typeface="+mn-ea"/>
                          <a:cs typeface="+mn-cs"/>
                          <a:sym typeface="Arial"/>
                        </a:rPr>
                        <a:t>Chain Extension Only (Our Method)</a:t>
                      </a:r>
                      <a:endParaRPr lang="zh-CN" altLang="en-US" sz="1100" b="0" dirty="0"/>
                    </a:p>
                  </a:txBody>
                  <a:tcPr/>
                </a:tc>
                <a:tc>
                  <a:txBody>
                    <a:bodyPr/>
                    <a:lstStyle/>
                    <a:p>
                      <a:r>
                        <a:rPr lang="en-US" altLang="zh-CN" dirty="0"/>
                        <a:t>0.078</a:t>
                      </a:r>
                      <a:endParaRPr lang="zh-CN" altLang="en-US" dirty="0"/>
                    </a:p>
                  </a:txBody>
                  <a:tcPr/>
                </a:tc>
                <a:tc>
                  <a:txBody>
                    <a:bodyPr/>
                    <a:lstStyle/>
                    <a:p>
                      <a:pPr>
                        <a:lnSpc>
                          <a:spcPts val="1500"/>
                        </a:lnSpc>
                        <a:buNone/>
                      </a:pPr>
                      <a:r>
                        <a:rPr lang="en-US" b="0" dirty="0">
                          <a:effectLst/>
                          <a:latin typeface="Inter" panose="02010600030101010101" charset="0"/>
                        </a:rPr>
                        <a:t>Significant Improvement</a:t>
                      </a:r>
                    </a:p>
                  </a:txBody>
                  <a:tcPr marL="57150" marR="57150" marT="28575" marB="28575" anchor="ctr"/>
                </a:tc>
                <a:extLst>
                  <a:ext uri="{0D108BD9-81ED-4DB2-BD59-A6C34878D82A}">
                    <a16:rowId xmlns:a16="http://schemas.microsoft.com/office/drawing/2014/main" val="403375151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p:nvPr/>
        </p:nvSpPr>
        <p:spPr>
          <a:xfrm rot="5400000" flipH="1">
            <a:off x="2171695" y="-2625234"/>
            <a:ext cx="4657358" cy="9587949"/>
          </a:xfrm>
          <a:prstGeom prst="rect">
            <a:avLst/>
          </a:prstGeom>
          <a:solidFill>
            <a:srgbClr val="3CBEEC">
              <a:alpha val="74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AE041"/>
              </a:solidFill>
              <a:latin typeface="Open Sans"/>
              <a:ea typeface="Open Sans"/>
              <a:cs typeface="Open Sans"/>
              <a:sym typeface="Open Sans"/>
            </a:endParaRPr>
          </a:p>
        </p:txBody>
      </p:sp>
      <p:sp>
        <p:nvSpPr>
          <p:cNvPr id="66" name="Google Shape;66;p2"/>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67" name="Google Shape;67;p2"/>
          <p:cNvSpPr txBox="1"/>
          <p:nvPr/>
        </p:nvSpPr>
        <p:spPr>
          <a:xfrm>
            <a:off x="606287" y="4909930"/>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2"/>
          <p:cNvSpPr txBox="1"/>
          <p:nvPr/>
        </p:nvSpPr>
        <p:spPr>
          <a:xfrm>
            <a:off x="2493279" y="1710016"/>
            <a:ext cx="3921254" cy="8617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b="1" u="none" dirty="0">
                <a:solidFill>
                  <a:schemeClr val="dk1"/>
                </a:solidFill>
                <a:latin typeface="Inter"/>
                <a:ea typeface="Inter"/>
                <a:cs typeface="Inter"/>
                <a:sym typeface="Inter"/>
              </a:rPr>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5EB9DE39-EF0F-1A84-3559-8B41F65E57DA}"/>
            </a:ext>
          </a:extLst>
        </p:cNvPr>
        <p:cNvGrpSpPr/>
        <p:nvPr/>
      </p:nvGrpSpPr>
      <p:grpSpPr>
        <a:xfrm>
          <a:off x="0" y="0"/>
          <a:ext cx="0" cy="0"/>
          <a:chOff x="0" y="0"/>
          <a:chExt cx="0" cy="0"/>
        </a:xfrm>
      </p:grpSpPr>
      <p:sp>
        <p:nvSpPr>
          <p:cNvPr id="195" name="Google Shape;195;p16">
            <a:extLst>
              <a:ext uri="{FF2B5EF4-FFF2-40B4-BE49-F238E27FC236}">
                <a16:creationId xmlns:a16="http://schemas.microsoft.com/office/drawing/2014/main" id="{2C138AD4-E6C5-D3C1-0505-389730864737}"/>
              </a:ext>
            </a:extLst>
          </p:cNvPr>
          <p:cNvSpPr txBox="1"/>
          <p:nvPr/>
        </p:nvSpPr>
        <p:spPr>
          <a:xfrm>
            <a:off x="3733800" y="4794706"/>
            <a:ext cx="2082019"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rgbClr val="929292"/>
                </a:solidFill>
                <a:latin typeface="Inter"/>
                <a:ea typeface="Inter"/>
                <a:cs typeface="Inter"/>
                <a:sym typeface="Inter"/>
              </a:rPr>
              <a:t>Kaggle Winner Presentation Template</a:t>
            </a:r>
            <a:endParaRPr sz="800">
              <a:solidFill>
                <a:srgbClr val="929292"/>
              </a:solidFill>
              <a:latin typeface="Inter"/>
              <a:ea typeface="Inter"/>
              <a:cs typeface="Inter"/>
              <a:sym typeface="Inter"/>
            </a:endParaRPr>
          </a:p>
        </p:txBody>
      </p:sp>
      <p:sp>
        <p:nvSpPr>
          <p:cNvPr id="196" name="Google Shape;196;p16">
            <a:extLst>
              <a:ext uri="{FF2B5EF4-FFF2-40B4-BE49-F238E27FC236}">
                <a16:creationId xmlns:a16="http://schemas.microsoft.com/office/drawing/2014/main" id="{E5F054D1-5DA4-42B3-9131-063B1F77EF0F}"/>
              </a:ext>
            </a:extLst>
          </p:cNvPr>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197" name="Google Shape;197;p16">
            <a:extLst>
              <a:ext uri="{FF2B5EF4-FFF2-40B4-BE49-F238E27FC236}">
                <a16:creationId xmlns:a16="http://schemas.microsoft.com/office/drawing/2014/main" id="{DEB0FCE5-2BD7-DA86-C5E3-BF5DC9E74CC3}"/>
              </a:ext>
            </a:extLst>
          </p:cNvPr>
          <p:cNvSpPr/>
          <p:nvPr/>
        </p:nvSpPr>
        <p:spPr>
          <a:xfrm>
            <a:off x="274983" y="183874"/>
            <a:ext cx="51352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Inter"/>
                <a:ea typeface="Inter"/>
                <a:cs typeface="Inter"/>
                <a:sym typeface="Inter"/>
              </a:rPr>
              <a:t>Important and Interesting Findings</a:t>
            </a:r>
            <a:endParaRPr/>
          </a:p>
          <a:p>
            <a:pPr marL="0" marR="0" lvl="0" indent="0" algn="l" rtl="0">
              <a:spcBef>
                <a:spcPts val="0"/>
              </a:spcBef>
              <a:spcAft>
                <a:spcPts val="0"/>
              </a:spcAft>
              <a:buNone/>
            </a:pPr>
            <a:endParaRPr sz="1600" b="1">
              <a:solidFill>
                <a:schemeClr val="dk1"/>
              </a:solidFill>
              <a:latin typeface="Inter"/>
              <a:ea typeface="Inter"/>
              <a:cs typeface="Inter"/>
              <a:sym typeface="Inter"/>
            </a:endParaRPr>
          </a:p>
        </p:txBody>
      </p:sp>
      <p:cxnSp>
        <p:nvCxnSpPr>
          <p:cNvPr id="198" name="Google Shape;198;p16">
            <a:extLst>
              <a:ext uri="{FF2B5EF4-FFF2-40B4-BE49-F238E27FC236}">
                <a16:creationId xmlns:a16="http://schemas.microsoft.com/office/drawing/2014/main" id="{3342F7BD-B9CB-C198-3B94-1E7762105735}"/>
              </a:ext>
            </a:extLst>
          </p:cNvPr>
          <p:cNvCxnSpPr/>
          <p:nvPr/>
        </p:nvCxnSpPr>
        <p:spPr>
          <a:xfrm>
            <a:off x="304800" y="590550"/>
            <a:ext cx="8597015" cy="0"/>
          </a:xfrm>
          <a:prstGeom prst="straightConnector1">
            <a:avLst/>
          </a:prstGeom>
          <a:noFill/>
          <a:ln w="25400" cap="flat" cmpd="sng">
            <a:solidFill>
              <a:srgbClr val="FAE041"/>
            </a:solidFill>
            <a:prstDash val="solid"/>
            <a:round/>
            <a:headEnd type="none" w="sm" len="sm"/>
            <a:tailEnd type="none" w="sm" len="sm"/>
          </a:ln>
        </p:spPr>
      </p:cxnSp>
      <p:sp>
        <p:nvSpPr>
          <p:cNvPr id="2" name="文本框 1">
            <a:extLst>
              <a:ext uri="{FF2B5EF4-FFF2-40B4-BE49-F238E27FC236}">
                <a16:creationId xmlns:a16="http://schemas.microsoft.com/office/drawing/2014/main" id="{90BAB173-70F9-77B1-B2F2-1A7D193281DB}"/>
              </a:ext>
            </a:extLst>
          </p:cNvPr>
          <p:cNvSpPr txBox="1"/>
          <p:nvPr/>
        </p:nvSpPr>
        <p:spPr>
          <a:xfrm>
            <a:off x="406815" y="707094"/>
            <a:ext cx="8181081" cy="1169551"/>
          </a:xfrm>
          <a:prstGeom prst="rect">
            <a:avLst/>
          </a:prstGeom>
          <a:noFill/>
        </p:spPr>
        <p:txBody>
          <a:bodyPr wrap="square" rtlCol="0">
            <a:spAutoFit/>
          </a:bodyPr>
          <a:lstStyle/>
          <a:p>
            <a:r>
              <a:rPr lang="en-US" altLang="zh-CN" b="1" dirty="0"/>
              <a:t>Finding 2: The "Sweet Spot" of Batch Size - Bigger is Not Always Better</a:t>
            </a:r>
            <a:endParaRPr lang="en-US" altLang="zh-CN" dirty="0"/>
          </a:p>
          <a:p>
            <a:pPr lvl="1"/>
            <a:r>
              <a:rPr lang="en-US" altLang="zh-CN" dirty="0"/>
              <a:t>Despite having enough GPU memory for larger batch sizes (128, 256), we found that a smaller batch size of 64 consistently yielded the best results.</a:t>
            </a:r>
          </a:p>
          <a:p>
            <a:pPr lvl="1"/>
            <a:r>
              <a:rPr lang="en-US" altLang="zh-CN" dirty="0"/>
              <a:t>Larger batch sizes led to a degradation in the final PB score.</a:t>
            </a:r>
          </a:p>
          <a:p>
            <a:endParaRPr lang="zh-CN" altLang="en-US" dirty="0"/>
          </a:p>
        </p:txBody>
      </p:sp>
      <p:sp>
        <p:nvSpPr>
          <p:cNvPr id="3" name="文本框 2">
            <a:extLst>
              <a:ext uri="{FF2B5EF4-FFF2-40B4-BE49-F238E27FC236}">
                <a16:creationId xmlns:a16="http://schemas.microsoft.com/office/drawing/2014/main" id="{3DB825C9-68F2-746D-1540-FD2D446DFCD9}"/>
              </a:ext>
            </a:extLst>
          </p:cNvPr>
          <p:cNvSpPr txBox="1"/>
          <p:nvPr/>
        </p:nvSpPr>
        <p:spPr>
          <a:xfrm>
            <a:off x="406815" y="1839323"/>
            <a:ext cx="7875037" cy="1600438"/>
          </a:xfrm>
          <a:prstGeom prst="rect">
            <a:avLst/>
          </a:prstGeom>
          <a:noFill/>
        </p:spPr>
        <p:txBody>
          <a:bodyPr wrap="square" rtlCol="0">
            <a:spAutoFit/>
          </a:bodyPr>
          <a:lstStyle/>
          <a:p>
            <a:r>
              <a:rPr lang="en-US" altLang="zh-CN" b="1" dirty="0"/>
              <a:t>Finding 3: Surprising Synergy Between GNN Architectures and Feature Types</a:t>
            </a:r>
            <a:endParaRPr lang="en-US" altLang="zh-CN" dirty="0"/>
          </a:p>
          <a:p>
            <a:pPr lvl="1"/>
            <a:r>
              <a:rPr lang="en-US" altLang="zh-CN" dirty="0"/>
              <a:t>We tested different combinations of GNN backbones and auxiliary features. The results revealed a strong and unexpected interaction effect.</a:t>
            </a:r>
          </a:p>
          <a:p>
            <a:pPr lvl="1"/>
            <a:r>
              <a:rPr lang="en-US" altLang="zh-CN" dirty="0"/>
              <a:t>GATv2 + Morgan Fingerprints was the clear winner.</a:t>
            </a:r>
          </a:p>
          <a:p>
            <a:pPr lvl="1"/>
            <a:r>
              <a:rPr lang="en-US" altLang="zh-CN" dirty="0"/>
              <a:t>Interestingly, </a:t>
            </a:r>
            <a:r>
              <a:rPr lang="en-US" altLang="zh-CN" dirty="0" err="1"/>
              <a:t>RDKit</a:t>
            </a:r>
            <a:r>
              <a:rPr lang="en-US" altLang="zh-CN" dirty="0"/>
              <a:t> Descriptors hurt the performance of GATv2 a lot, but helped the performance of </a:t>
            </a:r>
            <a:r>
              <a:rPr lang="en-US" altLang="zh-CN" dirty="0" err="1"/>
              <a:t>NNConv</a:t>
            </a:r>
            <a:r>
              <a:rPr lang="en-US" altLang="zh-CN" dirty="0"/>
              <a:t> a little.</a:t>
            </a:r>
          </a:p>
          <a:p>
            <a:endParaRPr lang="zh-CN" altLang="en-US" dirty="0"/>
          </a:p>
        </p:txBody>
      </p:sp>
      <p:graphicFrame>
        <p:nvGraphicFramePr>
          <p:cNvPr id="4" name="表格 3">
            <a:extLst>
              <a:ext uri="{FF2B5EF4-FFF2-40B4-BE49-F238E27FC236}">
                <a16:creationId xmlns:a16="http://schemas.microsoft.com/office/drawing/2014/main" id="{3628D7B1-6EAE-35C4-84F3-D15DA185C88A}"/>
              </a:ext>
            </a:extLst>
          </p:cNvPr>
          <p:cNvGraphicFramePr>
            <a:graphicFrameLocks noGrp="1"/>
          </p:cNvGraphicFramePr>
          <p:nvPr>
            <p:extLst>
              <p:ext uri="{D42A27DB-BD31-4B8C-83A1-F6EECF244321}">
                <p14:modId xmlns:p14="http://schemas.microsoft.com/office/powerpoint/2010/main" val="3806593284"/>
              </p:ext>
            </p:extLst>
          </p:nvPr>
        </p:nvGraphicFramePr>
        <p:xfrm>
          <a:off x="516294" y="3172744"/>
          <a:ext cx="7649859" cy="1524000"/>
        </p:xfrm>
        <a:graphic>
          <a:graphicData uri="http://schemas.openxmlformats.org/drawingml/2006/table">
            <a:tbl>
              <a:tblPr firstRow="1" bandRow="1">
                <a:tableStyleId>{5C22544A-7EE6-4342-B048-85BDC9FD1C3A}</a:tableStyleId>
              </a:tblPr>
              <a:tblGrid>
                <a:gridCol w="2549953">
                  <a:extLst>
                    <a:ext uri="{9D8B030D-6E8A-4147-A177-3AD203B41FA5}">
                      <a16:colId xmlns:a16="http://schemas.microsoft.com/office/drawing/2014/main" val="3493061864"/>
                    </a:ext>
                  </a:extLst>
                </a:gridCol>
                <a:gridCol w="2549953">
                  <a:extLst>
                    <a:ext uri="{9D8B030D-6E8A-4147-A177-3AD203B41FA5}">
                      <a16:colId xmlns:a16="http://schemas.microsoft.com/office/drawing/2014/main" val="1093830576"/>
                    </a:ext>
                  </a:extLst>
                </a:gridCol>
                <a:gridCol w="2549953">
                  <a:extLst>
                    <a:ext uri="{9D8B030D-6E8A-4147-A177-3AD203B41FA5}">
                      <a16:colId xmlns:a16="http://schemas.microsoft.com/office/drawing/2014/main" val="2438055483"/>
                    </a:ext>
                  </a:extLst>
                </a:gridCol>
              </a:tblGrid>
              <a:tr h="211178">
                <a:tc>
                  <a:txBody>
                    <a:bodyPr/>
                    <a:lstStyle/>
                    <a:p>
                      <a:r>
                        <a:rPr lang="en-US" altLang="zh-CN" dirty="0"/>
                        <a:t>Models</a:t>
                      </a:r>
                      <a:endParaRPr lang="zh-CN" altLang="en-US" dirty="0"/>
                    </a:p>
                  </a:txBody>
                  <a:tcPr/>
                </a:tc>
                <a:tc>
                  <a:txBody>
                    <a:bodyPr/>
                    <a:lstStyle/>
                    <a:p>
                      <a:r>
                        <a:rPr lang="en-US" altLang="zh-CN" dirty="0"/>
                        <a:t>Features </a:t>
                      </a:r>
                      <a:r>
                        <a:rPr lang="en-US" altLang="zh-CN" dirty="0" err="1"/>
                        <a:t>selested</a:t>
                      </a:r>
                      <a:endParaRPr lang="zh-CN" altLang="en-US" dirty="0"/>
                    </a:p>
                  </a:txBody>
                  <a:tcPr/>
                </a:tc>
                <a:tc>
                  <a:txBody>
                    <a:bodyPr/>
                    <a:lstStyle/>
                    <a:p>
                      <a:r>
                        <a:rPr lang="en-US" altLang="zh-CN" dirty="0"/>
                        <a:t>PB Score</a:t>
                      </a:r>
                      <a:endParaRPr lang="zh-CN" altLang="en-US" dirty="0"/>
                    </a:p>
                  </a:txBody>
                  <a:tcPr/>
                </a:tc>
                <a:extLst>
                  <a:ext uri="{0D108BD9-81ED-4DB2-BD59-A6C34878D82A}">
                    <a16:rowId xmlns:a16="http://schemas.microsoft.com/office/drawing/2014/main" val="2779658802"/>
                  </a:ext>
                </a:extLst>
              </a:tr>
              <a:tr h="211178">
                <a:tc>
                  <a:txBody>
                    <a:bodyPr/>
                    <a:lstStyle/>
                    <a:p>
                      <a:r>
                        <a:rPr lang="en-US" altLang="zh-CN" dirty="0"/>
                        <a:t>GATv2Conv</a:t>
                      </a:r>
                      <a:endParaRPr lang="zh-CN" altLang="en-US" dirty="0"/>
                    </a:p>
                  </a:txBody>
                  <a:tcPr/>
                </a:tc>
                <a:tc>
                  <a:txBody>
                    <a:bodyPr/>
                    <a:lstStyle/>
                    <a:p>
                      <a:r>
                        <a:rPr lang="en-US" altLang="zh-CN" dirty="0"/>
                        <a:t>Morgan Fingerprints(50)</a:t>
                      </a:r>
                      <a:endParaRPr lang="zh-CN" altLang="en-US" dirty="0"/>
                    </a:p>
                  </a:txBody>
                  <a:tcPr/>
                </a:tc>
                <a:tc>
                  <a:txBody>
                    <a:bodyPr/>
                    <a:lstStyle/>
                    <a:p>
                      <a:r>
                        <a:rPr lang="en-US" altLang="zh-CN" dirty="0"/>
                        <a:t>0.078</a:t>
                      </a:r>
                      <a:endParaRPr lang="zh-CN" altLang="en-US" dirty="0"/>
                    </a:p>
                  </a:txBody>
                  <a:tcPr/>
                </a:tc>
                <a:extLst>
                  <a:ext uri="{0D108BD9-81ED-4DB2-BD59-A6C34878D82A}">
                    <a16:rowId xmlns:a16="http://schemas.microsoft.com/office/drawing/2014/main" val="3982521731"/>
                  </a:ext>
                </a:extLst>
              </a:tr>
              <a:tr h="211178">
                <a:tc>
                  <a:txBody>
                    <a:bodyPr/>
                    <a:lstStyle/>
                    <a:p>
                      <a:r>
                        <a:rPr lang="en-US" altLang="zh-CN" dirty="0"/>
                        <a:t>GATv2Conv</a:t>
                      </a:r>
                      <a:endParaRPr lang="zh-CN" altLang="en-US" dirty="0"/>
                    </a:p>
                  </a:txBody>
                  <a:tcPr/>
                </a:tc>
                <a:tc>
                  <a:txBody>
                    <a:bodyPr/>
                    <a:lstStyle/>
                    <a:p>
                      <a:r>
                        <a:rPr lang="en-US" altLang="zh-CN" dirty="0" err="1"/>
                        <a:t>RDKit</a:t>
                      </a:r>
                      <a:r>
                        <a:rPr lang="en-US" altLang="zh-CN" dirty="0"/>
                        <a:t> Descriptors(50/36/0)</a:t>
                      </a:r>
                      <a:endParaRPr lang="zh-CN" altLang="en-US" dirty="0"/>
                    </a:p>
                  </a:txBody>
                  <a:tcPr/>
                </a:tc>
                <a:tc>
                  <a:txBody>
                    <a:bodyPr/>
                    <a:lstStyle/>
                    <a:p>
                      <a:r>
                        <a:rPr lang="en-US" altLang="zh-CN" dirty="0"/>
                        <a:t>0.182/0.102/0.087</a:t>
                      </a:r>
                      <a:endParaRPr lang="zh-CN" altLang="en-US" dirty="0"/>
                    </a:p>
                  </a:txBody>
                  <a:tcPr/>
                </a:tc>
                <a:extLst>
                  <a:ext uri="{0D108BD9-81ED-4DB2-BD59-A6C34878D82A}">
                    <a16:rowId xmlns:a16="http://schemas.microsoft.com/office/drawing/2014/main" val="3009382623"/>
                  </a:ext>
                </a:extLst>
              </a:tr>
              <a:tr h="211178">
                <a:tc>
                  <a:txBody>
                    <a:bodyPr/>
                    <a:lstStyle/>
                    <a:p>
                      <a:r>
                        <a:rPr lang="en-US" altLang="zh-CN" dirty="0" err="1"/>
                        <a:t>NNConv</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Morgan Fingerprints(50)</a:t>
                      </a:r>
                      <a:endParaRPr lang="zh-CN" altLang="en-US" dirty="0"/>
                    </a:p>
                  </a:txBody>
                  <a:tcPr/>
                </a:tc>
                <a:tc>
                  <a:txBody>
                    <a:bodyPr/>
                    <a:lstStyle/>
                    <a:p>
                      <a:r>
                        <a:rPr lang="en-US" altLang="zh-CN" dirty="0"/>
                        <a:t>0.080</a:t>
                      </a:r>
                      <a:endParaRPr lang="zh-CN" altLang="en-US" dirty="0"/>
                    </a:p>
                  </a:txBody>
                  <a:tcPr/>
                </a:tc>
                <a:extLst>
                  <a:ext uri="{0D108BD9-81ED-4DB2-BD59-A6C34878D82A}">
                    <a16:rowId xmlns:a16="http://schemas.microsoft.com/office/drawing/2014/main" val="814238544"/>
                  </a:ext>
                </a:extLst>
              </a:tr>
              <a:tr h="211178">
                <a:tc>
                  <a:txBody>
                    <a:bodyPr/>
                    <a:lstStyle/>
                    <a:p>
                      <a:r>
                        <a:rPr lang="en-US" altLang="zh-CN" dirty="0" err="1"/>
                        <a:t>NNConv</a:t>
                      </a:r>
                      <a:endParaRPr lang="zh-CN" altLang="en-US" dirty="0"/>
                    </a:p>
                  </a:txBody>
                  <a:tcPr/>
                </a:tc>
                <a:tc>
                  <a:txBody>
                    <a:bodyPr/>
                    <a:lstStyle/>
                    <a:p>
                      <a:r>
                        <a:rPr lang="en-US" altLang="zh-CN" dirty="0" err="1"/>
                        <a:t>RDKit</a:t>
                      </a:r>
                      <a:r>
                        <a:rPr lang="en-US" altLang="zh-CN" dirty="0"/>
                        <a:t> Descriptors(36/0)</a:t>
                      </a:r>
                      <a:endParaRPr lang="zh-CN" altLang="en-US" dirty="0"/>
                    </a:p>
                  </a:txBody>
                  <a:tcPr/>
                </a:tc>
                <a:tc>
                  <a:txBody>
                    <a:bodyPr/>
                    <a:lstStyle/>
                    <a:p>
                      <a:r>
                        <a:rPr lang="en-US" altLang="zh-CN" dirty="0"/>
                        <a:t>0.084/0.087</a:t>
                      </a:r>
                      <a:endParaRPr lang="zh-CN" altLang="en-US" dirty="0"/>
                    </a:p>
                  </a:txBody>
                  <a:tcPr/>
                </a:tc>
                <a:extLst>
                  <a:ext uri="{0D108BD9-81ED-4DB2-BD59-A6C34878D82A}">
                    <a16:rowId xmlns:a16="http://schemas.microsoft.com/office/drawing/2014/main" val="1259103266"/>
                  </a:ext>
                </a:extLst>
              </a:tr>
            </a:tbl>
          </a:graphicData>
        </a:graphic>
      </p:graphicFrame>
    </p:spTree>
    <p:extLst>
      <p:ext uri="{BB962C8B-B14F-4D97-AF65-F5344CB8AC3E}">
        <p14:creationId xmlns:p14="http://schemas.microsoft.com/office/powerpoint/2010/main" val="4123850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8E8D5F02-41B8-1355-5A14-58A3A6CE3AE0}"/>
            </a:ext>
          </a:extLst>
        </p:cNvPr>
        <p:cNvGrpSpPr/>
        <p:nvPr/>
      </p:nvGrpSpPr>
      <p:grpSpPr>
        <a:xfrm>
          <a:off x="0" y="0"/>
          <a:ext cx="0" cy="0"/>
          <a:chOff x="0" y="0"/>
          <a:chExt cx="0" cy="0"/>
        </a:xfrm>
      </p:grpSpPr>
      <p:sp>
        <p:nvSpPr>
          <p:cNvPr id="195" name="Google Shape;195;p16">
            <a:extLst>
              <a:ext uri="{FF2B5EF4-FFF2-40B4-BE49-F238E27FC236}">
                <a16:creationId xmlns:a16="http://schemas.microsoft.com/office/drawing/2014/main" id="{24CABAF6-0D3F-A164-6B18-73078552D007}"/>
              </a:ext>
            </a:extLst>
          </p:cNvPr>
          <p:cNvSpPr txBox="1"/>
          <p:nvPr/>
        </p:nvSpPr>
        <p:spPr>
          <a:xfrm>
            <a:off x="3733800" y="4794706"/>
            <a:ext cx="2082019"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rgbClr val="929292"/>
                </a:solidFill>
                <a:latin typeface="Inter"/>
                <a:ea typeface="Inter"/>
                <a:cs typeface="Inter"/>
                <a:sym typeface="Inter"/>
              </a:rPr>
              <a:t>Kaggle Winner Presentation Template</a:t>
            </a:r>
            <a:endParaRPr sz="800">
              <a:solidFill>
                <a:srgbClr val="929292"/>
              </a:solidFill>
              <a:latin typeface="Inter"/>
              <a:ea typeface="Inter"/>
              <a:cs typeface="Inter"/>
              <a:sym typeface="Inter"/>
            </a:endParaRPr>
          </a:p>
        </p:txBody>
      </p:sp>
      <p:sp>
        <p:nvSpPr>
          <p:cNvPr id="196" name="Google Shape;196;p16">
            <a:extLst>
              <a:ext uri="{FF2B5EF4-FFF2-40B4-BE49-F238E27FC236}">
                <a16:creationId xmlns:a16="http://schemas.microsoft.com/office/drawing/2014/main" id="{DEACB2A8-62C7-2B13-F40C-A536A552C485}"/>
              </a:ext>
            </a:extLst>
          </p:cNvPr>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197" name="Google Shape;197;p16">
            <a:extLst>
              <a:ext uri="{FF2B5EF4-FFF2-40B4-BE49-F238E27FC236}">
                <a16:creationId xmlns:a16="http://schemas.microsoft.com/office/drawing/2014/main" id="{1D235E18-3609-B150-176E-832F3785DBC8}"/>
              </a:ext>
            </a:extLst>
          </p:cNvPr>
          <p:cNvSpPr/>
          <p:nvPr/>
        </p:nvSpPr>
        <p:spPr>
          <a:xfrm>
            <a:off x="274983" y="183874"/>
            <a:ext cx="51352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Inter"/>
                <a:ea typeface="Inter"/>
                <a:cs typeface="Inter"/>
                <a:sym typeface="Inter"/>
              </a:rPr>
              <a:t>Important and Interesting Findings</a:t>
            </a:r>
            <a:endParaRPr/>
          </a:p>
          <a:p>
            <a:pPr marL="0" marR="0" lvl="0" indent="0" algn="l" rtl="0">
              <a:spcBef>
                <a:spcPts val="0"/>
              </a:spcBef>
              <a:spcAft>
                <a:spcPts val="0"/>
              </a:spcAft>
              <a:buNone/>
            </a:pPr>
            <a:endParaRPr sz="1600" b="1">
              <a:solidFill>
                <a:schemeClr val="dk1"/>
              </a:solidFill>
              <a:latin typeface="Inter"/>
              <a:ea typeface="Inter"/>
              <a:cs typeface="Inter"/>
              <a:sym typeface="Inter"/>
            </a:endParaRPr>
          </a:p>
        </p:txBody>
      </p:sp>
      <p:cxnSp>
        <p:nvCxnSpPr>
          <p:cNvPr id="198" name="Google Shape;198;p16">
            <a:extLst>
              <a:ext uri="{FF2B5EF4-FFF2-40B4-BE49-F238E27FC236}">
                <a16:creationId xmlns:a16="http://schemas.microsoft.com/office/drawing/2014/main" id="{5BD41CA2-7086-E6DD-73F3-2B86982A42C2}"/>
              </a:ext>
            </a:extLst>
          </p:cNvPr>
          <p:cNvCxnSpPr/>
          <p:nvPr/>
        </p:nvCxnSpPr>
        <p:spPr>
          <a:xfrm>
            <a:off x="304800" y="590550"/>
            <a:ext cx="8597015" cy="0"/>
          </a:xfrm>
          <a:prstGeom prst="straightConnector1">
            <a:avLst/>
          </a:prstGeom>
          <a:noFill/>
          <a:ln w="25400" cap="flat" cmpd="sng">
            <a:solidFill>
              <a:srgbClr val="FAE041"/>
            </a:solidFill>
            <a:prstDash val="solid"/>
            <a:round/>
            <a:headEnd type="none" w="sm" len="sm"/>
            <a:tailEnd type="none" w="sm" len="sm"/>
          </a:ln>
        </p:spPr>
      </p:cxnSp>
      <p:sp>
        <p:nvSpPr>
          <p:cNvPr id="5" name="文本框 4">
            <a:extLst>
              <a:ext uri="{FF2B5EF4-FFF2-40B4-BE49-F238E27FC236}">
                <a16:creationId xmlns:a16="http://schemas.microsoft.com/office/drawing/2014/main" id="{992A6DB6-57A2-6B56-565C-C5EC9D96107A}"/>
              </a:ext>
            </a:extLst>
          </p:cNvPr>
          <p:cNvSpPr txBox="1"/>
          <p:nvPr/>
        </p:nvSpPr>
        <p:spPr>
          <a:xfrm>
            <a:off x="304800" y="636270"/>
            <a:ext cx="8503920" cy="1815882"/>
          </a:xfrm>
          <a:prstGeom prst="rect">
            <a:avLst/>
          </a:prstGeom>
          <a:noFill/>
        </p:spPr>
        <p:txBody>
          <a:bodyPr wrap="square" rtlCol="0">
            <a:spAutoFit/>
          </a:bodyPr>
          <a:lstStyle/>
          <a:p>
            <a:r>
              <a:rPr lang="en-US" altLang="zh-CN" b="1" dirty="0"/>
              <a:t>Hypothesis:</a:t>
            </a:r>
            <a:endParaRPr lang="en-US" altLang="zh-CN" dirty="0"/>
          </a:p>
          <a:p>
            <a:pPr lvl="1"/>
            <a:r>
              <a:rPr lang="en-US" altLang="zh-CN" dirty="0"/>
              <a:t>GATv2's attention mechanism already captures complex, high-level geometric and chemical environments. The simple, bit-based Morgan Fingerprints provide complementary, low-level substructure information without creating conflicting signals.</a:t>
            </a:r>
          </a:p>
          <a:p>
            <a:pPr lvl="1"/>
            <a:r>
              <a:rPr lang="en-US" altLang="zh-CN" dirty="0" err="1"/>
              <a:t>NNConv</a:t>
            </a:r>
            <a:r>
              <a:rPr lang="en-US" altLang="zh-CN" dirty="0"/>
              <a:t>, being a simpler message-passing network, may benefit more from the pre-computed, human-engineered </a:t>
            </a:r>
            <a:r>
              <a:rPr lang="en-US" altLang="zh-CN" dirty="0" err="1"/>
              <a:t>RDKit</a:t>
            </a:r>
            <a:r>
              <a:rPr lang="en-US" altLang="zh-CN" dirty="0"/>
              <a:t> Descriptors, which provide it with high-level chemical concepts it struggles to learn on its own.</a:t>
            </a:r>
          </a:p>
          <a:p>
            <a:endParaRPr lang="zh-CN" altLang="en-US" dirty="0"/>
          </a:p>
        </p:txBody>
      </p:sp>
      <p:sp>
        <p:nvSpPr>
          <p:cNvPr id="7" name="文本框 6">
            <a:extLst>
              <a:ext uri="{FF2B5EF4-FFF2-40B4-BE49-F238E27FC236}">
                <a16:creationId xmlns:a16="http://schemas.microsoft.com/office/drawing/2014/main" id="{66DC3745-F734-ACD4-9099-F34B2EB89324}"/>
              </a:ext>
            </a:extLst>
          </p:cNvPr>
          <p:cNvSpPr txBox="1"/>
          <p:nvPr/>
        </p:nvSpPr>
        <p:spPr>
          <a:xfrm>
            <a:off x="339634" y="2194560"/>
            <a:ext cx="8528180" cy="1414520"/>
          </a:xfrm>
          <a:prstGeom prst="rect">
            <a:avLst/>
          </a:prstGeom>
          <a:noFill/>
        </p:spPr>
        <p:txBody>
          <a:bodyPr wrap="square" rtlCol="0">
            <a:spAutoFit/>
          </a:bodyPr>
          <a:lstStyle/>
          <a:p>
            <a:r>
              <a:rPr lang="en-US" altLang="zh-CN" b="1" dirty="0"/>
              <a:t>Finding 4: Systematic Bias Correction via Post-Hoc Calibration</a:t>
            </a:r>
            <a:endParaRPr lang="en-US" altLang="zh-CN" dirty="0"/>
          </a:p>
          <a:p>
            <a:pPr lvl="1"/>
            <a:r>
              <a:rPr lang="en-US" altLang="zh-CN" dirty="0"/>
              <a:t>Analysis of our Out-of-Fold (OOF) predictions across all 5 folds revealed a consistent, systematic bias: the model's raw predictions (</a:t>
            </a:r>
            <a:r>
              <a:rPr lang="en-US" altLang="zh-CN" b="1" dirty="0"/>
              <a:t>blue line</a:t>
            </a:r>
            <a:r>
              <a:rPr lang="en-US" altLang="zh-CN" dirty="0"/>
              <a:t>) consistently overestimate low </a:t>
            </a:r>
            <a:r>
              <a:rPr lang="en-US" altLang="zh-CN" dirty="0" err="1"/>
              <a:t>Tg</a:t>
            </a:r>
            <a:r>
              <a:rPr lang="en-US" altLang="zh-CN" dirty="0"/>
              <a:t> values and underestimate high </a:t>
            </a:r>
            <a:r>
              <a:rPr lang="en-US" altLang="zh-CN" dirty="0" err="1"/>
              <a:t>Tg</a:t>
            </a:r>
            <a:r>
              <a:rPr lang="en-US" altLang="zh-CN" dirty="0"/>
              <a:t> values.</a:t>
            </a:r>
          </a:p>
          <a:p>
            <a:pPr lvl="1"/>
            <a:r>
              <a:rPr lang="en-US" altLang="zh-CN" dirty="0"/>
              <a:t>This distribution shift is a common challenge, and correcting for it was key to maximizing our score.</a:t>
            </a:r>
          </a:p>
          <a:p>
            <a:endParaRPr lang="zh-CN" altLang="en-US" dirty="0"/>
          </a:p>
        </p:txBody>
      </p:sp>
    </p:spTree>
    <p:extLst>
      <p:ext uri="{BB962C8B-B14F-4D97-AF65-F5344CB8AC3E}">
        <p14:creationId xmlns:p14="http://schemas.microsoft.com/office/powerpoint/2010/main" val="2407981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A22CA7B1-572B-E2D6-B407-D6045BE64252}"/>
            </a:ext>
          </a:extLst>
        </p:cNvPr>
        <p:cNvGrpSpPr/>
        <p:nvPr/>
      </p:nvGrpSpPr>
      <p:grpSpPr>
        <a:xfrm>
          <a:off x="0" y="0"/>
          <a:ext cx="0" cy="0"/>
          <a:chOff x="0" y="0"/>
          <a:chExt cx="0" cy="0"/>
        </a:xfrm>
      </p:grpSpPr>
      <p:sp>
        <p:nvSpPr>
          <p:cNvPr id="195" name="Google Shape;195;p16">
            <a:extLst>
              <a:ext uri="{FF2B5EF4-FFF2-40B4-BE49-F238E27FC236}">
                <a16:creationId xmlns:a16="http://schemas.microsoft.com/office/drawing/2014/main" id="{74A238F5-1E88-20E6-508C-FA3900682F2B}"/>
              </a:ext>
            </a:extLst>
          </p:cNvPr>
          <p:cNvSpPr txBox="1"/>
          <p:nvPr/>
        </p:nvSpPr>
        <p:spPr>
          <a:xfrm>
            <a:off x="3733800" y="4794706"/>
            <a:ext cx="2082019"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rgbClr val="929292"/>
                </a:solidFill>
                <a:latin typeface="Inter"/>
                <a:ea typeface="Inter"/>
                <a:cs typeface="Inter"/>
                <a:sym typeface="Inter"/>
              </a:rPr>
              <a:t>Kaggle Winner Presentation Template</a:t>
            </a:r>
            <a:endParaRPr sz="800">
              <a:solidFill>
                <a:srgbClr val="929292"/>
              </a:solidFill>
              <a:latin typeface="Inter"/>
              <a:ea typeface="Inter"/>
              <a:cs typeface="Inter"/>
              <a:sym typeface="Inter"/>
            </a:endParaRPr>
          </a:p>
        </p:txBody>
      </p:sp>
      <p:sp>
        <p:nvSpPr>
          <p:cNvPr id="196" name="Google Shape;196;p16">
            <a:extLst>
              <a:ext uri="{FF2B5EF4-FFF2-40B4-BE49-F238E27FC236}">
                <a16:creationId xmlns:a16="http://schemas.microsoft.com/office/drawing/2014/main" id="{DB5DDEF8-B9EA-5683-2EDB-7CB02398F662}"/>
              </a:ext>
            </a:extLst>
          </p:cNvPr>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197" name="Google Shape;197;p16">
            <a:extLst>
              <a:ext uri="{FF2B5EF4-FFF2-40B4-BE49-F238E27FC236}">
                <a16:creationId xmlns:a16="http://schemas.microsoft.com/office/drawing/2014/main" id="{7BB1A134-C69D-1FFD-185F-8EEF27FE64EB}"/>
              </a:ext>
            </a:extLst>
          </p:cNvPr>
          <p:cNvSpPr/>
          <p:nvPr/>
        </p:nvSpPr>
        <p:spPr>
          <a:xfrm>
            <a:off x="274983" y="183874"/>
            <a:ext cx="51352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Inter"/>
                <a:ea typeface="Inter"/>
                <a:cs typeface="Inter"/>
                <a:sym typeface="Inter"/>
              </a:rPr>
              <a:t>Important and Interesting Findings</a:t>
            </a:r>
            <a:endParaRPr/>
          </a:p>
          <a:p>
            <a:pPr marL="0" marR="0" lvl="0" indent="0" algn="l" rtl="0">
              <a:spcBef>
                <a:spcPts val="0"/>
              </a:spcBef>
              <a:spcAft>
                <a:spcPts val="0"/>
              </a:spcAft>
              <a:buNone/>
            </a:pPr>
            <a:endParaRPr sz="1600" b="1">
              <a:solidFill>
                <a:schemeClr val="dk1"/>
              </a:solidFill>
              <a:latin typeface="Inter"/>
              <a:ea typeface="Inter"/>
              <a:cs typeface="Inter"/>
              <a:sym typeface="Inter"/>
            </a:endParaRPr>
          </a:p>
        </p:txBody>
      </p:sp>
      <p:cxnSp>
        <p:nvCxnSpPr>
          <p:cNvPr id="198" name="Google Shape;198;p16">
            <a:extLst>
              <a:ext uri="{FF2B5EF4-FFF2-40B4-BE49-F238E27FC236}">
                <a16:creationId xmlns:a16="http://schemas.microsoft.com/office/drawing/2014/main" id="{2128C1D7-6698-FE5C-F14D-7E080DF3325C}"/>
              </a:ext>
            </a:extLst>
          </p:cNvPr>
          <p:cNvCxnSpPr/>
          <p:nvPr/>
        </p:nvCxnSpPr>
        <p:spPr>
          <a:xfrm>
            <a:off x="304800" y="590550"/>
            <a:ext cx="8597015" cy="0"/>
          </a:xfrm>
          <a:prstGeom prst="straightConnector1">
            <a:avLst/>
          </a:prstGeom>
          <a:noFill/>
          <a:ln w="25400" cap="flat" cmpd="sng">
            <a:solidFill>
              <a:srgbClr val="FAE041"/>
            </a:solidFill>
            <a:prstDash val="solid"/>
            <a:round/>
            <a:headEnd type="none" w="sm" len="sm"/>
            <a:tailEnd type="none" w="sm" len="sm"/>
          </a:ln>
        </p:spPr>
      </p:cxnSp>
      <p:pic>
        <p:nvPicPr>
          <p:cNvPr id="3" name="图片 2">
            <a:extLst>
              <a:ext uri="{FF2B5EF4-FFF2-40B4-BE49-F238E27FC236}">
                <a16:creationId xmlns:a16="http://schemas.microsoft.com/office/drawing/2014/main" id="{D85425B8-88C7-9562-EEF1-B1EDA99DA0AC}"/>
              </a:ext>
            </a:extLst>
          </p:cNvPr>
          <p:cNvPicPr>
            <a:picLocks noChangeAspect="1"/>
          </p:cNvPicPr>
          <p:nvPr/>
        </p:nvPicPr>
        <p:blipFill>
          <a:blip r:embed="rId3"/>
          <a:stretch>
            <a:fillRect/>
          </a:stretch>
        </p:blipFill>
        <p:spPr>
          <a:xfrm>
            <a:off x="5168298" y="668072"/>
            <a:ext cx="3823302" cy="3054003"/>
          </a:xfrm>
          <a:prstGeom prst="rect">
            <a:avLst/>
          </a:prstGeom>
        </p:spPr>
      </p:pic>
      <p:sp>
        <p:nvSpPr>
          <p:cNvPr id="4" name="文本框 3">
            <a:extLst>
              <a:ext uri="{FF2B5EF4-FFF2-40B4-BE49-F238E27FC236}">
                <a16:creationId xmlns:a16="http://schemas.microsoft.com/office/drawing/2014/main" id="{39028041-3968-264E-B14B-0D170831B4F3}"/>
              </a:ext>
            </a:extLst>
          </p:cNvPr>
          <p:cNvSpPr txBox="1"/>
          <p:nvPr/>
        </p:nvSpPr>
        <p:spPr>
          <a:xfrm>
            <a:off x="220202" y="668072"/>
            <a:ext cx="4948096" cy="2031325"/>
          </a:xfrm>
          <a:prstGeom prst="rect">
            <a:avLst/>
          </a:prstGeom>
          <a:noFill/>
        </p:spPr>
        <p:txBody>
          <a:bodyPr wrap="square" rtlCol="0">
            <a:spAutoFit/>
          </a:bodyPr>
          <a:lstStyle/>
          <a:p>
            <a:r>
              <a:rPr lang="en-US" altLang="zh-CN" b="1" dirty="0"/>
              <a:t>Finding 4: Systematic Bias Correction via Post-Hoc Calibration</a:t>
            </a:r>
            <a:endParaRPr lang="en-US" altLang="zh-CN" dirty="0"/>
          </a:p>
          <a:p>
            <a:pPr lvl="1"/>
            <a:r>
              <a:rPr lang="en-US" altLang="zh-CN" dirty="0"/>
              <a:t>Analysis of our Out-of-Fold (OOF) predictions across all 5 folds revealed a consistent, systematic bias: the model's raw predictions (</a:t>
            </a:r>
            <a:r>
              <a:rPr lang="en-US" altLang="zh-CN" b="1" dirty="0"/>
              <a:t>blue line</a:t>
            </a:r>
            <a:r>
              <a:rPr lang="en-US" altLang="zh-CN" dirty="0"/>
              <a:t>) consistently overestimate low </a:t>
            </a:r>
            <a:r>
              <a:rPr lang="en-US" altLang="zh-CN" dirty="0" err="1"/>
              <a:t>Tg</a:t>
            </a:r>
            <a:r>
              <a:rPr lang="en-US" altLang="zh-CN" dirty="0"/>
              <a:t> values and underestimate high </a:t>
            </a:r>
            <a:r>
              <a:rPr lang="en-US" altLang="zh-CN" dirty="0" err="1"/>
              <a:t>Tg</a:t>
            </a:r>
            <a:r>
              <a:rPr lang="en-US" altLang="zh-CN" dirty="0"/>
              <a:t> values.</a:t>
            </a:r>
          </a:p>
          <a:p>
            <a:pPr lvl="1"/>
            <a:r>
              <a:rPr lang="en-US" altLang="zh-CN" dirty="0"/>
              <a:t>This distribution shift is a common challenge, and correcting for it was key to maximizing our score.</a:t>
            </a:r>
          </a:p>
          <a:p>
            <a:endParaRPr lang="zh-CN" altLang="en-US" dirty="0"/>
          </a:p>
        </p:txBody>
      </p:sp>
      <p:graphicFrame>
        <p:nvGraphicFramePr>
          <p:cNvPr id="6" name="表格 5">
            <a:extLst>
              <a:ext uri="{FF2B5EF4-FFF2-40B4-BE49-F238E27FC236}">
                <a16:creationId xmlns:a16="http://schemas.microsoft.com/office/drawing/2014/main" id="{752245F7-2D19-25C3-2BCC-3A1C48012E9A}"/>
              </a:ext>
            </a:extLst>
          </p:cNvPr>
          <p:cNvGraphicFramePr>
            <a:graphicFrameLocks noGrp="1"/>
          </p:cNvGraphicFramePr>
          <p:nvPr>
            <p:extLst>
              <p:ext uri="{D42A27DB-BD31-4B8C-83A1-F6EECF244321}">
                <p14:modId xmlns:p14="http://schemas.microsoft.com/office/powerpoint/2010/main" val="3663445950"/>
              </p:ext>
            </p:extLst>
          </p:nvPr>
        </p:nvGraphicFramePr>
        <p:xfrm>
          <a:off x="220201" y="2441915"/>
          <a:ext cx="4948096" cy="1249680"/>
        </p:xfrm>
        <a:graphic>
          <a:graphicData uri="http://schemas.openxmlformats.org/drawingml/2006/table">
            <a:tbl>
              <a:tblPr firstRow="1" bandRow="1">
                <a:tableStyleId>{5C22544A-7EE6-4342-B048-85BDC9FD1C3A}</a:tableStyleId>
              </a:tblPr>
              <a:tblGrid>
                <a:gridCol w="1237024">
                  <a:extLst>
                    <a:ext uri="{9D8B030D-6E8A-4147-A177-3AD203B41FA5}">
                      <a16:colId xmlns:a16="http://schemas.microsoft.com/office/drawing/2014/main" val="3410218557"/>
                    </a:ext>
                  </a:extLst>
                </a:gridCol>
                <a:gridCol w="1237024">
                  <a:extLst>
                    <a:ext uri="{9D8B030D-6E8A-4147-A177-3AD203B41FA5}">
                      <a16:colId xmlns:a16="http://schemas.microsoft.com/office/drawing/2014/main" val="234703076"/>
                    </a:ext>
                  </a:extLst>
                </a:gridCol>
                <a:gridCol w="1237024">
                  <a:extLst>
                    <a:ext uri="{9D8B030D-6E8A-4147-A177-3AD203B41FA5}">
                      <a16:colId xmlns:a16="http://schemas.microsoft.com/office/drawing/2014/main" val="2915610121"/>
                    </a:ext>
                  </a:extLst>
                </a:gridCol>
                <a:gridCol w="1237024">
                  <a:extLst>
                    <a:ext uri="{9D8B030D-6E8A-4147-A177-3AD203B41FA5}">
                      <a16:colId xmlns:a16="http://schemas.microsoft.com/office/drawing/2014/main" val="1465178383"/>
                    </a:ext>
                  </a:extLst>
                </a:gridCol>
              </a:tblGrid>
              <a:tr h="370840">
                <a:tc>
                  <a:txBody>
                    <a:bodyPr/>
                    <a:lstStyle/>
                    <a:p>
                      <a:r>
                        <a:rPr lang="en-US" altLang="zh-CN" sz="1400" b="1" i="0" u="none" strike="noStrike" cap="none" dirty="0">
                          <a:solidFill>
                            <a:schemeClr val="lt1"/>
                          </a:solidFill>
                          <a:effectLst/>
                          <a:latin typeface="+mn-lt"/>
                          <a:ea typeface="+mn-ea"/>
                          <a:cs typeface="+mn-cs"/>
                          <a:sym typeface="Arial"/>
                        </a:rPr>
                        <a:t>Metric</a:t>
                      </a:r>
                      <a:endParaRPr lang="zh-CN" altLang="en-US" dirty="0"/>
                    </a:p>
                  </a:txBody>
                  <a:tcPr/>
                </a:tc>
                <a:tc>
                  <a:txBody>
                    <a:bodyPr/>
                    <a:lstStyle/>
                    <a:p>
                      <a:r>
                        <a:rPr lang="en-US" altLang="zh-CN" sz="1400" b="1" i="0" u="none" strike="noStrike" cap="none" dirty="0" err="1">
                          <a:solidFill>
                            <a:schemeClr val="lt1"/>
                          </a:solidFill>
                          <a:effectLst/>
                          <a:latin typeface="+mn-lt"/>
                          <a:ea typeface="+mn-ea"/>
                          <a:cs typeface="+mn-cs"/>
                          <a:sym typeface="Arial"/>
                        </a:rPr>
                        <a:t>wMAE</a:t>
                      </a:r>
                      <a:r>
                        <a:rPr lang="en-US" altLang="zh-CN" sz="1400" b="1" i="0" u="none" strike="noStrike" cap="none" dirty="0">
                          <a:solidFill>
                            <a:schemeClr val="lt1"/>
                          </a:solidFill>
                          <a:effectLst/>
                          <a:latin typeface="+mn-lt"/>
                          <a:ea typeface="+mn-ea"/>
                          <a:cs typeface="+mn-cs"/>
                          <a:sym typeface="Arial"/>
                        </a:rPr>
                        <a:t> (before Calibration)</a:t>
                      </a:r>
                      <a:endParaRPr lang="zh-CN" altLang="en-US" dirty="0"/>
                    </a:p>
                  </a:txBody>
                  <a:tcPr/>
                </a:tc>
                <a:tc>
                  <a:txBody>
                    <a:bodyPr/>
                    <a:lstStyle/>
                    <a:p>
                      <a:r>
                        <a:rPr lang="en-US" altLang="zh-CN" sz="1400" b="1" i="0" u="none" strike="noStrike" cap="none" dirty="0" err="1">
                          <a:solidFill>
                            <a:schemeClr val="lt1"/>
                          </a:solidFill>
                          <a:effectLst/>
                          <a:latin typeface="+mn-lt"/>
                          <a:ea typeface="+mn-ea"/>
                          <a:cs typeface="+mn-cs"/>
                          <a:sym typeface="Arial"/>
                        </a:rPr>
                        <a:t>wMAE</a:t>
                      </a:r>
                      <a:r>
                        <a:rPr lang="en-US" altLang="zh-CN" sz="1400" b="1" i="0" u="none" strike="noStrike" cap="none" dirty="0">
                          <a:solidFill>
                            <a:schemeClr val="lt1"/>
                          </a:solidFill>
                          <a:effectLst/>
                          <a:latin typeface="+mn-lt"/>
                          <a:ea typeface="+mn-ea"/>
                          <a:cs typeface="+mn-cs"/>
                          <a:sym typeface="Arial"/>
                        </a:rPr>
                        <a:t> (after Calibration)</a:t>
                      </a:r>
                      <a:endParaRPr lang="zh-CN" altLang="en-US" dirty="0"/>
                    </a:p>
                  </a:txBody>
                  <a:tcPr/>
                </a:tc>
                <a:tc>
                  <a:txBody>
                    <a:bodyPr/>
                    <a:lstStyle/>
                    <a:p>
                      <a:r>
                        <a:rPr lang="en-US" altLang="zh-CN" sz="1400" b="1" i="0" u="none" strike="noStrike" cap="none" dirty="0">
                          <a:solidFill>
                            <a:schemeClr val="lt1"/>
                          </a:solidFill>
                          <a:effectLst/>
                          <a:latin typeface="+mn-lt"/>
                          <a:ea typeface="+mn-ea"/>
                          <a:cs typeface="+mn-cs"/>
                          <a:sym typeface="Arial"/>
                        </a:rPr>
                        <a:t>Improvement</a:t>
                      </a:r>
                      <a:endParaRPr lang="zh-CN" altLang="en-US" dirty="0"/>
                    </a:p>
                  </a:txBody>
                  <a:tcPr/>
                </a:tc>
                <a:extLst>
                  <a:ext uri="{0D108BD9-81ED-4DB2-BD59-A6C34878D82A}">
                    <a16:rowId xmlns:a16="http://schemas.microsoft.com/office/drawing/2014/main" val="2807822518"/>
                  </a:ext>
                </a:extLst>
              </a:tr>
              <a:tr h="370840">
                <a:tc>
                  <a:txBody>
                    <a:bodyPr/>
                    <a:lstStyle/>
                    <a:p>
                      <a:r>
                        <a:rPr lang="en-US" altLang="zh-CN" sz="1400" b="1" i="0" u="none" strike="noStrike" cap="none" dirty="0">
                          <a:solidFill>
                            <a:schemeClr val="dk1"/>
                          </a:solidFill>
                          <a:effectLst/>
                          <a:latin typeface="+mn-lt"/>
                          <a:ea typeface="+mn-ea"/>
                          <a:cs typeface="+mn-cs"/>
                          <a:sym typeface="Arial"/>
                        </a:rPr>
                        <a:t>Overall OOF Score</a:t>
                      </a:r>
                      <a:endParaRPr lang="zh-CN" altLang="en-US" dirty="0"/>
                    </a:p>
                  </a:txBody>
                  <a:tcPr/>
                </a:tc>
                <a:tc>
                  <a:txBody>
                    <a:bodyPr/>
                    <a:lstStyle/>
                    <a:p>
                      <a:r>
                        <a:rPr lang="en-US" altLang="zh-CN" sz="1400" b="1" i="0" u="none" strike="noStrike" cap="none" dirty="0">
                          <a:solidFill>
                            <a:schemeClr val="dk1"/>
                          </a:solidFill>
                          <a:effectLst/>
                          <a:latin typeface="+mn-lt"/>
                          <a:ea typeface="+mn-ea"/>
                          <a:cs typeface="+mn-cs"/>
                          <a:sym typeface="Arial"/>
                        </a:rPr>
                        <a:t>0.135932</a:t>
                      </a:r>
                      <a:endParaRPr lang="zh-CN" altLang="en-US" dirty="0"/>
                    </a:p>
                  </a:txBody>
                  <a:tcPr/>
                </a:tc>
                <a:tc>
                  <a:txBody>
                    <a:bodyPr/>
                    <a:lstStyle/>
                    <a:p>
                      <a:r>
                        <a:rPr lang="en-US" altLang="zh-CN" sz="1400" b="1" i="0" u="none" strike="noStrike" cap="none" dirty="0">
                          <a:solidFill>
                            <a:schemeClr val="dk1"/>
                          </a:solidFill>
                          <a:effectLst/>
                          <a:latin typeface="+mn-lt"/>
                          <a:ea typeface="+mn-ea"/>
                          <a:cs typeface="+mn-cs"/>
                          <a:sym typeface="Arial"/>
                        </a:rPr>
                        <a:t>0.128494</a:t>
                      </a:r>
                      <a:endParaRPr lang="zh-CN" altLang="en-US" dirty="0"/>
                    </a:p>
                  </a:txBody>
                  <a:tcPr/>
                </a:tc>
                <a:tc>
                  <a:txBody>
                    <a:bodyPr/>
                    <a:lstStyle/>
                    <a:p>
                      <a:r>
                        <a:rPr lang="en-US" altLang="zh-CN" sz="1400" b="1" i="0" u="none" strike="noStrike" cap="none" dirty="0">
                          <a:solidFill>
                            <a:schemeClr val="dk1"/>
                          </a:solidFill>
                          <a:effectLst/>
                          <a:latin typeface="+mn-lt"/>
                          <a:ea typeface="+mn-ea"/>
                          <a:cs typeface="+mn-cs"/>
                          <a:sym typeface="Arial"/>
                        </a:rPr>
                        <a:t>5.47%</a:t>
                      </a:r>
                      <a:endParaRPr lang="zh-CN" altLang="en-US" dirty="0"/>
                    </a:p>
                  </a:txBody>
                  <a:tcPr/>
                </a:tc>
                <a:extLst>
                  <a:ext uri="{0D108BD9-81ED-4DB2-BD59-A6C34878D82A}">
                    <a16:rowId xmlns:a16="http://schemas.microsoft.com/office/drawing/2014/main" val="1358283637"/>
                  </a:ext>
                </a:extLst>
              </a:tr>
            </a:tbl>
          </a:graphicData>
        </a:graphic>
      </p:graphicFrame>
      <p:sp>
        <p:nvSpPr>
          <p:cNvPr id="8" name="文本框 7">
            <a:extLst>
              <a:ext uri="{FF2B5EF4-FFF2-40B4-BE49-F238E27FC236}">
                <a16:creationId xmlns:a16="http://schemas.microsoft.com/office/drawing/2014/main" id="{7B56AD43-BF0E-D4B6-674C-DCC245EBFFB4}"/>
              </a:ext>
            </a:extLst>
          </p:cNvPr>
          <p:cNvSpPr txBox="1"/>
          <p:nvPr/>
        </p:nvSpPr>
        <p:spPr>
          <a:xfrm>
            <a:off x="220201" y="3765835"/>
            <a:ext cx="8681614" cy="1231106"/>
          </a:xfrm>
          <a:prstGeom prst="rect">
            <a:avLst/>
          </a:prstGeom>
          <a:noFill/>
        </p:spPr>
        <p:txBody>
          <a:bodyPr wrap="square" rtlCol="0">
            <a:spAutoFit/>
          </a:bodyPr>
          <a:lstStyle/>
          <a:p>
            <a:r>
              <a:rPr lang="en-US" altLang="zh-CN" sz="1200" b="1" dirty="0"/>
              <a:t>Our Solution: Universal Linear Calibration</a:t>
            </a:r>
            <a:endParaRPr lang="en-US" altLang="zh-CN" sz="1200" dirty="0"/>
          </a:p>
          <a:p>
            <a:pPr lvl="1"/>
            <a:r>
              <a:rPr lang="en-US" altLang="zh-CN" sz="1200" dirty="0"/>
              <a:t>We found this bias can be effectively corrected with a simple </a:t>
            </a:r>
            <a:r>
              <a:rPr lang="en-US" altLang="zh-CN" sz="1200" dirty="0" err="1"/>
              <a:t>LinearRegression</a:t>
            </a:r>
            <a:r>
              <a:rPr lang="en-US" altLang="zh-CN" sz="1200" dirty="0"/>
              <a:t> model fitted on each fold's validation predictions.</a:t>
            </a:r>
          </a:p>
          <a:p>
            <a:pPr lvl="1"/>
            <a:r>
              <a:rPr lang="en-US" altLang="zh-CN" sz="1200" dirty="0"/>
              <a:t>As shown in the table, this simple post-hoc step provides a significant 5.47% improvement to the final </a:t>
            </a:r>
            <a:r>
              <a:rPr lang="en-US" altLang="zh-CN" sz="1200" dirty="0" err="1"/>
              <a:t>wMAE</a:t>
            </a:r>
            <a:r>
              <a:rPr lang="en-US" altLang="zh-CN" sz="1200" dirty="0"/>
              <a:t> score. It's a small change that makes a crucial </a:t>
            </a:r>
            <a:r>
              <a:rPr lang="en-US" altLang="zh-CN" sz="1200" dirty="0" err="1"/>
              <a:t>impact.Our</a:t>
            </a:r>
            <a:r>
              <a:rPr lang="en-US" altLang="zh-CN" sz="1200" dirty="0"/>
              <a:t> PB Score from 0.080 to 0.078</a:t>
            </a:r>
          </a:p>
          <a:p>
            <a:endParaRPr lang="zh-CN" altLang="en-US" dirty="0"/>
          </a:p>
        </p:txBody>
      </p:sp>
    </p:spTree>
    <p:extLst>
      <p:ext uri="{BB962C8B-B14F-4D97-AF65-F5344CB8AC3E}">
        <p14:creationId xmlns:p14="http://schemas.microsoft.com/office/powerpoint/2010/main" val="469233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8"/>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215" name="Google Shape;215;p18"/>
          <p:cNvSpPr/>
          <p:nvPr/>
        </p:nvSpPr>
        <p:spPr>
          <a:xfrm rot="5400000" flipH="1">
            <a:off x="2173747" y="-2493504"/>
            <a:ext cx="4657358" cy="9587949"/>
          </a:xfrm>
          <a:prstGeom prst="rect">
            <a:avLst/>
          </a:prstGeom>
          <a:solidFill>
            <a:srgbClr val="3CBEEC">
              <a:alpha val="74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AE041"/>
              </a:solidFill>
              <a:latin typeface="Open Sans"/>
              <a:ea typeface="Open Sans"/>
              <a:cs typeface="Open Sans"/>
              <a:sym typeface="Open Sans"/>
            </a:endParaRPr>
          </a:p>
        </p:txBody>
      </p:sp>
      <p:sp>
        <p:nvSpPr>
          <p:cNvPr id="216" name="Google Shape;216;p18"/>
          <p:cNvSpPr txBox="1"/>
          <p:nvPr/>
        </p:nvSpPr>
        <p:spPr>
          <a:xfrm>
            <a:off x="1810925" y="1869583"/>
            <a:ext cx="5383001" cy="86177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b="1">
                <a:solidFill>
                  <a:schemeClr val="dk1"/>
                </a:solidFill>
                <a:latin typeface="Inter"/>
                <a:ea typeface="Inter"/>
                <a:cs typeface="Inter"/>
                <a:sym typeface="Inter"/>
              </a:rPr>
              <a:t>Simple Model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19"/>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224" name="Google Shape;224;p19"/>
          <p:cNvSpPr/>
          <p:nvPr/>
        </p:nvSpPr>
        <p:spPr>
          <a:xfrm>
            <a:off x="274983" y="183874"/>
            <a:ext cx="181223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Inter"/>
                <a:ea typeface="Inter"/>
                <a:cs typeface="Inter"/>
                <a:sym typeface="Inter"/>
              </a:rPr>
              <a:t>Simple Model</a:t>
            </a:r>
            <a:endParaRPr/>
          </a:p>
          <a:p>
            <a:pPr marL="0" marR="0" lvl="0" indent="0" algn="l" rtl="0">
              <a:spcBef>
                <a:spcPts val="0"/>
              </a:spcBef>
              <a:spcAft>
                <a:spcPts val="0"/>
              </a:spcAft>
              <a:buNone/>
            </a:pPr>
            <a:endParaRPr sz="1600">
              <a:solidFill>
                <a:schemeClr val="dk1"/>
              </a:solidFill>
              <a:latin typeface="Arial"/>
              <a:ea typeface="Arial"/>
              <a:cs typeface="Arial"/>
              <a:sym typeface="Arial"/>
            </a:endParaRPr>
          </a:p>
        </p:txBody>
      </p:sp>
      <p:cxnSp>
        <p:nvCxnSpPr>
          <p:cNvPr id="225" name="Google Shape;225;p19"/>
          <p:cNvCxnSpPr/>
          <p:nvPr/>
        </p:nvCxnSpPr>
        <p:spPr>
          <a:xfrm>
            <a:off x="304800" y="590550"/>
            <a:ext cx="8597015" cy="0"/>
          </a:xfrm>
          <a:prstGeom prst="straightConnector1">
            <a:avLst/>
          </a:prstGeom>
          <a:noFill/>
          <a:ln w="25400" cap="flat" cmpd="sng">
            <a:solidFill>
              <a:srgbClr val="FAE041"/>
            </a:solidFill>
            <a:prstDash val="solid"/>
            <a:round/>
            <a:headEnd type="none" w="sm" len="sm"/>
            <a:tailEnd type="none" w="sm" len="sm"/>
          </a:ln>
        </p:spPr>
      </p:cxnSp>
      <p:sp>
        <p:nvSpPr>
          <p:cNvPr id="2" name="文本框 1">
            <a:extLst>
              <a:ext uri="{FF2B5EF4-FFF2-40B4-BE49-F238E27FC236}">
                <a16:creationId xmlns:a16="http://schemas.microsoft.com/office/drawing/2014/main" id="{483D6008-37AE-07C4-D2F7-6B3C80DEAA92}"/>
              </a:ext>
            </a:extLst>
          </p:cNvPr>
          <p:cNvSpPr txBox="1"/>
          <p:nvPr/>
        </p:nvSpPr>
        <p:spPr>
          <a:xfrm>
            <a:off x="304800" y="662940"/>
            <a:ext cx="8469630" cy="1169551"/>
          </a:xfrm>
          <a:prstGeom prst="rect">
            <a:avLst/>
          </a:prstGeom>
          <a:noFill/>
        </p:spPr>
        <p:txBody>
          <a:bodyPr wrap="square" rtlCol="0">
            <a:spAutoFit/>
          </a:bodyPr>
          <a:lstStyle/>
          <a:p>
            <a:r>
              <a:rPr lang="en-US" altLang="zh-CN" b="1" dirty="0"/>
              <a:t>Our GNN Backbone is Powerful Enough on its Own.</a:t>
            </a:r>
            <a:endParaRPr lang="en-US" altLang="zh-CN" dirty="0"/>
          </a:p>
          <a:p>
            <a:r>
              <a:rPr lang="en-US" altLang="zh-CN" dirty="0"/>
              <a:t>To understand the contribution of each component, we evaluated several simplified versions of our final model.</a:t>
            </a:r>
          </a:p>
          <a:p>
            <a:r>
              <a:rPr lang="en-US" altLang="zh-CN" dirty="0"/>
              <a:t>A single</a:t>
            </a:r>
            <a:r>
              <a:rPr lang="en-US" altLang="zh-CN" b="1" dirty="0"/>
              <a:t> </a:t>
            </a:r>
            <a:r>
              <a:rPr lang="en-US" altLang="zh-CN" dirty="0"/>
              <a:t>model (1-fold) without </a:t>
            </a:r>
            <a:r>
              <a:rPr lang="en-US" altLang="zh-CN" dirty="0" err="1"/>
              <a:t>ensembling</a:t>
            </a:r>
            <a:r>
              <a:rPr lang="en-US" altLang="zh-CN" dirty="0"/>
              <a:t> already achieves a very competitive score.</a:t>
            </a:r>
          </a:p>
          <a:p>
            <a:endParaRPr lang="zh-CN" altLang="en-US" dirty="0"/>
          </a:p>
        </p:txBody>
      </p:sp>
      <p:graphicFrame>
        <p:nvGraphicFramePr>
          <p:cNvPr id="3" name="表格 2">
            <a:extLst>
              <a:ext uri="{FF2B5EF4-FFF2-40B4-BE49-F238E27FC236}">
                <a16:creationId xmlns:a16="http://schemas.microsoft.com/office/drawing/2014/main" id="{FA5C4C4D-3367-1807-4C6F-0B41874BA758}"/>
              </a:ext>
            </a:extLst>
          </p:cNvPr>
          <p:cNvGraphicFramePr>
            <a:graphicFrameLocks noGrp="1"/>
          </p:cNvGraphicFramePr>
          <p:nvPr>
            <p:extLst>
              <p:ext uri="{D42A27DB-BD31-4B8C-83A1-F6EECF244321}">
                <p14:modId xmlns:p14="http://schemas.microsoft.com/office/powerpoint/2010/main" val="3455652490"/>
              </p:ext>
            </p:extLst>
          </p:nvPr>
        </p:nvGraphicFramePr>
        <p:xfrm>
          <a:off x="472440" y="1595120"/>
          <a:ext cx="7734300" cy="1737360"/>
        </p:xfrm>
        <a:graphic>
          <a:graphicData uri="http://schemas.openxmlformats.org/drawingml/2006/table">
            <a:tbl>
              <a:tblPr firstRow="1" bandRow="1">
                <a:tableStyleId>{5C22544A-7EE6-4342-B048-85BDC9FD1C3A}</a:tableStyleId>
              </a:tblPr>
              <a:tblGrid>
                <a:gridCol w="2578100">
                  <a:extLst>
                    <a:ext uri="{9D8B030D-6E8A-4147-A177-3AD203B41FA5}">
                      <a16:colId xmlns:a16="http://schemas.microsoft.com/office/drawing/2014/main" val="610305664"/>
                    </a:ext>
                  </a:extLst>
                </a:gridCol>
                <a:gridCol w="2578100">
                  <a:extLst>
                    <a:ext uri="{9D8B030D-6E8A-4147-A177-3AD203B41FA5}">
                      <a16:colId xmlns:a16="http://schemas.microsoft.com/office/drawing/2014/main" val="1160227514"/>
                    </a:ext>
                  </a:extLst>
                </a:gridCol>
                <a:gridCol w="2578100">
                  <a:extLst>
                    <a:ext uri="{9D8B030D-6E8A-4147-A177-3AD203B41FA5}">
                      <a16:colId xmlns:a16="http://schemas.microsoft.com/office/drawing/2014/main" val="4186597002"/>
                    </a:ext>
                  </a:extLst>
                </a:gridCol>
              </a:tblGrid>
              <a:tr h="295910">
                <a:tc>
                  <a:txBody>
                    <a:bodyPr/>
                    <a:lstStyle/>
                    <a:p>
                      <a:r>
                        <a:rPr lang="en-US" altLang="zh-CN" sz="1400" b="1" i="0" u="none" strike="noStrike" cap="none" dirty="0">
                          <a:solidFill>
                            <a:schemeClr val="lt1"/>
                          </a:solidFill>
                          <a:effectLst/>
                          <a:latin typeface="+mn-lt"/>
                          <a:ea typeface="+mn-ea"/>
                          <a:cs typeface="+mn-cs"/>
                          <a:sym typeface="Arial"/>
                        </a:rPr>
                        <a:t>Model Configuration</a:t>
                      </a:r>
                      <a:endParaRPr lang="zh-CN" altLang="en-US" dirty="0"/>
                    </a:p>
                  </a:txBody>
                  <a:tcPr/>
                </a:tc>
                <a:tc>
                  <a:txBody>
                    <a:bodyPr/>
                    <a:lstStyle/>
                    <a:p>
                      <a:r>
                        <a:rPr lang="en-US" altLang="zh-CN" sz="1400" b="1" i="0" u="none" strike="noStrike" cap="none" dirty="0">
                          <a:solidFill>
                            <a:schemeClr val="lt1"/>
                          </a:solidFill>
                          <a:effectLst/>
                          <a:latin typeface="+mn-lt"/>
                          <a:ea typeface="+mn-ea"/>
                          <a:cs typeface="+mn-cs"/>
                          <a:sym typeface="Arial"/>
                        </a:rPr>
                        <a:t>Private LB </a:t>
                      </a:r>
                      <a:r>
                        <a:rPr lang="en-US" altLang="zh-CN" sz="1400" b="1" i="0" u="none" strike="noStrike" cap="none" dirty="0" err="1">
                          <a:solidFill>
                            <a:schemeClr val="lt1"/>
                          </a:solidFill>
                          <a:effectLst/>
                          <a:latin typeface="+mn-lt"/>
                          <a:ea typeface="+mn-ea"/>
                          <a:cs typeface="+mn-cs"/>
                          <a:sym typeface="Arial"/>
                        </a:rPr>
                        <a:t>wMAE</a:t>
                      </a:r>
                      <a:endParaRPr lang="zh-CN" altLang="en-US" dirty="0"/>
                    </a:p>
                  </a:txBody>
                  <a:tcPr/>
                </a:tc>
                <a:tc>
                  <a:txBody>
                    <a:bodyPr/>
                    <a:lstStyle/>
                    <a:p>
                      <a:r>
                        <a:rPr lang="en-US" altLang="zh-CN" sz="1400" b="1" i="0" u="none" strike="noStrike" cap="none" dirty="0">
                          <a:solidFill>
                            <a:schemeClr val="lt1"/>
                          </a:solidFill>
                          <a:effectLst/>
                          <a:latin typeface="+mn-lt"/>
                          <a:ea typeface="+mn-ea"/>
                          <a:cs typeface="+mn-cs"/>
                          <a:sym typeface="Arial"/>
                        </a:rPr>
                        <a:t>Key Takeaway</a:t>
                      </a:r>
                      <a:endParaRPr lang="zh-CN" altLang="en-US" dirty="0"/>
                    </a:p>
                  </a:txBody>
                  <a:tcPr/>
                </a:tc>
                <a:extLst>
                  <a:ext uri="{0D108BD9-81ED-4DB2-BD59-A6C34878D82A}">
                    <a16:rowId xmlns:a16="http://schemas.microsoft.com/office/drawing/2014/main" val="902372640"/>
                  </a:ext>
                </a:extLst>
              </a:tr>
              <a:tr h="295910">
                <a:tc>
                  <a:txBody>
                    <a:bodyPr/>
                    <a:lstStyle/>
                    <a:p>
                      <a:r>
                        <a:rPr lang="en-US" altLang="zh-CN" sz="1050" b="1" i="0" u="none" strike="noStrike" cap="none" dirty="0">
                          <a:solidFill>
                            <a:schemeClr val="dk1"/>
                          </a:solidFill>
                          <a:effectLst/>
                          <a:latin typeface="+mn-lt"/>
                          <a:ea typeface="+mn-ea"/>
                          <a:cs typeface="+mn-cs"/>
                          <a:sym typeface="Arial"/>
                        </a:rPr>
                        <a:t>Final Solution (5-Fold Ensemble)</a:t>
                      </a:r>
                      <a:endParaRPr lang="zh-CN" altLang="en-US" sz="1050" dirty="0"/>
                    </a:p>
                  </a:txBody>
                  <a:tcPr/>
                </a:tc>
                <a:tc>
                  <a:txBody>
                    <a:bodyPr/>
                    <a:lstStyle/>
                    <a:p>
                      <a:r>
                        <a:rPr lang="en-US" altLang="zh-CN" dirty="0"/>
                        <a:t>0.078</a:t>
                      </a:r>
                      <a:endParaRPr lang="zh-CN" altLang="en-US" dirty="0"/>
                    </a:p>
                  </a:txBody>
                  <a:tcPr/>
                </a:tc>
                <a:tc>
                  <a:txBody>
                    <a:bodyPr/>
                    <a:lstStyle/>
                    <a:p>
                      <a:r>
                        <a:rPr lang="en-US" altLang="zh-CN" sz="1050" b="1" i="0" u="none" strike="noStrike" cap="none" dirty="0">
                          <a:solidFill>
                            <a:schemeClr val="dk1"/>
                          </a:solidFill>
                          <a:effectLst/>
                          <a:latin typeface="+mn-lt"/>
                          <a:ea typeface="+mn-ea"/>
                          <a:cs typeface="+mn-cs"/>
                          <a:sym typeface="Arial"/>
                        </a:rPr>
                        <a:t>Best performance &amp; robustness</a:t>
                      </a:r>
                      <a:endParaRPr lang="zh-CN" altLang="en-US" sz="1050" dirty="0"/>
                    </a:p>
                  </a:txBody>
                  <a:tcPr/>
                </a:tc>
                <a:extLst>
                  <a:ext uri="{0D108BD9-81ED-4DB2-BD59-A6C34878D82A}">
                    <a16:rowId xmlns:a16="http://schemas.microsoft.com/office/drawing/2014/main" val="981915007"/>
                  </a:ext>
                </a:extLst>
              </a:tr>
              <a:tr h="295910">
                <a:tc>
                  <a:txBody>
                    <a:bodyPr/>
                    <a:lstStyle/>
                    <a:p>
                      <a:r>
                        <a:rPr lang="en-US" altLang="zh-CN" sz="1050" b="0" i="0" u="none" strike="noStrike" cap="none" dirty="0">
                          <a:solidFill>
                            <a:schemeClr val="dk1"/>
                          </a:solidFill>
                          <a:effectLst/>
                          <a:latin typeface="+mn-lt"/>
                          <a:ea typeface="+mn-ea"/>
                          <a:cs typeface="+mn-cs"/>
                          <a:sym typeface="Arial"/>
                        </a:rPr>
                        <a:t>Single Model (1-Fold, GNN + FP)</a:t>
                      </a:r>
                      <a:endParaRPr lang="zh-CN" altLang="en-US" sz="1050" dirty="0"/>
                    </a:p>
                  </a:txBody>
                  <a:tcPr/>
                </a:tc>
                <a:tc>
                  <a:txBody>
                    <a:bodyPr/>
                    <a:lstStyle/>
                    <a:p>
                      <a:r>
                        <a:rPr lang="en-US" altLang="zh-CN" dirty="0"/>
                        <a:t>0.085</a:t>
                      </a:r>
                      <a:endParaRPr lang="zh-CN" altLang="en-US" dirty="0"/>
                    </a:p>
                  </a:txBody>
                  <a:tcPr/>
                </a:tc>
                <a:tc>
                  <a:txBody>
                    <a:bodyPr/>
                    <a:lstStyle/>
                    <a:p>
                      <a:r>
                        <a:rPr lang="en-US" altLang="zh-CN" sz="1050" b="0" i="0" u="none" strike="noStrike" cap="none" dirty="0" err="1">
                          <a:solidFill>
                            <a:schemeClr val="dk1"/>
                          </a:solidFill>
                          <a:effectLst/>
                          <a:latin typeface="+mn-lt"/>
                          <a:ea typeface="+mn-ea"/>
                          <a:cs typeface="+mn-cs"/>
                          <a:sym typeface="Arial"/>
                        </a:rPr>
                        <a:t>Ensembling</a:t>
                      </a:r>
                      <a:r>
                        <a:rPr lang="en-US" altLang="zh-CN" sz="1050" b="0" i="0" u="none" strike="noStrike" cap="none" dirty="0">
                          <a:solidFill>
                            <a:schemeClr val="dk1"/>
                          </a:solidFill>
                          <a:effectLst/>
                          <a:latin typeface="+mn-lt"/>
                          <a:ea typeface="+mn-ea"/>
                          <a:cs typeface="+mn-cs"/>
                          <a:sym typeface="Arial"/>
                        </a:rPr>
                        <a:t> provides a crucial boost</a:t>
                      </a:r>
                      <a:endParaRPr lang="zh-CN" altLang="en-US" sz="1050" dirty="0"/>
                    </a:p>
                  </a:txBody>
                  <a:tcPr/>
                </a:tc>
                <a:extLst>
                  <a:ext uri="{0D108BD9-81ED-4DB2-BD59-A6C34878D82A}">
                    <a16:rowId xmlns:a16="http://schemas.microsoft.com/office/drawing/2014/main" val="302051756"/>
                  </a:ext>
                </a:extLst>
              </a:tr>
              <a:tr h="295910">
                <a:tc>
                  <a:txBody>
                    <a:bodyPr/>
                    <a:lstStyle/>
                    <a:p>
                      <a:r>
                        <a:rPr lang="en-US" altLang="zh-CN" sz="1050" b="0" i="0" u="none" strike="noStrike" cap="none" dirty="0">
                          <a:solidFill>
                            <a:schemeClr val="dk1"/>
                          </a:solidFill>
                          <a:effectLst/>
                          <a:latin typeface="+mn-lt"/>
                          <a:ea typeface="+mn-ea"/>
                          <a:cs typeface="+mn-cs"/>
                          <a:sym typeface="Arial"/>
                        </a:rPr>
                        <a:t>Single Model (1-Fold, GNN Only)</a:t>
                      </a:r>
                      <a:endParaRPr lang="zh-CN" altLang="en-US" sz="1050" dirty="0"/>
                    </a:p>
                  </a:txBody>
                  <a:tcPr/>
                </a:tc>
                <a:tc>
                  <a:txBody>
                    <a:bodyPr/>
                    <a:lstStyle/>
                    <a:p>
                      <a:r>
                        <a:rPr lang="en-US" altLang="zh-CN" dirty="0"/>
                        <a:t>0.087</a:t>
                      </a:r>
                      <a:endParaRPr lang="zh-CN" altLang="en-US" dirty="0"/>
                    </a:p>
                  </a:txBody>
                  <a:tcPr/>
                </a:tc>
                <a:tc>
                  <a:txBody>
                    <a:bodyPr/>
                    <a:lstStyle/>
                    <a:p>
                      <a:r>
                        <a:rPr lang="en-US" altLang="zh-CN" sz="1050" b="0" i="0" u="none" strike="noStrike" cap="none" dirty="0">
                          <a:solidFill>
                            <a:schemeClr val="dk1"/>
                          </a:solidFill>
                          <a:effectLst/>
                          <a:latin typeface="+mn-lt"/>
                          <a:ea typeface="+mn-ea"/>
                          <a:cs typeface="+mn-cs"/>
                          <a:sym typeface="Arial"/>
                        </a:rPr>
                        <a:t>GNN backbone is the main driver of performance</a:t>
                      </a:r>
                      <a:endParaRPr lang="zh-CN" altLang="en-US" sz="1050" dirty="0"/>
                    </a:p>
                  </a:txBody>
                  <a:tcPr/>
                </a:tc>
                <a:extLst>
                  <a:ext uri="{0D108BD9-81ED-4DB2-BD59-A6C34878D82A}">
                    <a16:rowId xmlns:a16="http://schemas.microsoft.com/office/drawing/2014/main" val="1753432436"/>
                  </a:ext>
                </a:extLst>
              </a:tr>
              <a:tr h="295910">
                <a:tc>
                  <a:txBody>
                    <a:bodyPr/>
                    <a:lstStyle/>
                    <a:p>
                      <a:r>
                        <a:rPr lang="en-US" altLang="zh-CN" sz="1050" b="0" i="0" u="none" strike="noStrike" cap="none" dirty="0">
                          <a:solidFill>
                            <a:schemeClr val="dk1"/>
                          </a:solidFill>
                          <a:effectLst/>
                          <a:latin typeface="+mn-lt"/>
                          <a:ea typeface="+mn-ea"/>
                          <a:cs typeface="+mn-cs"/>
                          <a:sym typeface="Arial"/>
                        </a:rPr>
                        <a:t>Single Model (1-Fold, GNN+FP but </a:t>
                      </a:r>
                      <a:r>
                        <a:rPr lang="en-US" altLang="zh-CN" sz="1050" b="0" i="0" u="none" strike="noStrike" cap="none" dirty="0" err="1">
                          <a:solidFill>
                            <a:schemeClr val="dk1"/>
                          </a:solidFill>
                          <a:effectLst/>
                          <a:latin typeface="+mn-lt"/>
                          <a:ea typeface="+mn-ea"/>
                          <a:cs typeface="+mn-cs"/>
                          <a:sym typeface="Arial"/>
                        </a:rPr>
                        <a:t>removeHs</a:t>
                      </a:r>
                      <a:r>
                        <a:rPr lang="en-US" altLang="zh-CN" sz="1050" b="0" i="0" u="none" strike="noStrike" cap="none" dirty="0">
                          <a:solidFill>
                            <a:schemeClr val="dk1"/>
                          </a:solidFill>
                          <a:effectLst/>
                          <a:latin typeface="+mn-lt"/>
                          <a:ea typeface="+mn-ea"/>
                          <a:cs typeface="+mn-cs"/>
                          <a:sym typeface="Arial"/>
                        </a:rPr>
                        <a:t>)</a:t>
                      </a:r>
                      <a:endParaRPr lang="zh-CN" altLang="en-US" sz="1050" dirty="0"/>
                    </a:p>
                  </a:txBody>
                  <a:tcPr/>
                </a:tc>
                <a:tc>
                  <a:txBody>
                    <a:bodyPr/>
                    <a:lstStyle/>
                    <a:p>
                      <a:r>
                        <a:rPr lang="en-US" altLang="zh-CN" dirty="0"/>
                        <a:t>0.083</a:t>
                      </a:r>
                      <a:endParaRPr lang="zh-CN" altLang="en-US" dirty="0"/>
                    </a:p>
                  </a:txBody>
                  <a:tcPr/>
                </a:tc>
                <a:tc>
                  <a:txBody>
                    <a:bodyPr/>
                    <a:lstStyle/>
                    <a:p>
                      <a:r>
                        <a:rPr lang="en-US" altLang="zh-CN" sz="1050" b="0" i="0" u="none" strike="noStrike" cap="none" dirty="0">
                          <a:solidFill>
                            <a:schemeClr val="dk1"/>
                          </a:solidFill>
                          <a:effectLst/>
                          <a:latin typeface="+mn-lt"/>
                          <a:ea typeface="+mn-ea"/>
                          <a:cs typeface="+mn-cs"/>
                          <a:sym typeface="Arial"/>
                        </a:rPr>
                        <a:t>After the competition I tested</a:t>
                      </a:r>
                      <a:endParaRPr lang="zh-CN" altLang="en-US" sz="1050" dirty="0"/>
                    </a:p>
                  </a:txBody>
                  <a:tcPr/>
                </a:tc>
                <a:extLst>
                  <a:ext uri="{0D108BD9-81ED-4DB2-BD59-A6C34878D82A}">
                    <a16:rowId xmlns:a16="http://schemas.microsoft.com/office/drawing/2014/main" val="3323641598"/>
                  </a:ext>
                </a:extLst>
              </a:tr>
            </a:tbl>
          </a:graphicData>
        </a:graphic>
      </p:graphicFrame>
      <p:sp>
        <p:nvSpPr>
          <p:cNvPr id="4" name="文本框 3">
            <a:extLst>
              <a:ext uri="{FF2B5EF4-FFF2-40B4-BE49-F238E27FC236}">
                <a16:creationId xmlns:a16="http://schemas.microsoft.com/office/drawing/2014/main" id="{59080D07-4DB4-25AD-A53A-7F2912F21222}"/>
              </a:ext>
            </a:extLst>
          </p:cNvPr>
          <p:cNvSpPr txBox="1"/>
          <p:nvPr/>
        </p:nvSpPr>
        <p:spPr>
          <a:xfrm>
            <a:off x="415290" y="3379470"/>
            <a:ext cx="8046720" cy="1492716"/>
          </a:xfrm>
          <a:prstGeom prst="rect">
            <a:avLst/>
          </a:prstGeom>
          <a:noFill/>
        </p:spPr>
        <p:txBody>
          <a:bodyPr wrap="square" rtlCol="0">
            <a:spAutoFit/>
          </a:bodyPr>
          <a:lstStyle/>
          <a:p>
            <a:r>
              <a:rPr lang="en-US" altLang="zh-CN" sz="1100" b="1" dirty="0"/>
              <a:t>Post-Competition Finding: The Untapped Potential of </a:t>
            </a:r>
            <a:r>
              <a:rPr lang="en-US" altLang="zh-CN" sz="1100" b="1" dirty="0" err="1"/>
              <a:t>RemoveHs</a:t>
            </a:r>
            <a:endParaRPr lang="en-US" altLang="zh-CN" sz="1100" dirty="0"/>
          </a:p>
          <a:p>
            <a:pPr lvl="1"/>
            <a:r>
              <a:rPr lang="en-US" altLang="zh-CN" sz="1100" dirty="0"/>
              <a:t>After the competition ended, we tested a simple change in the data preprocessing step: removing hydrogen atoms (</a:t>
            </a:r>
            <a:r>
              <a:rPr lang="en-US" altLang="zh-CN" sz="1100" dirty="0" err="1"/>
              <a:t>RemoveHs</a:t>
            </a:r>
            <a:r>
              <a:rPr lang="en-US" altLang="zh-CN" sz="1100" dirty="0"/>
              <a:t> in </a:t>
            </a:r>
            <a:r>
              <a:rPr lang="en-US" altLang="zh-CN" sz="1100" dirty="0" err="1"/>
              <a:t>RDKit</a:t>
            </a:r>
            <a:r>
              <a:rPr lang="en-US" altLang="zh-CN" sz="1100" dirty="0"/>
              <a:t>) before graph conversion.</a:t>
            </a:r>
          </a:p>
          <a:p>
            <a:pPr lvl="1"/>
            <a:r>
              <a:rPr lang="en-US" altLang="zh-CN" sz="1100" dirty="0"/>
              <a:t>Surprisingly, a single model trained with </a:t>
            </a:r>
            <a:r>
              <a:rPr lang="en-US" altLang="zh-CN" sz="1100" dirty="0" err="1"/>
              <a:t>RemoveHs</a:t>
            </a:r>
            <a:r>
              <a:rPr lang="en-US" altLang="zh-CN" sz="1100" dirty="0"/>
              <a:t> achieved a Public LB score of ~0.083, which is even better than our single model with hydrogens.</a:t>
            </a:r>
          </a:p>
          <a:p>
            <a:r>
              <a:rPr lang="en-US" altLang="zh-CN" sz="1100" b="1" dirty="0"/>
              <a:t>Conclusion:</a:t>
            </a:r>
            <a:r>
              <a:rPr lang="en-US" altLang="zh-CN" sz="1100" dirty="0"/>
              <a:t> This suggests that if we had applied the </a:t>
            </a:r>
            <a:r>
              <a:rPr lang="en-US" altLang="zh-CN" sz="1100" dirty="0" err="1"/>
              <a:t>RemoveHs</a:t>
            </a:r>
            <a:r>
              <a:rPr lang="en-US" altLang="zh-CN" sz="1100" dirty="0"/>
              <a:t> preprocessing to our full 5-fold ensemble pipeline, our final score could have been even higher. The model performs better when focusing on the heavy-atom backbone of the polymer.</a:t>
            </a:r>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0"/>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232" name="Google Shape;232;p20"/>
          <p:cNvSpPr/>
          <p:nvPr/>
        </p:nvSpPr>
        <p:spPr>
          <a:xfrm rot="5400000" flipH="1">
            <a:off x="2173747" y="-2493504"/>
            <a:ext cx="4657358" cy="9587949"/>
          </a:xfrm>
          <a:prstGeom prst="rect">
            <a:avLst/>
          </a:prstGeom>
          <a:solidFill>
            <a:srgbClr val="3CBEEC">
              <a:alpha val="74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AE041"/>
              </a:solidFill>
              <a:latin typeface="Open Sans"/>
              <a:ea typeface="Open Sans"/>
              <a:cs typeface="Open Sans"/>
              <a:sym typeface="Open Sans"/>
            </a:endParaRPr>
          </a:p>
        </p:txBody>
      </p:sp>
      <p:sp>
        <p:nvSpPr>
          <p:cNvPr id="233" name="Google Shape;233;p20"/>
          <p:cNvSpPr txBox="1"/>
          <p:nvPr/>
        </p:nvSpPr>
        <p:spPr>
          <a:xfrm>
            <a:off x="2541799" y="1484862"/>
            <a:ext cx="3921300" cy="163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b="1" dirty="0">
                <a:solidFill>
                  <a:schemeClr val="dk1"/>
                </a:solidFill>
                <a:latin typeface="Inter"/>
                <a:ea typeface="Inter"/>
                <a:cs typeface="Inter"/>
                <a:sym typeface="Inter"/>
              </a:rPr>
              <a:t>Solution Overview</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2fb201b44d4_0_7"/>
          <p:cNvSpPr txBox="1"/>
          <p:nvPr/>
        </p:nvSpPr>
        <p:spPr>
          <a:xfrm>
            <a:off x="356400" y="623700"/>
            <a:ext cx="7340100" cy="4339609"/>
          </a:xfrm>
          <a:prstGeom prst="rect">
            <a:avLst/>
          </a:prstGeom>
          <a:noFill/>
          <a:ln>
            <a:noFill/>
          </a:ln>
        </p:spPr>
        <p:txBody>
          <a:bodyPr spcFirstLastPara="1" wrap="square" lIns="91425" tIns="45700" rIns="91425" bIns="45700" anchor="t" anchorCtr="0">
            <a:spAutoFit/>
          </a:bodyPr>
          <a:lstStyle/>
          <a:p>
            <a:r>
              <a:rPr lang="en-US" altLang="zh-CN" sz="1200" b="1" dirty="0"/>
              <a:t>What were the key insights you had in approaching this competition? Anything surprising?</a:t>
            </a:r>
            <a:endParaRPr lang="en-US" altLang="zh-CN" sz="1200" dirty="0"/>
          </a:p>
          <a:p>
            <a:pPr lvl="1"/>
            <a:r>
              <a:rPr lang="en-US" altLang="zh-CN" sz="1200" b="1" dirty="0"/>
              <a:t>Key Insight:</a:t>
            </a:r>
            <a:r>
              <a:rPr lang="en-US" altLang="zh-CN" sz="1200" dirty="0"/>
              <a:t> Our main insight was that a hybrid approach would outperform any single method. We realized that GNNs are excellent at capturing global polymer topology, while traditional Morgan Fingerprints are better at representing specific, local chemical substructures. Fusing them was the key.</a:t>
            </a:r>
          </a:p>
          <a:p>
            <a:pPr lvl="1"/>
            <a:r>
              <a:rPr lang="en-US" altLang="zh-CN" sz="1200" b="1" dirty="0"/>
              <a:t>Most Surprising Finding:</a:t>
            </a:r>
            <a:r>
              <a:rPr lang="en-US" altLang="zh-CN" sz="1200" dirty="0"/>
              <a:t> The surprising synergy between GNN architectures and feature types. We discovered that </a:t>
            </a:r>
            <a:r>
              <a:rPr lang="en-US" altLang="zh-CN" sz="1200" dirty="0" err="1"/>
              <a:t>RDKit</a:t>
            </a:r>
            <a:r>
              <a:rPr lang="en-US" altLang="zh-CN" sz="1200" dirty="0"/>
              <a:t> Descriptors actually </a:t>
            </a:r>
            <a:r>
              <a:rPr lang="en-US" altLang="zh-CN" sz="1200" i="1" dirty="0"/>
              <a:t>hurt</a:t>
            </a:r>
            <a:r>
              <a:rPr lang="en-US" altLang="zh-CN" sz="1200" dirty="0"/>
              <a:t> the performance of our powerful GATv2 model but </a:t>
            </a:r>
            <a:r>
              <a:rPr lang="en-US" altLang="zh-CN" sz="1200" i="1" dirty="0"/>
              <a:t>helped</a:t>
            </a:r>
            <a:r>
              <a:rPr lang="en-US" altLang="zh-CN" sz="1200" dirty="0"/>
              <a:t> a simpler </a:t>
            </a:r>
            <a:r>
              <a:rPr lang="en-US" altLang="zh-CN" sz="1200" dirty="0" err="1"/>
              <a:t>NNConv</a:t>
            </a:r>
            <a:r>
              <a:rPr lang="en-US" altLang="zh-CN" sz="1200" dirty="0"/>
              <a:t> model. This highlights that more features are not always better, and the interaction between model and feature is critical.</a:t>
            </a:r>
          </a:p>
          <a:p>
            <a:r>
              <a:rPr lang="en-US" altLang="zh-CN" sz="1200" b="1" dirty="0"/>
              <a:t>What gave your team the biggest advantage in this competition?</a:t>
            </a:r>
            <a:endParaRPr lang="en-US" altLang="zh-CN" sz="1200" dirty="0"/>
          </a:p>
          <a:p>
            <a:pPr lvl="1"/>
            <a:r>
              <a:rPr lang="en-US" altLang="zh-CN" sz="1200" dirty="0"/>
              <a:t>Our biggest advantage was our two-pronged feature engineering strategy:</a:t>
            </a:r>
          </a:p>
          <a:p>
            <a:pPr lvl="2"/>
            <a:r>
              <a:rPr lang="en-US" altLang="zh-CN" sz="1200" b="1" dirty="0"/>
              <a:t>Chemical Data Augmentation:</a:t>
            </a:r>
            <a:r>
              <a:rPr lang="en-US" altLang="zh-CN" sz="1200" dirty="0"/>
              <a:t> Programmatically extending monomer chains (*A* -&gt; *A-A-A*) created a larger, more realistic dataset that significantly improved our model's generalization.</a:t>
            </a:r>
          </a:p>
          <a:p>
            <a:pPr lvl="2"/>
            <a:r>
              <a:rPr lang="en-US" altLang="zh-CN" sz="1200" b="1" dirty="0"/>
              <a:t>Task-Specific Feature Selection:</a:t>
            </a:r>
            <a:r>
              <a:rPr lang="en-US" altLang="zh-CN" sz="1200" dirty="0"/>
              <a:t> Instead of using a universal feature set, we selected the top 50 most predictive Morgan Fingerprints </a:t>
            </a:r>
            <a:r>
              <a:rPr lang="en-US" altLang="zh-CN" sz="1200" i="1" dirty="0"/>
              <a:t>independently for each of the 5 targets</a:t>
            </a:r>
            <a:r>
              <a:rPr lang="en-US" altLang="zh-CN" sz="1200" dirty="0"/>
              <a:t>. This allowed our model to focus on the most relevant chemical information for each distinct property.</a:t>
            </a:r>
          </a:p>
          <a:p>
            <a:r>
              <a:rPr lang="en-US" altLang="zh-CN" sz="1200" b="1" dirty="0"/>
              <a:t>What was the most fun aspect of the competition for you?</a:t>
            </a:r>
            <a:endParaRPr lang="en-US" altLang="zh-CN" sz="1200" dirty="0"/>
          </a:p>
          <a:p>
            <a:pPr lvl="1"/>
            <a:r>
              <a:rPr lang="en-US" altLang="zh-CN" sz="1200" dirty="0"/>
              <a:t>The most fun aspect was the process of iterative discovery and validation. It was incredibly rewarding to form a hypothesis, like "longer polymer chains should improve the model," then implement the data augmentation to prove it, and finally see the tangible improvement in our CV score. It felt like we were conducting real scientific research, bridging the gap between chemical intuition and machine learning.</a:t>
            </a:r>
          </a:p>
          <a:p>
            <a:br>
              <a:rPr lang="en-US" altLang="zh-CN" sz="1200" dirty="0"/>
            </a:br>
            <a:br>
              <a:rPr lang="en-US" altLang="zh-CN" sz="1200" dirty="0"/>
            </a:br>
            <a:endParaRPr sz="1200" dirty="0">
              <a:solidFill>
                <a:schemeClr val="dk1"/>
              </a:solidFill>
              <a:latin typeface="Inter"/>
              <a:ea typeface="Inter"/>
              <a:cs typeface="Inter"/>
              <a:sym typeface="Inter"/>
            </a:endParaRPr>
          </a:p>
        </p:txBody>
      </p:sp>
      <p:sp>
        <p:nvSpPr>
          <p:cNvPr id="240" name="Google Shape;240;g2fb201b44d4_0_7"/>
          <p:cNvSpPr txBox="1">
            <a:spLocks noGrp="1"/>
          </p:cNvSpPr>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241" name="Google Shape;241;g2fb201b44d4_0_7"/>
          <p:cNvSpPr/>
          <p:nvPr/>
        </p:nvSpPr>
        <p:spPr>
          <a:xfrm>
            <a:off x="274983" y="183874"/>
            <a:ext cx="18123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Inter"/>
                <a:ea typeface="Inter"/>
                <a:cs typeface="Inter"/>
                <a:sym typeface="Inter"/>
              </a:rPr>
              <a:t>Solution Overview</a:t>
            </a:r>
            <a:endParaRPr/>
          </a:p>
          <a:p>
            <a:pPr marL="0" marR="0" lvl="0" indent="0" algn="l" rtl="0">
              <a:spcBef>
                <a:spcPts val="0"/>
              </a:spcBef>
              <a:spcAft>
                <a:spcPts val="0"/>
              </a:spcAft>
              <a:buNone/>
            </a:pPr>
            <a:endParaRPr sz="1600">
              <a:solidFill>
                <a:schemeClr val="dk1"/>
              </a:solidFill>
              <a:latin typeface="Arial"/>
              <a:ea typeface="Arial"/>
              <a:cs typeface="Arial"/>
              <a:sym typeface="Arial"/>
            </a:endParaRPr>
          </a:p>
        </p:txBody>
      </p:sp>
      <p:cxnSp>
        <p:nvCxnSpPr>
          <p:cNvPr id="242" name="Google Shape;242;g2fb201b44d4_0_7"/>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2fb201b44d4_0_0"/>
          <p:cNvSpPr txBox="1">
            <a:spLocks noGrp="1"/>
          </p:cNvSpPr>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249" name="Google Shape;249;g2fb201b44d4_0_0"/>
          <p:cNvSpPr/>
          <p:nvPr/>
        </p:nvSpPr>
        <p:spPr>
          <a:xfrm rot="5400000" flipH="1">
            <a:off x="2173651" y="-2493600"/>
            <a:ext cx="4657500" cy="9588000"/>
          </a:xfrm>
          <a:prstGeom prst="rect">
            <a:avLst/>
          </a:prstGeom>
          <a:solidFill>
            <a:srgbClr val="3CBEEC">
              <a:alpha val="74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AE041"/>
              </a:solidFill>
              <a:latin typeface="Open Sans"/>
              <a:ea typeface="Open Sans"/>
              <a:cs typeface="Open Sans"/>
              <a:sym typeface="Open Sans"/>
            </a:endParaRPr>
          </a:p>
        </p:txBody>
      </p:sp>
      <p:sp>
        <p:nvSpPr>
          <p:cNvPr id="250" name="Google Shape;250;g2fb201b44d4_0_0"/>
          <p:cNvSpPr txBox="1"/>
          <p:nvPr/>
        </p:nvSpPr>
        <p:spPr>
          <a:xfrm>
            <a:off x="2541799" y="1484862"/>
            <a:ext cx="3921300" cy="163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b="1">
                <a:solidFill>
                  <a:schemeClr val="dk1"/>
                </a:solidFill>
                <a:latin typeface="Inter"/>
                <a:ea typeface="Inter"/>
                <a:cs typeface="Inter"/>
                <a:sym typeface="Inter"/>
              </a:rPr>
              <a:t>Question and Answer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54"/>
        <p:cNvGrpSpPr/>
        <p:nvPr/>
      </p:nvGrpSpPr>
      <p:grpSpPr>
        <a:xfrm>
          <a:off x="0" y="0"/>
          <a:ext cx="0" cy="0"/>
          <a:chOff x="0" y="0"/>
          <a:chExt cx="0" cy="0"/>
        </a:xfrm>
      </p:grpSpPr>
      <p:sp>
        <p:nvSpPr>
          <p:cNvPr id="255" name="Google Shape;255;p21"/>
          <p:cNvSpPr/>
          <p:nvPr/>
        </p:nvSpPr>
        <p:spPr>
          <a:xfrm>
            <a:off x="-190500" y="0"/>
            <a:ext cx="94107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Verdana"/>
              <a:ea typeface="Verdana"/>
              <a:cs typeface="Verdana"/>
              <a:sym typeface="Verdana"/>
            </a:endParaRPr>
          </a:p>
        </p:txBody>
      </p:sp>
      <p:pic>
        <p:nvPicPr>
          <p:cNvPr id="256" name="Google Shape;256;p21"/>
          <p:cNvPicPr preferRelativeResize="0"/>
          <p:nvPr/>
        </p:nvPicPr>
        <p:blipFill rotWithShape="1">
          <a:blip r:embed="rId3">
            <a:alphaModFix/>
          </a:blip>
          <a:srcRect/>
          <a:stretch/>
        </p:blipFill>
        <p:spPr>
          <a:xfrm>
            <a:off x="3528387" y="2190750"/>
            <a:ext cx="1972925" cy="762000"/>
          </a:xfrm>
          <a:prstGeom prst="rect">
            <a:avLst/>
          </a:prstGeom>
          <a:noFill/>
          <a:ln>
            <a:noFill/>
          </a:ln>
        </p:spPr>
      </p:pic>
      <p:sp>
        <p:nvSpPr>
          <p:cNvPr id="257" name="Google Shape;257;p21"/>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258" name="Google Shape;258;p21"/>
          <p:cNvSpPr/>
          <p:nvPr/>
        </p:nvSpPr>
        <p:spPr>
          <a:xfrm>
            <a:off x="8610600" y="4705350"/>
            <a:ext cx="381000" cy="36399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pic>
        <p:nvPicPr>
          <p:cNvPr id="259" name="Google Shape;259;p21"/>
          <p:cNvPicPr preferRelativeResize="0"/>
          <p:nvPr/>
        </p:nvPicPr>
        <p:blipFill rotWithShape="1">
          <a:blip r:embed="rId4">
            <a:alphaModFix/>
          </a:blip>
          <a:srcRect/>
          <a:stretch/>
        </p:blipFill>
        <p:spPr>
          <a:xfrm rot="8093834">
            <a:off x="-1351692" y="-341884"/>
            <a:ext cx="4189629" cy="2440459"/>
          </a:xfrm>
          <a:prstGeom prst="rect">
            <a:avLst/>
          </a:prstGeom>
          <a:noFill/>
          <a:ln>
            <a:noFill/>
          </a:ln>
        </p:spPr>
      </p:pic>
      <p:pic>
        <p:nvPicPr>
          <p:cNvPr id="260" name="Google Shape;260;p21"/>
          <p:cNvPicPr preferRelativeResize="0"/>
          <p:nvPr/>
        </p:nvPicPr>
        <p:blipFill rotWithShape="1">
          <a:blip r:embed="rId5">
            <a:alphaModFix/>
          </a:blip>
          <a:srcRect/>
          <a:stretch/>
        </p:blipFill>
        <p:spPr>
          <a:xfrm rot="-2700754">
            <a:off x="5926798" y="2601165"/>
            <a:ext cx="5190308" cy="29649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3"/>
          <p:cNvSpPr txBox="1"/>
          <p:nvPr/>
        </p:nvSpPr>
        <p:spPr>
          <a:xfrm>
            <a:off x="1447800" y="1113770"/>
            <a:ext cx="4745935" cy="3323946"/>
          </a:xfrm>
          <a:prstGeom prst="rect">
            <a:avLst/>
          </a:prstGeom>
          <a:noFill/>
          <a:ln>
            <a:noFill/>
          </a:ln>
        </p:spPr>
        <p:txBody>
          <a:bodyPr spcFirstLastPara="1" wrap="square" lIns="91425" tIns="45700" rIns="91425" bIns="45700" anchor="t" anchorCtr="0">
            <a:spAutoFit/>
          </a:bodyPr>
          <a:lstStyle/>
          <a:p>
            <a:pPr marL="457200" indent="-457200" eaLnBrk="1" hangingPunct="1">
              <a:lnSpc>
                <a:spcPct val="150000"/>
              </a:lnSpc>
              <a:buFont typeface="+mj-lt"/>
              <a:buAutoNum type="arabicPeriod"/>
            </a:pPr>
            <a:r>
              <a:rPr lang="en-US" altLang="zh-CN" sz="2000" dirty="0">
                <a:latin typeface="Inter" panose="020B0502030000000004" pitchFamily="34" charset="0"/>
                <a:ea typeface="Inter" panose="020B0502030000000004" pitchFamily="34" charset="0"/>
                <a:cs typeface="Inter" panose="020B0502030000000004" pitchFamily="34" charset="0"/>
              </a:rPr>
              <a:t>Background</a:t>
            </a:r>
          </a:p>
          <a:p>
            <a:pPr marL="457200" indent="-457200" eaLnBrk="1" hangingPunct="1">
              <a:lnSpc>
                <a:spcPct val="150000"/>
              </a:lnSpc>
              <a:buFont typeface="+mj-lt"/>
              <a:buAutoNum type="arabicPeriod"/>
            </a:pPr>
            <a:r>
              <a:rPr lang="en-US" altLang="zh-CN" sz="2000" dirty="0">
                <a:latin typeface="Inter" panose="020B0502030000000004" pitchFamily="34" charset="0"/>
                <a:ea typeface="Inter" panose="020B0502030000000004" pitchFamily="34" charset="0"/>
                <a:cs typeface="Inter" panose="020B0502030000000004" pitchFamily="34" charset="0"/>
              </a:rPr>
              <a:t>Summary</a:t>
            </a:r>
          </a:p>
          <a:p>
            <a:pPr marL="457200" indent="-457200" eaLnBrk="1" hangingPunct="1">
              <a:lnSpc>
                <a:spcPct val="150000"/>
              </a:lnSpc>
              <a:buFont typeface="+mj-lt"/>
              <a:buAutoNum type="arabicPeriod"/>
            </a:pPr>
            <a:r>
              <a:rPr lang="en-US" altLang="zh-CN" sz="2000" dirty="0">
                <a:latin typeface="Inter" panose="020B0502030000000004" pitchFamily="34" charset="0"/>
                <a:ea typeface="Inter" panose="020B0502030000000004" pitchFamily="34" charset="0"/>
                <a:cs typeface="Inter" panose="020B0502030000000004" pitchFamily="34" charset="0"/>
              </a:rPr>
              <a:t>Feature selection &amp; engineering</a:t>
            </a:r>
          </a:p>
          <a:p>
            <a:pPr marL="457200" indent="-457200" eaLnBrk="1" hangingPunct="1">
              <a:lnSpc>
                <a:spcPct val="150000"/>
              </a:lnSpc>
              <a:buFont typeface="+mj-lt"/>
              <a:buAutoNum type="arabicPeriod"/>
            </a:pPr>
            <a:r>
              <a:rPr lang="en-US" altLang="zh-CN" sz="2000" dirty="0">
                <a:latin typeface="Inter" panose="020B0502030000000004" pitchFamily="34" charset="0"/>
                <a:ea typeface="Inter" panose="020B0502030000000004" pitchFamily="34" charset="0"/>
                <a:cs typeface="Inter" panose="020B0502030000000004" pitchFamily="34" charset="0"/>
              </a:rPr>
              <a:t>Training methods</a:t>
            </a:r>
          </a:p>
          <a:p>
            <a:pPr marL="457200" indent="-457200" eaLnBrk="1" hangingPunct="1">
              <a:lnSpc>
                <a:spcPct val="150000"/>
              </a:lnSpc>
              <a:buFont typeface="+mj-lt"/>
              <a:buAutoNum type="arabicPeriod"/>
            </a:pPr>
            <a:r>
              <a:rPr lang="en-US" altLang="zh-CN" sz="2000" dirty="0">
                <a:latin typeface="Inter" panose="020B0502030000000004" pitchFamily="34" charset="0"/>
                <a:ea typeface="Inter" panose="020B0502030000000004" pitchFamily="34" charset="0"/>
                <a:cs typeface="Inter" panose="020B0502030000000004" pitchFamily="34" charset="0"/>
              </a:rPr>
              <a:t>Important findings</a:t>
            </a:r>
          </a:p>
          <a:p>
            <a:pPr marL="457200" indent="-457200" eaLnBrk="1" hangingPunct="1">
              <a:lnSpc>
                <a:spcPct val="150000"/>
              </a:lnSpc>
              <a:buFont typeface="+mj-lt"/>
              <a:buAutoNum type="arabicPeriod"/>
            </a:pPr>
            <a:r>
              <a:rPr lang="en-US" altLang="zh-CN" sz="2000" dirty="0">
                <a:latin typeface="Inter" panose="020B0502030000000004" pitchFamily="34" charset="0"/>
                <a:ea typeface="Inter" panose="020B0502030000000004" pitchFamily="34" charset="0"/>
                <a:cs typeface="Inter" panose="020B0502030000000004" pitchFamily="34" charset="0"/>
              </a:rPr>
              <a:t>Simple model</a:t>
            </a:r>
          </a:p>
          <a:p>
            <a:pPr marL="457200" indent="-457200" eaLnBrk="1" hangingPunct="1">
              <a:lnSpc>
                <a:spcPct val="150000"/>
              </a:lnSpc>
              <a:buFont typeface="+mj-lt"/>
              <a:buAutoNum type="arabicPeriod"/>
            </a:pPr>
            <a:r>
              <a:rPr lang="en-US" altLang="zh-CN" sz="2000" dirty="0">
                <a:latin typeface="Inter" panose="020B0502030000000004" pitchFamily="34" charset="0"/>
                <a:ea typeface="Inter" panose="020B0502030000000004" pitchFamily="34" charset="0"/>
                <a:cs typeface="Inter" panose="020B0502030000000004" pitchFamily="34" charset="0"/>
              </a:rPr>
              <a:t>Solution Overview</a:t>
            </a:r>
          </a:p>
        </p:txBody>
      </p:sp>
      <p:sp>
        <p:nvSpPr>
          <p:cNvPr id="75" name="Google Shape;75;p3"/>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76" name="Google Shape;76;p3"/>
          <p:cNvSpPr/>
          <p:nvPr/>
        </p:nvSpPr>
        <p:spPr>
          <a:xfrm>
            <a:off x="274983" y="183874"/>
            <a:ext cx="51352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Inter"/>
                <a:ea typeface="Inter"/>
                <a:cs typeface="Inter"/>
                <a:sym typeface="Inter"/>
              </a:rPr>
              <a:t>Agenda</a:t>
            </a:r>
            <a:endParaRPr/>
          </a:p>
          <a:p>
            <a:pPr marL="0" marR="0" lvl="0" indent="0" algn="l" rtl="0">
              <a:spcBef>
                <a:spcPts val="0"/>
              </a:spcBef>
              <a:spcAft>
                <a:spcPts val="0"/>
              </a:spcAft>
              <a:buNone/>
            </a:pPr>
            <a:endParaRPr sz="1600" b="1">
              <a:solidFill>
                <a:schemeClr val="dk1"/>
              </a:solidFill>
              <a:latin typeface="Inter"/>
              <a:ea typeface="Inter"/>
              <a:cs typeface="Inter"/>
              <a:sym typeface="Inter"/>
            </a:endParaRPr>
          </a:p>
        </p:txBody>
      </p:sp>
      <p:cxnSp>
        <p:nvCxnSpPr>
          <p:cNvPr id="77" name="Google Shape;77;p3"/>
          <p:cNvCxnSpPr/>
          <p:nvPr/>
        </p:nvCxnSpPr>
        <p:spPr>
          <a:xfrm>
            <a:off x="304800" y="590550"/>
            <a:ext cx="8597015" cy="0"/>
          </a:xfrm>
          <a:prstGeom prst="straightConnector1">
            <a:avLst/>
          </a:prstGeom>
          <a:noFill/>
          <a:ln w="25400" cap="flat" cmpd="sng">
            <a:solidFill>
              <a:srgbClr val="FAE041"/>
            </a:solidFill>
            <a:prstDash val="solid"/>
            <a:round/>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4"/>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84" name="Google Shape;84;p4"/>
          <p:cNvSpPr/>
          <p:nvPr/>
        </p:nvSpPr>
        <p:spPr>
          <a:xfrm rot="5400000" flipH="1">
            <a:off x="2173747" y="-2493504"/>
            <a:ext cx="4657358" cy="9587949"/>
          </a:xfrm>
          <a:prstGeom prst="rect">
            <a:avLst/>
          </a:prstGeom>
          <a:solidFill>
            <a:srgbClr val="3CBEEC">
              <a:alpha val="74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AE041"/>
              </a:solidFill>
              <a:latin typeface="Open Sans"/>
              <a:ea typeface="Open Sans"/>
              <a:cs typeface="Open Sans"/>
              <a:sym typeface="Open Sans"/>
            </a:endParaRPr>
          </a:p>
        </p:txBody>
      </p:sp>
      <p:sp>
        <p:nvSpPr>
          <p:cNvPr id="85" name="Google Shape;85;p4"/>
          <p:cNvSpPr txBox="1"/>
          <p:nvPr/>
        </p:nvSpPr>
        <p:spPr>
          <a:xfrm>
            <a:off x="2202300" y="1869575"/>
            <a:ext cx="4260600" cy="861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b="1">
                <a:solidFill>
                  <a:schemeClr val="dk1"/>
                </a:solidFill>
                <a:latin typeface="Inter"/>
                <a:ea typeface="Inter"/>
                <a:cs typeface="Inter"/>
                <a:sym typeface="Inter"/>
              </a:rPr>
              <a:t>Background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5"/>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93" name="Google Shape;93;p5"/>
          <p:cNvSpPr/>
          <p:nvPr/>
        </p:nvSpPr>
        <p:spPr>
          <a:xfrm>
            <a:off x="274983" y="183874"/>
            <a:ext cx="51352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Inter"/>
                <a:ea typeface="Inter"/>
                <a:cs typeface="Inter"/>
                <a:sym typeface="Inter"/>
              </a:rPr>
              <a:t>Background</a:t>
            </a:r>
            <a:endParaRPr/>
          </a:p>
          <a:p>
            <a:pPr marL="0" marR="0" lvl="0" indent="0" algn="l" rtl="0">
              <a:spcBef>
                <a:spcPts val="0"/>
              </a:spcBef>
              <a:spcAft>
                <a:spcPts val="0"/>
              </a:spcAft>
              <a:buNone/>
            </a:pPr>
            <a:endParaRPr sz="1600" b="1">
              <a:solidFill>
                <a:schemeClr val="dk1"/>
              </a:solidFill>
              <a:latin typeface="Inter"/>
              <a:ea typeface="Inter"/>
              <a:cs typeface="Inter"/>
              <a:sym typeface="Inter"/>
            </a:endParaRPr>
          </a:p>
        </p:txBody>
      </p:sp>
      <p:cxnSp>
        <p:nvCxnSpPr>
          <p:cNvPr id="94" name="Google Shape;94;p5"/>
          <p:cNvCxnSpPr/>
          <p:nvPr/>
        </p:nvCxnSpPr>
        <p:spPr>
          <a:xfrm>
            <a:off x="304800" y="590550"/>
            <a:ext cx="8597015" cy="0"/>
          </a:xfrm>
          <a:prstGeom prst="straightConnector1">
            <a:avLst/>
          </a:prstGeom>
          <a:noFill/>
          <a:ln w="25400" cap="flat" cmpd="sng">
            <a:solidFill>
              <a:srgbClr val="FAE041"/>
            </a:solidFill>
            <a:prstDash val="solid"/>
            <a:round/>
            <a:headEnd type="none" w="sm" len="sm"/>
            <a:tailEnd type="none" w="sm" len="sm"/>
          </a:ln>
        </p:spPr>
      </p:cxnSp>
      <p:sp>
        <p:nvSpPr>
          <p:cNvPr id="3" name="文本框 2">
            <a:extLst>
              <a:ext uri="{FF2B5EF4-FFF2-40B4-BE49-F238E27FC236}">
                <a16:creationId xmlns:a16="http://schemas.microsoft.com/office/drawing/2014/main" id="{2A4FCD3D-D211-DC17-59B5-2F69D94291C7}"/>
              </a:ext>
            </a:extLst>
          </p:cNvPr>
          <p:cNvSpPr txBox="1"/>
          <p:nvPr/>
        </p:nvSpPr>
        <p:spPr>
          <a:xfrm>
            <a:off x="660608" y="1140995"/>
            <a:ext cx="7083801" cy="2893100"/>
          </a:xfrm>
          <a:prstGeom prst="rect">
            <a:avLst/>
          </a:prstGeom>
          <a:noFill/>
        </p:spPr>
        <p:txBody>
          <a:bodyPr wrap="square">
            <a:spAutoFit/>
          </a:bodyPr>
          <a:lstStyle/>
          <a:p>
            <a:r>
              <a:rPr lang="en-US" altLang="zh-CN" b="1" dirty="0"/>
              <a:t>Background</a:t>
            </a:r>
            <a:endParaRPr lang="en-US" altLang="zh-CN" dirty="0"/>
          </a:p>
          <a:p>
            <a:r>
              <a:rPr lang="en-US" altLang="zh-CN" b="1" dirty="0"/>
              <a:t>Guo Hongyu – Computer Science Undergraduate, Huazhong University of Science and Technology</a:t>
            </a:r>
            <a:endParaRPr lang="en-US" altLang="zh-CN" dirty="0"/>
          </a:p>
          <a:p>
            <a:pPr lvl="1"/>
            <a:r>
              <a:rPr lang="en-US" altLang="zh-CN" dirty="0"/>
              <a:t>Systematic self-study in Machine Learning and Deep Learning.</a:t>
            </a:r>
          </a:p>
          <a:p>
            <a:pPr lvl="1"/>
            <a:r>
              <a:rPr lang="en-US" altLang="zh-CN" dirty="0"/>
              <a:t>Proficient with </a:t>
            </a:r>
            <a:r>
              <a:rPr lang="en-US" altLang="zh-CN" dirty="0" err="1"/>
              <a:t>PyTorch</a:t>
            </a:r>
            <a:r>
              <a:rPr lang="en-US" altLang="zh-CN" dirty="0"/>
              <a:t> and </a:t>
            </a:r>
            <a:r>
              <a:rPr lang="en-US" altLang="zh-CN" dirty="0" err="1"/>
              <a:t>PyTorch</a:t>
            </a:r>
            <a:r>
              <a:rPr lang="en-US" altLang="zh-CN" dirty="0"/>
              <a:t> Geometric for building Graph Neural Networks.</a:t>
            </a:r>
          </a:p>
          <a:p>
            <a:pPr lvl="1"/>
            <a:r>
              <a:rPr lang="en-US" altLang="zh-CN" dirty="0"/>
              <a:t>Implemented the core GATv2 model, training pipeline, and final inference logic.</a:t>
            </a:r>
          </a:p>
          <a:p>
            <a:pPr lvl="1"/>
            <a:r>
              <a:rPr lang="en-US" altLang="zh-CN" dirty="0"/>
              <a:t>Designed the key winning strategies for this competition:</a:t>
            </a:r>
          </a:p>
          <a:p>
            <a:pPr lvl="2"/>
            <a:r>
              <a:rPr lang="en-US" altLang="zh-CN" dirty="0"/>
              <a:t>Chemical Data Augmentation (Repeat Unit Expansion)</a:t>
            </a:r>
          </a:p>
          <a:p>
            <a:pPr lvl="2"/>
            <a:r>
              <a:rPr lang="en-US" altLang="zh-CN" dirty="0"/>
              <a:t>Task-Specific Hybrid Feature Engineering</a:t>
            </a:r>
          </a:p>
          <a:p>
            <a:pPr lvl="2"/>
            <a:endParaRPr lang="en-US" altLang="zh-CN" dirty="0"/>
          </a:p>
          <a:p>
            <a:r>
              <a:rPr lang="en-US" altLang="zh-CN" b="1" dirty="0"/>
              <a:t>Yan </a:t>
            </a:r>
            <a:r>
              <a:rPr lang="en-US" altLang="zh-CN" b="1" dirty="0" err="1"/>
              <a:t>Youheng</a:t>
            </a:r>
            <a:r>
              <a:rPr lang="en-US" altLang="zh-CN" b="1" dirty="0"/>
              <a:t> – Software Engineering Undergraduate, Northeastern University</a:t>
            </a:r>
            <a:endParaRPr lang="en-US" altLang="zh-CN" dirty="0"/>
          </a:p>
          <a:p>
            <a:pPr lvl="1"/>
            <a:r>
              <a:rPr lang="en-US" altLang="zh-CN" dirty="0"/>
              <a:t>Contributed to data mining and initial exploratory data analysis.</a:t>
            </a:r>
          </a:p>
          <a:p>
            <a:pPr lvl="1"/>
            <a:r>
              <a:rPr lang="en-US" altLang="zh-CN" dirty="0"/>
              <a:t>Joined the competition out of a strong interest in learning practical AI applications.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1" name="Google Shape;101;p6"/>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02" name="Google Shape;102;p6"/>
          <p:cNvSpPr/>
          <p:nvPr/>
        </p:nvSpPr>
        <p:spPr>
          <a:xfrm>
            <a:off x="220378" y="227390"/>
            <a:ext cx="51352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Inter"/>
                <a:ea typeface="Inter"/>
                <a:cs typeface="Inter"/>
                <a:sym typeface="Inter"/>
              </a:rPr>
              <a:t>Summary</a:t>
            </a:r>
            <a:endParaRPr/>
          </a:p>
          <a:p>
            <a:pPr marL="0" marR="0" lvl="0" indent="0" algn="l" rtl="0">
              <a:spcBef>
                <a:spcPts val="0"/>
              </a:spcBef>
              <a:spcAft>
                <a:spcPts val="0"/>
              </a:spcAft>
              <a:buNone/>
            </a:pPr>
            <a:endParaRPr sz="1600" b="1">
              <a:solidFill>
                <a:schemeClr val="dk1"/>
              </a:solidFill>
              <a:latin typeface="Inter"/>
              <a:ea typeface="Inter"/>
              <a:cs typeface="Inter"/>
              <a:sym typeface="Inter"/>
            </a:endParaRPr>
          </a:p>
        </p:txBody>
      </p:sp>
      <p:cxnSp>
        <p:nvCxnSpPr>
          <p:cNvPr id="103" name="Google Shape;103;p6"/>
          <p:cNvCxnSpPr/>
          <p:nvPr/>
        </p:nvCxnSpPr>
        <p:spPr>
          <a:xfrm>
            <a:off x="304800" y="590550"/>
            <a:ext cx="8597015" cy="0"/>
          </a:xfrm>
          <a:prstGeom prst="straightConnector1">
            <a:avLst/>
          </a:prstGeom>
          <a:noFill/>
          <a:ln w="25400" cap="flat" cmpd="sng">
            <a:solidFill>
              <a:srgbClr val="FAE041"/>
            </a:solidFill>
            <a:prstDash val="solid"/>
            <a:round/>
            <a:headEnd type="none" w="sm" len="sm"/>
            <a:tailEnd type="none" w="sm" len="sm"/>
          </a:ln>
        </p:spPr>
      </p:cxnSp>
      <p:pic>
        <p:nvPicPr>
          <p:cNvPr id="26" name="图片 25">
            <a:extLst>
              <a:ext uri="{FF2B5EF4-FFF2-40B4-BE49-F238E27FC236}">
                <a16:creationId xmlns:a16="http://schemas.microsoft.com/office/drawing/2014/main" id="{CC925D7C-FF66-5B7A-53A2-5E9ABCB7F343}"/>
              </a:ext>
            </a:extLst>
          </p:cNvPr>
          <p:cNvPicPr>
            <a:picLocks noChangeAspect="1"/>
          </p:cNvPicPr>
          <p:nvPr/>
        </p:nvPicPr>
        <p:blipFill>
          <a:blip r:embed="rId3"/>
          <a:stretch>
            <a:fillRect/>
          </a:stretch>
        </p:blipFill>
        <p:spPr>
          <a:xfrm>
            <a:off x="138112" y="280987"/>
            <a:ext cx="8867775" cy="4581525"/>
          </a:xfrm>
          <a:prstGeom prst="rect">
            <a:avLst/>
          </a:prstGeom>
        </p:spPr>
      </p:pic>
      <p:sp>
        <p:nvSpPr>
          <p:cNvPr id="27" name="文本框 26">
            <a:extLst>
              <a:ext uri="{FF2B5EF4-FFF2-40B4-BE49-F238E27FC236}">
                <a16:creationId xmlns:a16="http://schemas.microsoft.com/office/drawing/2014/main" id="{9609EF0C-5EC5-05E0-8134-05C8277BA7D1}"/>
              </a:ext>
            </a:extLst>
          </p:cNvPr>
          <p:cNvSpPr txBox="1"/>
          <p:nvPr/>
        </p:nvSpPr>
        <p:spPr>
          <a:xfrm>
            <a:off x="6934200" y="783771"/>
            <a:ext cx="2142620" cy="577081"/>
          </a:xfrm>
          <a:prstGeom prst="rect">
            <a:avLst/>
          </a:prstGeom>
          <a:noFill/>
        </p:spPr>
        <p:txBody>
          <a:bodyPr wrap="square" rtlCol="0">
            <a:spAutoFit/>
          </a:bodyPr>
          <a:lstStyle/>
          <a:p>
            <a:r>
              <a:rPr lang="en-US" altLang="zh-CN" sz="1050" dirty="0"/>
              <a:t>Graph Embedding:384outputs.</a:t>
            </a:r>
          </a:p>
          <a:p>
            <a:r>
              <a:rPr lang="en-US" altLang="zh-CN" sz="1050" dirty="0"/>
              <a:t>5 MLP for 5 property but use </a:t>
            </a:r>
            <a:r>
              <a:rPr lang="en-US" altLang="zh-CN" sz="1050" dirty="0" err="1"/>
              <a:t>wMAE</a:t>
            </a:r>
            <a:r>
              <a:rPr lang="en-US" altLang="zh-CN" sz="1050" dirty="0"/>
              <a:t> as loss function</a:t>
            </a:r>
            <a:endParaRPr lang="zh-CN" altLang="en-US" sz="10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CEC021E5-CE51-1312-094F-8D1739C20925}"/>
            </a:ext>
          </a:extLst>
        </p:cNvPr>
        <p:cNvGrpSpPr/>
        <p:nvPr/>
      </p:nvGrpSpPr>
      <p:grpSpPr>
        <a:xfrm>
          <a:off x="0" y="0"/>
          <a:ext cx="0" cy="0"/>
          <a:chOff x="0" y="0"/>
          <a:chExt cx="0" cy="0"/>
        </a:xfrm>
      </p:grpSpPr>
      <p:sp>
        <p:nvSpPr>
          <p:cNvPr id="101" name="Google Shape;101;p6">
            <a:extLst>
              <a:ext uri="{FF2B5EF4-FFF2-40B4-BE49-F238E27FC236}">
                <a16:creationId xmlns:a16="http://schemas.microsoft.com/office/drawing/2014/main" id="{3C03BE74-75CF-03DA-5CF3-ACD00FCD1C80}"/>
              </a:ext>
            </a:extLst>
          </p:cNvPr>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02" name="Google Shape;102;p6">
            <a:extLst>
              <a:ext uri="{FF2B5EF4-FFF2-40B4-BE49-F238E27FC236}">
                <a16:creationId xmlns:a16="http://schemas.microsoft.com/office/drawing/2014/main" id="{1EF23832-94C8-61B5-8E38-DAB226AABE34}"/>
              </a:ext>
            </a:extLst>
          </p:cNvPr>
          <p:cNvSpPr/>
          <p:nvPr/>
        </p:nvSpPr>
        <p:spPr>
          <a:xfrm>
            <a:off x="220378" y="227390"/>
            <a:ext cx="51352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Inter"/>
                <a:ea typeface="Inter"/>
                <a:cs typeface="Inter"/>
                <a:sym typeface="Inter"/>
              </a:rPr>
              <a:t>Summary</a:t>
            </a:r>
            <a:endParaRPr/>
          </a:p>
          <a:p>
            <a:pPr marL="0" marR="0" lvl="0" indent="0" algn="l" rtl="0">
              <a:spcBef>
                <a:spcPts val="0"/>
              </a:spcBef>
              <a:spcAft>
                <a:spcPts val="0"/>
              </a:spcAft>
              <a:buNone/>
            </a:pPr>
            <a:endParaRPr sz="1600" b="1">
              <a:solidFill>
                <a:schemeClr val="dk1"/>
              </a:solidFill>
              <a:latin typeface="Inter"/>
              <a:ea typeface="Inter"/>
              <a:cs typeface="Inter"/>
              <a:sym typeface="Inter"/>
            </a:endParaRPr>
          </a:p>
        </p:txBody>
      </p:sp>
      <p:cxnSp>
        <p:nvCxnSpPr>
          <p:cNvPr id="103" name="Google Shape;103;p6">
            <a:extLst>
              <a:ext uri="{FF2B5EF4-FFF2-40B4-BE49-F238E27FC236}">
                <a16:creationId xmlns:a16="http://schemas.microsoft.com/office/drawing/2014/main" id="{46870296-FDAD-9B9E-E45B-5FDB813638FC}"/>
              </a:ext>
            </a:extLst>
          </p:cNvPr>
          <p:cNvCxnSpPr/>
          <p:nvPr/>
        </p:nvCxnSpPr>
        <p:spPr>
          <a:xfrm>
            <a:off x="304800" y="590550"/>
            <a:ext cx="8597015" cy="0"/>
          </a:xfrm>
          <a:prstGeom prst="straightConnector1">
            <a:avLst/>
          </a:prstGeom>
          <a:noFill/>
          <a:ln w="25400" cap="flat" cmpd="sng">
            <a:solidFill>
              <a:srgbClr val="FAE041"/>
            </a:solidFill>
            <a:prstDash val="solid"/>
            <a:round/>
            <a:headEnd type="none" w="sm" len="sm"/>
            <a:tailEnd type="none" w="sm" len="sm"/>
          </a:ln>
        </p:spPr>
      </p:cxnSp>
      <p:sp>
        <p:nvSpPr>
          <p:cNvPr id="2" name="文本框 1">
            <a:extLst>
              <a:ext uri="{FF2B5EF4-FFF2-40B4-BE49-F238E27FC236}">
                <a16:creationId xmlns:a16="http://schemas.microsoft.com/office/drawing/2014/main" id="{EB74310B-DBCD-B11A-D33B-4E0AF6E0E4A5}"/>
              </a:ext>
            </a:extLst>
          </p:cNvPr>
          <p:cNvSpPr txBox="1"/>
          <p:nvPr/>
        </p:nvSpPr>
        <p:spPr>
          <a:xfrm>
            <a:off x="354563" y="707508"/>
            <a:ext cx="8278119" cy="4024179"/>
          </a:xfrm>
          <a:prstGeom prst="rect">
            <a:avLst/>
          </a:prstGeom>
          <a:noFill/>
        </p:spPr>
        <p:txBody>
          <a:bodyPr wrap="square" rtlCol="0">
            <a:spAutoFit/>
          </a:bodyPr>
          <a:lstStyle/>
          <a:p>
            <a:r>
              <a:rPr lang="en-US" altLang="zh-CN" sz="1050" b="1" dirty="0"/>
              <a:t>Model Architecture </a:t>
            </a:r>
          </a:p>
          <a:p>
            <a:r>
              <a:rPr lang="en-US" altLang="zh-CN" sz="1050" b="1" dirty="0"/>
              <a:t>Core GNN Backbone: </a:t>
            </a:r>
            <a:r>
              <a:rPr lang="en-US" altLang="zh-CN" sz="1050" dirty="0"/>
              <a:t>Each GATv2Conv layer utilizes 8 Attention Heads, allowing the model to focus on different neighborhood information patterns </a:t>
            </a:r>
            <a:r>
              <a:rPr lang="en-US" altLang="zh-CN" sz="1050" dirty="0" err="1"/>
              <a:t>simultaneously.The</a:t>
            </a:r>
            <a:r>
              <a:rPr lang="en-US" altLang="zh-CN" sz="1050" dirty="0"/>
              <a:t> GNN's hidden dimension is 384. With 8 heads, each head processes a 48-dimensional feature space (384 / 8 = 48).</a:t>
            </a:r>
          </a:p>
          <a:p>
            <a:pPr lvl="1"/>
            <a:r>
              <a:rPr lang="en-US" altLang="zh-CN" sz="1050" b="1" dirty="0"/>
              <a:t>Residual Connections</a:t>
            </a:r>
            <a:r>
              <a:rPr lang="en-US" altLang="zh-CN" sz="1050" dirty="0"/>
              <a:t> are implemented via simple element-wise addition, enabling stable training of the 6-layer deep network.</a:t>
            </a:r>
          </a:p>
          <a:p>
            <a:r>
              <a:rPr lang="en-US" altLang="zh-CN" sz="1050" b="1" dirty="0"/>
              <a:t>Feature Fusion Architecture:</a:t>
            </a:r>
            <a:br>
              <a:rPr lang="en-US" altLang="zh-CN" sz="1050" dirty="0"/>
            </a:br>
            <a:r>
              <a:rPr lang="en-US" altLang="zh-CN" sz="1050" dirty="0"/>
              <a:t>The fusion of global and local features is a critical step. We use simple but effective concatenation. </a:t>
            </a:r>
          </a:p>
          <a:p>
            <a:r>
              <a:rPr lang="en-US" altLang="zh-CN" sz="1050" dirty="0"/>
              <a:t>| Graph Embedding (384 dims) | Top 50 FP (50 dims) |</a:t>
            </a:r>
          </a:p>
          <a:p>
            <a:r>
              <a:rPr lang="en-US" altLang="zh-CN" sz="1050" b="1" dirty="0"/>
              <a:t>Independent MLP Prediction Heads:</a:t>
            </a:r>
            <a:endParaRPr lang="en-US" altLang="zh-CN" sz="1050" dirty="0"/>
          </a:p>
          <a:p>
            <a:pPr lvl="1"/>
            <a:r>
              <a:rPr lang="en-US" altLang="zh-CN" sz="1050" dirty="0"/>
              <a:t>Following the fusion layer, each of the 5 target properties has its own dedicated prediction head.</a:t>
            </a:r>
          </a:p>
          <a:p>
            <a:pPr lvl="1"/>
            <a:r>
              <a:rPr lang="en-US" altLang="zh-CN" sz="1050" dirty="0"/>
              <a:t>Each head is a 2-layer MLP with a </a:t>
            </a:r>
            <a:r>
              <a:rPr lang="en-US" altLang="zh-CN" sz="1050" dirty="0" err="1"/>
              <a:t>ReLU</a:t>
            </a:r>
            <a:r>
              <a:rPr lang="en-US" altLang="zh-CN" sz="1050" dirty="0"/>
              <a:t> activation and Dropout for regularization:</a:t>
            </a:r>
          </a:p>
          <a:p>
            <a:pPr lvl="2"/>
            <a:r>
              <a:rPr lang="en-US" altLang="zh-CN" sz="1050" dirty="0"/>
              <a:t>Linear(in=434, out=384)</a:t>
            </a:r>
          </a:p>
          <a:p>
            <a:pPr lvl="2"/>
            <a:r>
              <a:rPr lang="en-US" altLang="zh-CN" sz="1050" dirty="0" err="1"/>
              <a:t>ReLU</a:t>
            </a:r>
            <a:r>
              <a:rPr lang="en-US" altLang="zh-CN" sz="1050" dirty="0"/>
              <a:t>()</a:t>
            </a:r>
          </a:p>
          <a:p>
            <a:pPr lvl="2"/>
            <a:r>
              <a:rPr lang="en-US" altLang="zh-CN" sz="1050" dirty="0"/>
              <a:t>Dropout(p=0.2)</a:t>
            </a:r>
          </a:p>
          <a:p>
            <a:pPr lvl="2"/>
            <a:r>
              <a:rPr lang="en-US" altLang="zh-CN" sz="1050" dirty="0"/>
              <a:t>Linear(in=384, out=1)</a:t>
            </a:r>
          </a:p>
          <a:p>
            <a:r>
              <a:rPr lang="en-US" altLang="zh-CN" sz="1050" b="1" dirty="0"/>
              <a:t>Key Winning Strategy: Task-Specific Local Features</a:t>
            </a:r>
            <a:endParaRPr lang="en-US" altLang="zh-CN" sz="1050" dirty="0"/>
          </a:p>
          <a:p>
            <a:pPr lvl="1"/>
            <a:r>
              <a:rPr lang="en-US" altLang="zh-CN" sz="1050" dirty="0"/>
              <a:t>The use of </a:t>
            </a:r>
            <a:r>
              <a:rPr lang="en-US" altLang="zh-CN" sz="1050" b="1" dirty="0"/>
              <a:t>independent feature selection</a:t>
            </a:r>
            <a:r>
              <a:rPr lang="en-US" altLang="zh-CN" sz="1050" dirty="0"/>
              <a:t> for each target is crucial. For example, the top 50 fingerprints selected for </a:t>
            </a:r>
            <a:r>
              <a:rPr lang="en-US" altLang="zh-CN" sz="1050" dirty="0" err="1"/>
              <a:t>Tg</a:t>
            </a:r>
            <a:r>
              <a:rPr lang="en-US" altLang="zh-CN" sz="1050" dirty="0"/>
              <a:t> (related to chain mobility) might be completely different from those selected for Density (related to packing). This tailored approach significantly outperforms using a single, universal set of features.</a:t>
            </a:r>
          </a:p>
          <a:p>
            <a:r>
              <a:rPr lang="en-US" altLang="zh-CN" sz="1050" b="1" dirty="0"/>
              <a:t>Key Winning Strategy: Task-Specific Local Features</a:t>
            </a:r>
            <a:endParaRPr lang="en-US" altLang="zh-CN" sz="1050" dirty="0"/>
          </a:p>
          <a:p>
            <a:pPr lvl="1"/>
            <a:r>
              <a:rPr lang="en-US" altLang="zh-CN" sz="1050" dirty="0"/>
              <a:t>The use of </a:t>
            </a:r>
            <a:r>
              <a:rPr lang="en-US" altLang="zh-CN" sz="1050" b="1" dirty="0"/>
              <a:t>independent feature selection</a:t>
            </a:r>
            <a:r>
              <a:rPr lang="en-US" altLang="zh-CN" sz="1050" dirty="0"/>
              <a:t> for each target is crucial. For example, the top 50 fingerprints selected for </a:t>
            </a:r>
            <a:r>
              <a:rPr lang="en-US" altLang="zh-CN" sz="1050" dirty="0" err="1"/>
              <a:t>Tg</a:t>
            </a:r>
            <a:r>
              <a:rPr lang="en-US" altLang="zh-CN" sz="1050" dirty="0"/>
              <a:t> (related to chain mobility) might be completely different from those selected for Density (related to packing). This tailored approach significantly outperforms using a single, universal set of features.</a:t>
            </a:r>
          </a:p>
          <a:p>
            <a:endParaRPr lang="zh-CN" altLang="en-US" dirty="0"/>
          </a:p>
        </p:txBody>
      </p:sp>
    </p:spTree>
    <p:extLst>
      <p:ext uri="{BB962C8B-B14F-4D97-AF65-F5344CB8AC3E}">
        <p14:creationId xmlns:p14="http://schemas.microsoft.com/office/powerpoint/2010/main" val="1162954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A1496A4A-9C12-799F-EB5C-B9032E39D08F}"/>
            </a:ext>
          </a:extLst>
        </p:cNvPr>
        <p:cNvGrpSpPr/>
        <p:nvPr/>
      </p:nvGrpSpPr>
      <p:grpSpPr>
        <a:xfrm>
          <a:off x="0" y="0"/>
          <a:ext cx="0" cy="0"/>
          <a:chOff x="0" y="0"/>
          <a:chExt cx="0" cy="0"/>
        </a:xfrm>
      </p:grpSpPr>
      <p:sp>
        <p:nvSpPr>
          <p:cNvPr id="101" name="Google Shape;101;p6">
            <a:extLst>
              <a:ext uri="{FF2B5EF4-FFF2-40B4-BE49-F238E27FC236}">
                <a16:creationId xmlns:a16="http://schemas.microsoft.com/office/drawing/2014/main" id="{697EB0B0-3778-268C-1569-FE1713DB9C0E}"/>
              </a:ext>
            </a:extLst>
          </p:cNvPr>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dirty="0"/>
          </a:p>
        </p:txBody>
      </p:sp>
      <p:sp>
        <p:nvSpPr>
          <p:cNvPr id="102" name="Google Shape;102;p6">
            <a:extLst>
              <a:ext uri="{FF2B5EF4-FFF2-40B4-BE49-F238E27FC236}">
                <a16:creationId xmlns:a16="http://schemas.microsoft.com/office/drawing/2014/main" id="{66164672-D975-6741-F342-858D7843DD3F}"/>
              </a:ext>
            </a:extLst>
          </p:cNvPr>
          <p:cNvSpPr/>
          <p:nvPr/>
        </p:nvSpPr>
        <p:spPr>
          <a:xfrm>
            <a:off x="220378" y="227390"/>
            <a:ext cx="513521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Inter"/>
                <a:ea typeface="Inter"/>
                <a:cs typeface="Inter"/>
                <a:sym typeface="Inter"/>
              </a:rPr>
              <a:t>Summary</a:t>
            </a:r>
            <a:endParaRPr/>
          </a:p>
          <a:p>
            <a:pPr marL="0" marR="0" lvl="0" indent="0" algn="l" rtl="0">
              <a:spcBef>
                <a:spcPts val="0"/>
              </a:spcBef>
              <a:spcAft>
                <a:spcPts val="0"/>
              </a:spcAft>
              <a:buNone/>
            </a:pPr>
            <a:endParaRPr sz="1600" b="1">
              <a:solidFill>
                <a:schemeClr val="dk1"/>
              </a:solidFill>
              <a:latin typeface="Inter"/>
              <a:ea typeface="Inter"/>
              <a:cs typeface="Inter"/>
              <a:sym typeface="Inter"/>
            </a:endParaRPr>
          </a:p>
        </p:txBody>
      </p:sp>
      <p:cxnSp>
        <p:nvCxnSpPr>
          <p:cNvPr id="103" name="Google Shape;103;p6">
            <a:extLst>
              <a:ext uri="{FF2B5EF4-FFF2-40B4-BE49-F238E27FC236}">
                <a16:creationId xmlns:a16="http://schemas.microsoft.com/office/drawing/2014/main" id="{89ACFC00-D48B-B926-2577-C8C293E7E9CE}"/>
              </a:ext>
            </a:extLst>
          </p:cNvPr>
          <p:cNvCxnSpPr/>
          <p:nvPr/>
        </p:nvCxnSpPr>
        <p:spPr>
          <a:xfrm>
            <a:off x="304800" y="590550"/>
            <a:ext cx="8597015" cy="0"/>
          </a:xfrm>
          <a:prstGeom prst="straightConnector1">
            <a:avLst/>
          </a:prstGeom>
          <a:noFill/>
          <a:ln w="25400" cap="flat" cmpd="sng">
            <a:solidFill>
              <a:srgbClr val="FAE041"/>
            </a:solidFill>
            <a:prstDash val="solid"/>
            <a:round/>
            <a:headEnd type="none" w="sm" len="sm"/>
            <a:tailEnd type="none" w="sm" len="sm"/>
          </a:ln>
        </p:spPr>
      </p:cxnSp>
      <p:pic>
        <p:nvPicPr>
          <p:cNvPr id="3" name="图片 2">
            <a:extLst>
              <a:ext uri="{FF2B5EF4-FFF2-40B4-BE49-F238E27FC236}">
                <a16:creationId xmlns:a16="http://schemas.microsoft.com/office/drawing/2014/main" id="{7CD4786E-3233-9224-66BB-BFC08BDF59EC}"/>
              </a:ext>
            </a:extLst>
          </p:cNvPr>
          <p:cNvPicPr>
            <a:picLocks noChangeAspect="1"/>
          </p:cNvPicPr>
          <p:nvPr/>
        </p:nvPicPr>
        <p:blipFill>
          <a:blip r:embed="rId3"/>
          <a:stretch>
            <a:fillRect/>
          </a:stretch>
        </p:blipFill>
        <p:spPr>
          <a:xfrm>
            <a:off x="421743" y="590550"/>
            <a:ext cx="1843729" cy="4416280"/>
          </a:xfrm>
          <a:prstGeom prst="rect">
            <a:avLst/>
          </a:prstGeom>
        </p:spPr>
      </p:pic>
      <p:sp>
        <p:nvSpPr>
          <p:cNvPr id="4" name="文本框 3">
            <a:extLst>
              <a:ext uri="{FF2B5EF4-FFF2-40B4-BE49-F238E27FC236}">
                <a16:creationId xmlns:a16="http://schemas.microsoft.com/office/drawing/2014/main" id="{B00D8776-2DFA-8CB6-F5AF-4F74D74E63E1}"/>
              </a:ext>
            </a:extLst>
          </p:cNvPr>
          <p:cNvSpPr txBox="1"/>
          <p:nvPr/>
        </p:nvSpPr>
        <p:spPr>
          <a:xfrm>
            <a:off x="2404632" y="783772"/>
            <a:ext cx="6135811" cy="4562788"/>
          </a:xfrm>
          <a:prstGeom prst="rect">
            <a:avLst/>
          </a:prstGeom>
          <a:noFill/>
        </p:spPr>
        <p:txBody>
          <a:bodyPr wrap="square" rtlCol="0">
            <a:spAutoFit/>
          </a:bodyPr>
          <a:lstStyle/>
          <a:p>
            <a:r>
              <a:rPr lang="en-US" altLang="zh-CN" sz="1050" b="1" dirty="0"/>
              <a:t>Training Pipeline </a:t>
            </a:r>
          </a:p>
          <a:p>
            <a:r>
              <a:rPr lang="en-US" altLang="zh-CN" sz="1050" b="1" dirty="0"/>
              <a:t>Robust </a:t>
            </a:r>
            <a:r>
              <a:rPr lang="en-US" altLang="zh-CN" sz="1050" b="1" dirty="0" err="1"/>
              <a:t>Ensembling</a:t>
            </a:r>
            <a:r>
              <a:rPr lang="en-US" altLang="zh-CN" sz="1050" b="1" dirty="0"/>
              <a:t> with 5-Fold Cross-Validation:</a:t>
            </a:r>
            <a:endParaRPr lang="en-US" altLang="zh-CN" sz="1050" dirty="0"/>
          </a:p>
          <a:p>
            <a:pPr lvl="1"/>
            <a:r>
              <a:rPr lang="en-US" altLang="zh-CN" sz="1050" dirty="0"/>
              <a:t>The final submission is a simple</a:t>
            </a:r>
            <a:r>
              <a:rPr lang="en-US" altLang="zh-CN" sz="1050" b="1" dirty="0"/>
              <a:t> </a:t>
            </a:r>
            <a:r>
              <a:rPr lang="en-US" altLang="zh-CN" sz="1050" dirty="0"/>
              <a:t>average</a:t>
            </a:r>
            <a:r>
              <a:rPr lang="en-US" altLang="zh-CN" sz="1050" b="1" dirty="0"/>
              <a:t> </a:t>
            </a:r>
            <a:r>
              <a:rPr lang="en-US" altLang="zh-CN" sz="1050" dirty="0"/>
              <a:t>ensemble of the predictions from the 5 models. Each model is given an equal weight of 20%.</a:t>
            </a:r>
          </a:p>
          <a:p>
            <a:r>
              <a:rPr lang="en-US" altLang="zh-CN" sz="1050" b="1" dirty="0"/>
              <a:t>Training Hyperparameters &amp; Optimization:</a:t>
            </a:r>
            <a:endParaRPr lang="en-US" altLang="zh-CN" sz="1050" dirty="0"/>
          </a:p>
          <a:p>
            <a:pPr lvl="1"/>
            <a:r>
              <a:rPr lang="en-US" altLang="zh-CN" sz="1050" b="1" dirty="0"/>
              <a:t>Optimizer:</a:t>
            </a:r>
            <a:r>
              <a:rPr lang="en-US" altLang="zh-CN" sz="1050" dirty="0"/>
              <a:t> We use </a:t>
            </a:r>
            <a:r>
              <a:rPr lang="en-US" altLang="zh-CN" sz="1050" dirty="0" err="1"/>
              <a:t>AdamW</a:t>
            </a:r>
            <a:r>
              <a:rPr lang="en-US" altLang="zh-CN" sz="1050" dirty="0"/>
              <a:t>, which often provides better regularization and performance on deep learning models compared to the standard Adam.</a:t>
            </a:r>
          </a:p>
          <a:p>
            <a:pPr lvl="1"/>
            <a:r>
              <a:rPr lang="en-US" altLang="zh-CN" sz="1050" b="1" dirty="0"/>
              <a:t>Learning Rate:</a:t>
            </a:r>
            <a:r>
              <a:rPr lang="en-US" altLang="zh-CN" sz="1050" dirty="0"/>
              <a:t> A constant learning rate of 1e-4 is used throughout the training.</a:t>
            </a:r>
          </a:p>
          <a:p>
            <a:pPr lvl="1"/>
            <a:r>
              <a:rPr lang="en-US" altLang="zh-CN" sz="1050" b="1" dirty="0"/>
              <a:t>Early Stopping:</a:t>
            </a:r>
            <a:r>
              <a:rPr lang="en-US" altLang="zh-CN" sz="1050" dirty="0"/>
              <a:t> Training is halted if the validation </a:t>
            </a:r>
            <a:r>
              <a:rPr lang="en-US" altLang="zh-CN" sz="1050" dirty="0" err="1"/>
              <a:t>wMAE</a:t>
            </a:r>
            <a:r>
              <a:rPr lang="en-US" altLang="zh-CN" sz="1050" dirty="0"/>
              <a:t> score does not improve for </a:t>
            </a:r>
            <a:r>
              <a:rPr lang="en-US" altLang="zh-CN" sz="1050" b="1" dirty="0"/>
              <a:t>40 </a:t>
            </a:r>
            <a:r>
              <a:rPr lang="en-US" altLang="zh-CN" sz="1050" dirty="0"/>
              <a:t>consecutive epochs (patience=40). The model from the best epoch is saved.</a:t>
            </a:r>
          </a:p>
          <a:p>
            <a:pPr lvl="1"/>
            <a:r>
              <a:rPr lang="en-US" altLang="zh-CN" sz="1050" b="1" dirty="0"/>
              <a:t>Batch Size:</a:t>
            </a:r>
            <a:r>
              <a:rPr lang="en-US" altLang="zh-CN" sz="1050" dirty="0"/>
              <a:t> We use a batch size of 64 during training.</a:t>
            </a:r>
          </a:p>
          <a:p>
            <a:r>
              <a:rPr lang="en-US" altLang="zh-CN" sz="1050" b="1" dirty="0"/>
              <a:t>Custom Loss Function for Direct Metric Optimization:</a:t>
            </a:r>
            <a:endParaRPr lang="en-US" altLang="zh-CN" sz="1050" dirty="0"/>
          </a:p>
          <a:p>
            <a:pPr lvl="1"/>
            <a:r>
              <a:rPr lang="en-US" altLang="zh-CN" sz="1050" dirty="0"/>
              <a:t>We implemented a custom Weighted MAE (</a:t>
            </a:r>
            <a:r>
              <a:rPr lang="en-US" altLang="zh-CN" sz="1050" dirty="0" err="1"/>
              <a:t>wMAE</a:t>
            </a:r>
            <a:r>
              <a:rPr lang="en-US" altLang="zh-CN" sz="1050" dirty="0"/>
              <a:t>) Loss Function in </a:t>
            </a:r>
            <a:r>
              <a:rPr lang="en-US" altLang="zh-CN" sz="1050" dirty="0" err="1"/>
              <a:t>PyTorch</a:t>
            </a:r>
            <a:r>
              <a:rPr lang="en-US" altLang="zh-CN" sz="1050" dirty="0"/>
              <a:t>.</a:t>
            </a:r>
          </a:p>
          <a:p>
            <a:pPr lvl="1"/>
            <a:r>
              <a:rPr lang="en-US" altLang="zh-CN" sz="1050" dirty="0"/>
              <a:t>This is critical because it ensures the model's training objective is perfectly aligned with the official competition metric, leading to more direct and efficient optimization.</a:t>
            </a:r>
          </a:p>
          <a:p>
            <a:r>
              <a:rPr lang="en-US" altLang="zh-CN" sz="1050" b="1" dirty="0"/>
              <a:t>Post-Hoc Calibration Details:</a:t>
            </a:r>
            <a:endParaRPr lang="en-US" altLang="zh-CN" sz="1050" dirty="0"/>
          </a:p>
          <a:p>
            <a:pPr lvl="1"/>
            <a:r>
              <a:rPr lang="en-US" altLang="zh-CN" sz="1050" dirty="0"/>
              <a:t>The Linear Calibrator is a simple </a:t>
            </a:r>
            <a:r>
              <a:rPr lang="en-US" altLang="zh-CN" sz="1050" dirty="0" err="1"/>
              <a:t>LinearRegression</a:t>
            </a:r>
            <a:r>
              <a:rPr lang="en-US" altLang="zh-CN" sz="1050" dirty="0"/>
              <a:t>() model from scikit-learn. For each target, it learns a linear transformation (y = a*x + b) to map the GNN's raw predictions to the true values, effectively correcting simple biases.</a:t>
            </a:r>
          </a:p>
          <a:p>
            <a:br>
              <a:rPr lang="en-US" altLang="zh-CN" sz="1050" dirty="0"/>
            </a:br>
            <a:br>
              <a:rPr lang="en-US" altLang="zh-CN" sz="1050" dirty="0"/>
            </a:br>
            <a:br>
              <a:rPr lang="en-US" altLang="zh-CN" sz="1050" dirty="0"/>
            </a:br>
            <a:br>
              <a:rPr lang="en-US" altLang="zh-CN" sz="1050" dirty="0"/>
            </a:br>
            <a:br>
              <a:rPr lang="en-US" altLang="zh-CN" sz="1050" dirty="0"/>
            </a:br>
            <a:endParaRPr lang="en-US" altLang="zh-CN" sz="1050" dirty="0"/>
          </a:p>
          <a:p>
            <a:endParaRPr lang="en-US" altLang="zh-CN" dirty="0"/>
          </a:p>
          <a:p>
            <a:endParaRPr lang="zh-CN" altLang="en-US" dirty="0"/>
          </a:p>
        </p:txBody>
      </p:sp>
    </p:spTree>
    <p:extLst>
      <p:ext uri="{BB962C8B-B14F-4D97-AF65-F5344CB8AC3E}">
        <p14:creationId xmlns:p14="http://schemas.microsoft.com/office/powerpoint/2010/main" val="2944152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7"/>
          <p:cNvSpPr txBox="1">
            <a:spLocks noGrp="1"/>
          </p:cNvSpPr>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10" name="Google Shape;110;p7"/>
          <p:cNvSpPr/>
          <p:nvPr/>
        </p:nvSpPr>
        <p:spPr>
          <a:xfrm rot="5400000" flipH="1">
            <a:off x="2173747" y="-2493504"/>
            <a:ext cx="4657358" cy="9587949"/>
          </a:xfrm>
          <a:prstGeom prst="rect">
            <a:avLst/>
          </a:prstGeom>
          <a:solidFill>
            <a:srgbClr val="3CBEEC">
              <a:alpha val="745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AE041"/>
              </a:solidFill>
              <a:latin typeface="Open Sans"/>
              <a:ea typeface="Open Sans"/>
              <a:cs typeface="Open Sans"/>
              <a:sym typeface="Open Sans"/>
            </a:endParaRPr>
          </a:p>
        </p:txBody>
      </p:sp>
      <p:sp>
        <p:nvSpPr>
          <p:cNvPr id="111" name="Google Shape;111;p7"/>
          <p:cNvSpPr txBox="1"/>
          <p:nvPr/>
        </p:nvSpPr>
        <p:spPr>
          <a:xfrm>
            <a:off x="1087025" y="1484862"/>
            <a:ext cx="6830801" cy="163121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b="1" dirty="0">
                <a:solidFill>
                  <a:schemeClr val="dk1"/>
                </a:solidFill>
                <a:latin typeface="Inter"/>
                <a:ea typeface="Inter"/>
                <a:cs typeface="Inter"/>
                <a:sym typeface="Inter"/>
              </a:rPr>
              <a:t>Features Selection/</a:t>
            </a:r>
            <a:endParaRPr dirty="0"/>
          </a:p>
          <a:p>
            <a:pPr marL="0" marR="0" lvl="0" indent="0" algn="ctr" rtl="0">
              <a:spcBef>
                <a:spcPts val="0"/>
              </a:spcBef>
              <a:spcAft>
                <a:spcPts val="0"/>
              </a:spcAft>
              <a:buNone/>
            </a:pPr>
            <a:r>
              <a:rPr lang="en-US" sz="5000" b="1" dirty="0">
                <a:solidFill>
                  <a:schemeClr val="dk1"/>
                </a:solidFill>
                <a:latin typeface="Inter"/>
                <a:ea typeface="Inter"/>
                <a:cs typeface="Inter"/>
                <a:sym typeface="Inter"/>
              </a:rPr>
              <a:t>Engineering</a:t>
            </a:r>
            <a:endParaRPr dirty="0"/>
          </a:p>
        </p:txBody>
      </p:sp>
    </p:spTree>
  </p:cSld>
  <p:clrMapOvr>
    <a:masterClrMapping/>
  </p:clrMapOvr>
</p:sld>
</file>

<file path=ppt/theme/theme1.xml><?xml version="1.0" encoding="utf-8"?>
<a:theme xmlns:a="http://schemas.openxmlformats.org/drawingml/2006/main" name="Kaggle">
  <a:themeElements>
    <a:clrScheme name="Custom 1">
      <a:dk1>
        <a:srgbClr val="262626"/>
      </a:dk1>
      <a:lt1>
        <a:srgbClr val="FFFFFF"/>
      </a:lt1>
      <a:dk2>
        <a:srgbClr val="595959"/>
      </a:dk2>
      <a:lt2>
        <a:srgbClr val="FFFFFF"/>
      </a:lt2>
      <a:accent1>
        <a:srgbClr val="20BEFF"/>
      </a:accent1>
      <a:accent2>
        <a:srgbClr val="FF9953"/>
      </a:accent2>
      <a:accent3>
        <a:srgbClr val="FF1379"/>
      </a:accent3>
      <a:accent4>
        <a:srgbClr val="FFE113"/>
      </a:accent4>
      <a:accent5>
        <a:srgbClr val="0580B2"/>
      </a:accent5>
      <a:accent6>
        <a:srgbClr val="05DE89"/>
      </a:accent6>
      <a:hlink>
        <a:srgbClr val="20BEFF"/>
      </a:hlink>
      <a:folHlink>
        <a:srgbClr val="0580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
    <a:dk1>
      <a:srgbClr val="262626"/>
    </a:dk1>
    <a:lt1>
      <a:srgbClr val="FFFFFF"/>
    </a:lt1>
    <a:dk2>
      <a:srgbClr val="595959"/>
    </a:dk2>
    <a:lt2>
      <a:srgbClr val="FFFFFF"/>
    </a:lt2>
    <a:accent1>
      <a:srgbClr val="20BEFF"/>
    </a:accent1>
    <a:accent2>
      <a:srgbClr val="FF9953"/>
    </a:accent2>
    <a:accent3>
      <a:srgbClr val="FF1379"/>
    </a:accent3>
    <a:accent4>
      <a:srgbClr val="FFE113"/>
    </a:accent4>
    <a:accent5>
      <a:srgbClr val="0580B2"/>
    </a:accent5>
    <a:accent6>
      <a:srgbClr val="05DE89"/>
    </a:accent6>
    <a:hlink>
      <a:srgbClr val="20BEFF"/>
    </a:hlink>
    <a:folHlink>
      <a:srgbClr val="0580B2"/>
    </a:folHlink>
  </a:clrScheme>
  <a:fontScheme name="Kagg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1">
    <a:dk1>
      <a:srgbClr val="262626"/>
    </a:dk1>
    <a:lt1>
      <a:srgbClr val="FFFFFF"/>
    </a:lt1>
    <a:dk2>
      <a:srgbClr val="595959"/>
    </a:dk2>
    <a:lt2>
      <a:srgbClr val="FFFFFF"/>
    </a:lt2>
    <a:accent1>
      <a:srgbClr val="20BEFF"/>
    </a:accent1>
    <a:accent2>
      <a:srgbClr val="FF9953"/>
    </a:accent2>
    <a:accent3>
      <a:srgbClr val="FF1379"/>
    </a:accent3>
    <a:accent4>
      <a:srgbClr val="FFE113"/>
    </a:accent4>
    <a:accent5>
      <a:srgbClr val="0580B2"/>
    </a:accent5>
    <a:accent6>
      <a:srgbClr val="05DE89"/>
    </a:accent6>
    <a:hlink>
      <a:srgbClr val="20BEFF"/>
    </a:hlink>
    <a:folHlink>
      <a:srgbClr val="0580B2"/>
    </a:folHlink>
  </a:clrScheme>
  <a:fontScheme name="Kagg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169</TotalTime>
  <Words>2636</Words>
  <Application>Microsoft Office PowerPoint</Application>
  <PresentationFormat>全屏显示(16:9)</PresentationFormat>
  <Paragraphs>279</Paragraphs>
  <Slides>28</Slides>
  <Notes>28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Verdana</vt:lpstr>
      <vt:lpstr>Inter</vt:lpstr>
      <vt:lpstr>Open Sans</vt:lpstr>
      <vt:lpstr>Arial Narrow</vt:lpstr>
      <vt:lpstr>Calibri</vt:lpstr>
      <vt:lpstr>Arial</vt:lpstr>
      <vt:lpstr>Kaggle</vt:lpstr>
      <vt:lpstr>Kaggle Winner Presentation (3rd) Kaggle NeurIPS 2025 Polymer Prediction Solution Presentationhttps://www.kaggle.com/competitions/neurips-open-polymer-prediction-2025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dc:creator>
  <cp:lastModifiedBy>宏宇 郭</cp:lastModifiedBy>
  <cp:revision>1</cp:revision>
  <dcterms:created xsi:type="dcterms:W3CDTF">2012-07-01T20:21:58Z</dcterms:created>
  <dcterms:modified xsi:type="dcterms:W3CDTF">2025-09-20T07:37:20Z</dcterms:modified>
</cp:coreProperties>
</file>