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25C7-A2A6-416D-B46E-2366D46BF24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A80A-66AA-41A0-A266-740F4255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1017-F86B-401C-914F-FA853BB6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BFAE-4703-4155-AAC1-F4516112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563-E7DB-4BD5-9106-8B7F71E8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E10B-19F5-41C8-B746-94ECC8019B8C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EE5B-B690-468E-9C88-5ABBA7C2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AAA-0CF4-4C2C-A516-ADDD274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3B8-E8DB-4700-9E3E-CECED9B1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A26B-0215-451F-8DB2-525495724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FF7A-D139-4989-AD83-AC14206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1D02-2C95-4C29-96C2-F0034B5A8F17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A698-1811-4D5C-847B-86BCB9D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4537-22ED-4820-B7B1-4FA5070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C239E-CD5C-4A9A-B5CB-F0A1C86F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02249-87C6-4CDD-9FD1-DC097A40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3123-10E4-4542-B9D7-3C91D81F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F60D-6E74-4199-8FA3-45FE793A776B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D771-D507-485D-B12A-EF77822F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FACD-90D7-4E73-8977-3824AFB7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2BB-4223-4976-843F-6617B59D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35BE-FAE5-4CBF-A960-0D2A83E9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D821-9022-4EC5-BB78-C7C31924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C2BE-6775-4525-950E-FCF56962D9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3A49-B460-402A-91D7-2CF7E2FB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AC746-ACC4-4A81-8801-E5E6C226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3436-2D02-4216-91CB-0F1D26A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6A46-0CCA-49E4-ADE2-C01929C3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5C7-8947-4B8F-A615-E34DB3E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5986-9997-4608-9B30-7E289DBA6E94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DE91-B06E-4ED8-B90F-E28B2810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F5F3-CBA2-470C-AC9C-B302A2D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978-F056-4D61-AD6D-E2BB7AE0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1983-65BE-43B2-9B97-0AD2BAB7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8696-26E3-4EEF-A383-9ABDAD3A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C89D-205E-4308-97E5-05ABF2A5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7C25-A4F1-45D5-B375-2D2A2563493A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8360-454A-4661-8FF1-A159EC3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242-AEB4-49FC-8EA0-4FDE867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5BF3-101C-47B1-BEB7-D776830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98B0-4E00-42CC-8C46-2C378C27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672B-CA81-48B3-B0CF-B3EFCF1D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A463-C3B4-4444-ADFD-28A1438E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2B1BC-7F5D-4668-A1D2-1A34BDA3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1DC50-6E28-4944-B994-4D8DCCDF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914-13D9-4ED3-8D0D-937084627DC3}" type="datetime1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2F8FE-96EF-46AC-BEFB-FAAD23D8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B7E5-8E6E-425F-9F1D-2C66F1B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B53-1E65-4F31-874B-273382F8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764D7-3746-49DB-9661-67CF552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7697-5996-4B67-9A55-355454CD56C9}" type="datetime1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20AA4-8ACD-46EA-A4C6-B1278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9D66D-11B0-47C4-8088-0770C28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CA160-1587-41ED-BDA6-42FC6F6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3691-9EC8-4663-8CC7-13EC3E8B3A63}" type="datetime1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CD00B-63B0-4EBD-B1C7-E2959004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452EC-4F16-40FF-B1D9-9BCB7B6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9A28-2F43-4770-8EF9-8F7FEFF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A959-A8C3-4FD7-953B-85304318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E036-D2BC-4C23-9951-1FD9367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395F-29DF-4D94-B871-53225859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E761-BC16-4C20-A738-8F25A79A8AEB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AB18-53B9-429C-9D77-9C572A29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BC4A-3813-4080-8ECB-3A7A5A10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B45-4FBD-4A55-9D1C-EAEDC12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0CD5D-0621-41A8-9A10-727B31AC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C28E-B998-43AE-BF25-C7C49989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951E-E232-4FB9-A5A3-881AB8E3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0014-FF50-4285-8274-3ABAF18D3652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5425-62B8-4E43-BB40-07C48E7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52DF-4554-45B4-BD32-820FE6C0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57B44-172A-4071-99B2-C259C37B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E3E7-E240-47E4-BAB3-B86DE50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736B-D6D9-4119-9CD6-67B2D18CD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1A68-9CF9-49E0-A259-B21C2A04CBF8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15A5-6DEE-42B8-A8A4-3BA9C9E9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F27-0571-497D-9FEC-CABDD76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CD05-3651-438D-A3D6-7AAF81179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60742-D6A0-4609-BC3D-1D51EC0D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Breast Cancer Prediction from Digitized image of a Fine Needle Aspirate (FNA) of a Breast Mass Using Deep Neural Network (TensorFlow 2.0)</a:t>
            </a:r>
            <a:br>
              <a:rPr lang="en-US" sz="2400" b="1" dirty="0">
                <a:solidFill>
                  <a:srgbClr val="FFFF00"/>
                </a:solidFill>
              </a:rPr>
            </a:b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9CD08-0A79-4F8F-AF09-A1E24B67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673073"/>
            <a:ext cx="4645250" cy="1558394"/>
          </a:xfrm>
        </p:spPr>
        <p:txBody>
          <a:bodyPr anchor="t">
            <a:normAutofit lnSpcReduction="10000"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 Capstone Project II</a:t>
            </a:r>
          </a:p>
          <a:p>
            <a:pPr algn="l"/>
            <a:endParaRPr lang="en-US" sz="1000" b="1" dirty="0">
              <a:solidFill>
                <a:schemeClr val="bg1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b="1" dirty="0">
                <a:solidFill>
                  <a:srgbClr val="FFFF0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Frew Berhe </a:t>
            </a:r>
          </a:p>
          <a:p>
            <a:pPr algn="l"/>
            <a:r>
              <a:rPr lang="en-US" sz="10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(MPH/Epidemiology, Data Science Career Track student,  May 28 cohort</a:t>
            </a:r>
            <a:r>
              <a:rPr lang="en-US" sz="1000" b="1" dirty="0">
                <a:solidFill>
                  <a:srgbClr val="92D05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000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7E04-A9B8-464C-B0CF-F9AF8457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2238934"/>
            <a:ext cx="4047843" cy="10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E46-D48E-4DA3-A0CA-BC444AA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8E71-0AE2-4A0F-8CF2-89D969BD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  <a:buClr>
                <a:srgbClr val="00B050"/>
              </a:buClr>
              <a:buFont typeface="Wingdings" panose="05000000000000000000" pitchFamily="2" charset="2"/>
              <a:buChar char="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Epoch size : 200</a:t>
            </a:r>
          </a:p>
          <a:p>
            <a:pPr algn="just">
              <a:lnSpc>
                <a:spcPct val="300000"/>
              </a:lnSpc>
              <a:buClr>
                <a:srgbClr val="00B050"/>
              </a:buClr>
              <a:buFont typeface="Wingdings" panose="05000000000000000000" pitchFamily="2" charset="2"/>
              <a:buChar char="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Batch size : 64</a:t>
            </a:r>
          </a:p>
          <a:p>
            <a:pPr algn="just">
              <a:lnSpc>
                <a:spcPct val="300000"/>
              </a:lnSpc>
              <a:buClr>
                <a:srgbClr val="00B050"/>
              </a:buClr>
              <a:buFont typeface="Wingdings" panose="05000000000000000000" pitchFamily="2" charset="2"/>
              <a:buChar char="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stopping : patience=2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C0A-BE86-462D-94C3-B30CB709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3EDA-C819-4CD5-9790-38D0133686F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D9B7-F888-450A-AE7B-5DF3C58F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4FCB-F704-4386-BE4C-336512C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854D-57F9-42E9-847C-D59FBFB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Training and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524E-37F1-42B5-9067-68262F54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en-US" b="1" dirty="0"/>
              <a:t>			Training Data 		Validation Data</a:t>
            </a:r>
            <a:endParaRPr lang="en-US" dirty="0"/>
          </a:p>
          <a:p>
            <a:pPr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"/>
            </a:pPr>
            <a:r>
              <a:rPr lang="en-US" b="1" dirty="0"/>
              <a:t>Loss</a:t>
            </a:r>
            <a:r>
              <a:rPr lang="en-US" dirty="0"/>
              <a:t> 		0.0203                                 0.0510</a:t>
            </a:r>
          </a:p>
          <a:p>
            <a:pPr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"/>
            </a:pPr>
            <a:r>
              <a:rPr lang="en-US" b="1" dirty="0"/>
              <a:t>AUC</a:t>
            </a:r>
            <a:r>
              <a:rPr lang="en-US" dirty="0"/>
              <a:t>	 		0.9998                                 1.0000</a:t>
            </a:r>
          </a:p>
          <a:p>
            <a:pPr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"/>
            </a:pPr>
            <a:r>
              <a:rPr lang="en-US" b="1" dirty="0"/>
              <a:t>Accuracy</a:t>
            </a:r>
            <a:r>
              <a:rPr lang="en-US" dirty="0"/>
              <a:t>		0.9956			0.9821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EB4D-3CDC-41F3-A30C-1BDEB040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25AD-6FB1-434A-B183-D3E05BE2904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74EE-6E2E-48D6-82B3-2F1E11C8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2EF2-3D6D-4153-BFCE-8651BDDE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F236-34A9-405A-B22F-D920DCAD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Training and Validation Results</a:t>
            </a:r>
          </a:p>
        </p:txBody>
      </p:sp>
      <p:pic>
        <p:nvPicPr>
          <p:cNvPr id="4" name="Content Placeholder 3" descr="C:\Users\freta\AppData\Local\Microsoft\Windows\INetCache\Content.MSO\E4929CC0.tmp">
            <a:extLst>
              <a:ext uri="{FF2B5EF4-FFF2-40B4-BE49-F238E27FC236}">
                <a16:creationId xmlns:a16="http://schemas.microsoft.com/office/drawing/2014/main" id="{DCCD6410-0993-4FD8-8306-206403A4AC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825625"/>
            <a:ext cx="90551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FD358-4623-4314-B06F-A8A41807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3090-8676-44C3-A3E3-28684FB4BDDC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4335-A3DF-4C6D-AB52-077DD8E1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62D5-D924-4D30-B159-ACE17FD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EFD8-C779-4FF2-8D83-D361197C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Test data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082E-CA0A-4430-8A98-C0ED3C38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200000"/>
              </a:lnSpc>
              <a:buNone/>
            </a:pPr>
            <a:r>
              <a:rPr lang="en-US" b="1" dirty="0"/>
              <a:t>						Test Data</a:t>
            </a:r>
            <a:endParaRPr lang="en-US" dirty="0"/>
          </a:p>
          <a:p>
            <a:pPr algn="just"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b="1" dirty="0"/>
              <a:t>AUC						</a:t>
            </a:r>
            <a:r>
              <a:rPr lang="en-US" b="1" dirty="0">
                <a:solidFill>
                  <a:srgbClr val="00B050"/>
                </a:solidFill>
              </a:rPr>
              <a:t>0.9967</a:t>
            </a:r>
          </a:p>
          <a:p>
            <a:pPr algn="just"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b="1" dirty="0"/>
              <a:t>Accuracy		                                  </a:t>
            </a:r>
            <a:r>
              <a:rPr lang="en-US" dirty="0">
                <a:solidFill>
                  <a:srgbClr val="00B050"/>
                </a:solidFill>
              </a:rPr>
              <a:t>0.9825</a:t>
            </a:r>
          </a:p>
          <a:p>
            <a:pPr algn="just" fontAlgn="base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B"/>
            </a:pPr>
            <a:r>
              <a:rPr lang="en-US" b="1" dirty="0"/>
              <a:t>Loss</a:t>
            </a:r>
            <a:r>
              <a:rPr lang="en-US" dirty="0"/>
              <a:t> </a:t>
            </a:r>
            <a:r>
              <a:rPr lang="en-US" b="1" dirty="0"/>
              <a:t>					</a:t>
            </a:r>
            <a:r>
              <a:rPr lang="en-US" dirty="0"/>
              <a:t>0.0979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3B352-F389-4384-9BCA-70225130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256-EA76-4EE3-A484-19A94AC20078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B4374-090B-4974-A7ED-8C149D12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A6C0-4481-42F1-A512-D5A6F6BB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1473-9108-4474-A99B-2DCB8AE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Test data Result …cont’d</a:t>
            </a:r>
          </a:p>
        </p:txBody>
      </p:sp>
      <p:pic>
        <p:nvPicPr>
          <p:cNvPr id="4" name="Content Placeholder 3" descr="C:\Users\freta\AppData\Local\Microsoft\Windows\INetCache\Content.MSO\AC016397.tmp">
            <a:extLst>
              <a:ext uri="{FF2B5EF4-FFF2-40B4-BE49-F238E27FC236}">
                <a16:creationId xmlns:a16="http://schemas.microsoft.com/office/drawing/2014/main" id="{174E68FA-2014-487F-BA39-10F539231E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3" y="1574800"/>
            <a:ext cx="8339667" cy="46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F9E1-B61D-4944-8A2F-83A16DF8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A674-09FD-45A3-9DDB-3F86DB7CDE54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AD6E-A507-4847-9AE0-DF723BAB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C2D-C8BF-46EB-BEFE-D2CBF6AE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6504-7481-4CDD-96E6-A99229F0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700" b="1" dirty="0">
                <a:solidFill>
                  <a:srgbClr val="0070C0"/>
                </a:solidFill>
                <a:latin typeface="Algerian" panose="04020705040A02060702" pitchFamily="82" charset="0"/>
              </a:rPr>
              <a:t>Feature Importance Using SHAP Values </a:t>
            </a:r>
            <a:endParaRPr lang="en-US" sz="37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B5AE4C5E-D00B-4BC7-BE65-1598282A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 2" panose="05020102010507070707" pitchFamily="18" charset="2"/>
              <a:buChar char="E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points on right side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High values of a feature leads to malignant prediction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E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Wingdings 2" panose="05020102010507070707" pitchFamily="18" charset="2"/>
              <a:buChar char="E"/>
            </a:pPr>
            <a:r>
              <a:rPr lang="en-US" sz="18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 points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right side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Low values of a feature leads to malignant prediction</a:t>
            </a:r>
          </a:p>
        </p:txBody>
      </p:sp>
      <p:pic>
        <p:nvPicPr>
          <p:cNvPr id="4" name="Content Placeholder 3" descr="C:\Users\freta\AppData\Local\Microsoft\Windows\INetCache\Content.MSO\14512668.tmp">
            <a:extLst>
              <a:ext uri="{FF2B5EF4-FFF2-40B4-BE49-F238E27FC236}">
                <a16:creationId xmlns:a16="http://schemas.microsoft.com/office/drawing/2014/main" id="{78FEE627-B8FB-4799-98F4-69031AEEB17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04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3BCA-B851-41A4-AF14-36600D9A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708B-1CBA-488B-AE6D-5D86B42718DB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2699-AAD7-45F4-B99D-75F6D06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BA51C-3A52-4567-B6F2-CFDB9A69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367F-40F0-44A5-B2F0-93A978A6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57634"/>
            <a:ext cx="3685504" cy="4123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Bar Plot of SHAP values for each feature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 descr="C:\Users\freta\AppData\Local\Microsoft\Windows\INetCache\Content.MSO\5FD6D60C.tmp">
            <a:extLst>
              <a:ext uri="{FF2B5EF4-FFF2-40B4-BE49-F238E27FC236}">
                <a16:creationId xmlns:a16="http://schemas.microsoft.com/office/drawing/2014/main" id="{4DDE7C51-8347-4C6D-96BF-04FE6A8D958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"/>
          <a:stretch/>
        </p:blipFill>
        <p:spPr bwMode="auto">
          <a:xfrm>
            <a:off x="4644321" y="10"/>
            <a:ext cx="755599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0B602F-D8C3-4DD5-B8F5-0212B54C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5DECCEC3-7216-4C06-A18A-8E7E3F11F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297654B9-956B-45A2-BCFF-C3B8D2A0D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43A9188-A250-45B3-92C6-7B82B99A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8F65A8A-D202-4171-B8B1-A5F871C2F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4C61AD47-E0FE-4269-870C-4EA6432EA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E3CE99F8-5874-42F1-9117-802AF913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2B0AAFE-2068-4330-B622-F495F6D3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D71F60FA-8132-4A8C-8A25-AA12DB1EB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DBA8AF1-9973-4BF1-A758-89E5E5B41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12147C-1C59-44C2-AC2C-A7A2008BD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4BD0FA2-8F4E-4E28-A91D-584FE197C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AA1D0D4-C9A8-4316-BB42-7C3D87254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BD3E342F-986B-4ED7-840A-6638E1C9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5CE8FBB8-BEA6-4B17-B401-A426E7463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5694FEE-ED72-4808-9F69-1491B359D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7F6E7FB6-3CBD-489B-B4E4-A69C2D5F4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FB1F7333-7CE1-4BA9-A9D3-33CE2697C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4458ECA0-C373-47DC-AC47-E90615A4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31AD3723-A525-44C9-A1D4-8D540C592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71C422B5-B1F4-4725-A106-ACF8DCB28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AC454-9F3C-42A3-AC41-446537A1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CCEB-A4FD-46D1-AB6B-07C2DBF46878}" type="datetime1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1E6F9-D0FF-4DC6-9D05-3F73D55B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1D3B-505F-4D43-85CF-2E944FD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A24C-4DB2-4FFC-A89F-0D7E6B75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21D-7E9C-4C79-977C-1CC8BD74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make predictions on new data: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out some features, 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 the 20 important features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Scale the data</a:t>
            </a:r>
          </a:p>
          <a:p>
            <a:pPr lvl="1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Feed the data to the TensorFlow model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F24A-5019-4732-AFEC-0ACDC4D2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C6A4-AB78-458B-B5A8-4F77374F4E6A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566C-803C-4370-AFE1-7C5F3B5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7814-EBA4-4A88-9BF1-F66A6291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5EE0-B8C8-41A8-9F39-C2D5293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Recommendations 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1A01-3567-4FA0-9A15-0F77FF9D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result, one can achieve about 98% accuracy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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Doctors and pathologists in different Hospitals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apply this outstanding model </a:t>
            </a:r>
          </a:p>
          <a:p>
            <a:pPr marL="0" indent="0">
              <a:buClr>
                <a:srgbClr val="00B050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make early clinical decisions with greater confidence.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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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Health care industry in general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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8F9B-DB8A-48FF-9C1E-F93F47B2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BE8A-42C4-473F-963C-5DD8B8FB6B1C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4F21-0C1F-4557-B63C-1FDBF2F6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7A56-74C4-4A49-906C-79B8DD9C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1591-F383-45C9-A10B-C951297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Assumptions and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947C-4E4F-418E-AF55-BBFAA983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5640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prediction dependent on the accuracy of morphologic measurement of the nuclei.</a:t>
            </a:r>
          </a:p>
          <a:p>
            <a:pPr algn="just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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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Small sample size:  569 is relatively small 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6891-595E-42D4-9074-0EAD5939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D33-D9C8-4D5C-A455-28E8475D55B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6174-0979-42FC-8528-92477EF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03F8-7FEC-42AE-A40A-E12AFA56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B6F-D9D1-43F0-B7A7-CAEF7537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4904-3488-4A3B-97B6-9A232C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Breast cancer one of the most common causes of death in women.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 diagnosis of breast cancer is of prime importance.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 Needle Aspirate (FNA) of breast tumor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Pathologists require expertise and skill for analysis of FNA sample. 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development of algorithms which rely on digitized image analysis, is of great interest.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59FD-CF93-4406-9640-5EF6804A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23AF-DC97-4847-A8F3-F107D600E550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B5F-DFCD-4799-AD27-9B540BEB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4395-42C8-45A7-A0F8-66123858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AFCB-7601-4AA4-8E80-C4CB5463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F72C-3253-490E-8464-F14AB3AF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633"/>
            <a:ext cx="10515600" cy="475033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used Wisconsin breast cancer diagnostic data </a:t>
            </a:r>
          </a:p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got an outstanding model with AUC score of 0.9967, &amp; accuracy of 0.9825.</a:t>
            </a:r>
          </a:p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perimeter_worst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texture_worst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smoothness_worst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3 important features</a:t>
            </a:r>
          </a:p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can be improved by overcoming the limitations</a:t>
            </a:r>
          </a:p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This can be utilized by the healthcare industry for the early and accurate diagnosis.</a:t>
            </a:r>
          </a:p>
          <a:p>
            <a:pPr algn="just">
              <a:lnSpc>
                <a:spcPct val="270000"/>
              </a:lnSpc>
              <a:buClr>
                <a:srgbClr val="00B050"/>
              </a:buClr>
              <a:buFont typeface="Wingdings" panose="05000000000000000000" pitchFamily="2" charset="2"/>
              <a:buChar char="C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7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89E0-05E1-431E-BF36-18287348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C64B-24D7-451D-93DA-3F86DE8EB875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D41F-BD9B-4A41-A825-202DDEA6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0394-6F22-4A68-B731-E6D40217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3A2-23B7-4B18-A0AD-BE3E5F4A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426B-3634-4EBD-BBE8-D7069A29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 deepest gratitude to my mentor Mr. Rahul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Sagrolikar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(Lead Data Scientist)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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Springboard Data Science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8B31-C5E7-4183-BEAC-B4E57D7B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3FE0-6EDD-43C9-B030-D882208A2DF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D521-7E19-4020-AE59-EF5C4BD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9C03-35BD-4F08-8173-E40C0E30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C4D6-25A5-4B74-92D3-023A1D6B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lgerian" panose="04020705040A02060702" pitchFamily="82" charset="0"/>
              </a:rPr>
              <a:t>Data Science for Accurate and Early Diagnosis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8A9C-144A-4D31-90ED-69B37701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4000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THANK YOU!!!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breast cancer">
            <a:extLst>
              <a:ext uri="{FF2B5EF4-FFF2-40B4-BE49-F238E27FC236}">
                <a16:creationId xmlns:a16="http://schemas.microsoft.com/office/drawing/2014/main" id="{3D52B1A5-E125-4D9F-A18D-1BC6C7BF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278946"/>
            <a:ext cx="6921940" cy="44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942E-E7CE-4DF3-BC48-2437F250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7018-3CF7-4258-A45B-79963EBAA379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3A29-266A-40EA-8CC0-D08FFE22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5BA5-E1A0-407E-94BB-4591B597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770-C0E1-4973-BA35-EFC0E369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2F3-29FC-4FF0-BCB5-079994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predict breast cancer as benign or malignant using data set from the digitized image of FNA sample.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propose to use data and build a DNN model using TensorFlow 2.0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Doctors and pathologists in different Hospitals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such model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4B00-5566-4060-A03A-E5552F5F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1E93-EF75-4A27-9AE8-A9ECF2B22D54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4A4-1153-446F-9F6C-A9D39633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47E6-ECE1-4B2E-AF27-A3EB548F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8DCC-8041-4B2A-944B-54B05AAC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Breast Cancer Wisconsin Diagnostic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701D-BCF4-4B61-867C-09EA97F0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set was acquired from the Kaggle Competition</a:t>
            </a: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Digitized image of FNA of a breast mass </a:t>
            </a: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Originally, 569 observations and 33 columns</a:t>
            </a:r>
          </a:p>
          <a:p>
            <a:pPr marL="0" indent="0">
              <a:buClr>
                <a:schemeClr val="accent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 contains information on nuclear morphometry</a:t>
            </a: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 real valued features 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Area_mean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perimeter_mean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Mean of three Worst values: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Area_worst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perimeter_worst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Standard Error (se):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perimeter_se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Finally, after dropping and cleaning </a:t>
            </a: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565 observations and 31 columns. </a:t>
            </a:r>
          </a:p>
          <a:p>
            <a:pPr lvl="1">
              <a:buClr>
                <a:schemeClr val="accent1"/>
              </a:buClr>
              <a:buFont typeface="Wingdings 2" panose="05020102010507070707" pitchFamily="18" charset="2"/>
              <a:buChar char="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outliers: 2 from each classes removed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0017-82BA-4AA3-A1AE-D91559A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AEE9-83B2-4AF7-96A9-8E7EA458D48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4908-843C-4AC4-9602-747A02A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277D-8ADD-4B47-A876-2D812983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438-89EF-4395-BE12-72B6F951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CAB0-5465-4998-A6BF-E0B25621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a 63% to 37%  benign vs malignant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we don’t need to balance our dataset.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categorical feature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shuffle our data.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E298-4BC6-4A4F-A3B3-876F5A3D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8E69-938E-43F8-8821-B4B891D49121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A8A5-109D-47A8-8919-0294FD80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E115-E1F6-44C9-8AC4-FA27B9D4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CD2-004D-44A7-95F1-1CCE2D77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Pre-PROCESSING …cont’d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A00B-91A3-44D6-862D-1B6DE025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133"/>
            <a:ext cx="10515600" cy="455983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scaled data to 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80% training set = 452 observations 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10% validation set= 56 observations 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10% test set = 57 observations 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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Saved it in “*.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npz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format : TensorFlow friendly format.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"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08D9-9D09-4051-8711-4574D5E5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1585-99FF-4C12-AA6A-DF75C920C79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21B-30A4-47EA-9CAA-5AAF8B5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291F-587E-4388-B737-8F8EC7D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7AD8-C886-47B7-9A99-D13017D1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15E1-DEA9-4653-873B-FDC1A6C2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6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: Deep Neural Network </a:t>
            </a:r>
          </a:p>
          <a:p>
            <a:pPr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6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6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classification: 1 for Malignant, 0 for Benign</a:t>
            </a:r>
          </a:p>
          <a:p>
            <a:pPr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6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6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TensorFlow 2.0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37B1-9E46-456A-B319-D999D85F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C5AA-BC9D-4F62-B532-C4E657292FA3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58D8-9168-4A40-9B30-AC335AC6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6BCC-62E6-4E16-8911-32A44811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3EF3-AACC-4312-A6D8-FF4B1381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Define Model</a:t>
            </a:r>
            <a:b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CFB-5917-479F-95EC-DDD7032D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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size: 30 …. default </a:t>
            </a:r>
          </a:p>
          <a:p>
            <a:pPr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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Used 3 hidden layers</a:t>
            </a:r>
          </a:p>
          <a:p>
            <a:pPr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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Activation function for the hidden layers 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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Hidden layer size (nodes) : 40 nodes </a:t>
            </a:r>
          </a:p>
          <a:p>
            <a:pPr algn="just">
              <a:lnSpc>
                <a:spcPct val="200000"/>
              </a:lnSpc>
              <a:buClr>
                <a:srgbClr val="7030A0"/>
              </a:buClr>
              <a:buFont typeface="Wingdings" panose="05000000000000000000" pitchFamily="2" charset="2"/>
              <a:buChar char="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Activation function for the output layer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“sigmoid”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98C9-1E40-445E-ABAA-0939E724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2232-133E-47F5-BA37-B25ECDB1BCDD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D5A3-333D-4AF5-A5F7-A0559C1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4B44-4793-4905-9145-B6DF5C2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0D45-A379-4C1A-88AC-DBD2BCB0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Compile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61EB-0A2E-47A9-965C-779CA4B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Optimizer 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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binary_crossentropy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lnSpc>
                <a:spcPct val="200000"/>
              </a:lnSpc>
              <a:buClr>
                <a:srgbClr val="FF0000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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: AUC, and 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C765-6853-4BB7-B750-CB4ABC63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D477-2DB6-4495-93C3-8F9E2681FA2F}" type="datetime1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39D6-C2D3-4E9F-8BD1-608F04B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FREW BERHE/MSc. Epidemiology, Data Science Career Track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38C-C36D-4A09-A7DF-5F4E61CA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CD05-3651-438D-A3D6-7AAF81179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1021</Words>
  <Application>Microsoft Office PowerPoint</Application>
  <PresentationFormat>Widescreen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Tahoma</vt:lpstr>
      <vt:lpstr>Wingdings</vt:lpstr>
      <vt:lpstr>Wingdings 2</vt:lpstr>
      <vt:lpstr>Office Theme</vt:lpstr>
      <vt:lpstr>Breast Cancer Prediction from Digitized image of a Fine Needle Aspirate (FNA) of a Breast Mass Using Deep Neural Network (TensorFlow 2.0) </vt:lpstr>
      <vt:lpstr>Introduction</vt:lpstr>
      <vt:lpstr>Objective</vt:lpstr>
      <vt:lpstr>Breast Cancer Wisconsin Diagnostic Data Set</vt:lpstr>
      <vt:lpstr>Pre-PROCESSING</vt:lpstr>
      <vt:lpstr>Pre-PROCESSING …cont’d</vt:lpstr>
      <vt:lpstr>modeling</vt:lpstr>
      <vt:lpstr>Define Model </vt:lpstr>
      <vt:lpstr>Compile Model</vt:lpstr>
      <vt:lpstr>Fit Model</vt:lpstr>
      <vt:lpstr>Training and Validation Results</vt:lpstr>
      <vt:lpstr>Training and Validation Results</vt:lpstr>
      <vt:lpstr>Test data Result</vt:lpstr>
      <vt:lpstr>Test data Result …cont’d</vt:lpstr>
      <vt:lpstr>Feature Importance Using SHAP Values </vt:lpstr>
      <vt:lpstr>Standard Bar Plot of SHAP values for each feature</vt:lpstr>
      <vt:lpstr>Recommendations</vt:lpstr>
      <vt:lpstr>Recommendations …cont’d</vt:lpstr>
      <vt:lpstr>Assumptions and Limitations</vt:lpstr>
      <vt:lpstr>Conclusions</vt:lpstr>
      <vt:lpstr>Acknowledgement</vt:lpstr>
      <vt:lpstr>Data Science for Accurate and Early Diagnosis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from Digitized image of a Fine Needle Aspirate (FNA) of a Breast Mass Using Deep Neural Network (TensorFlow 2.0) </dc:title>
  <dc:creator>Frew Tadesse</dc:creator>
  <cp:lastModifiedBy>Frew Tadesse</cp:lastModifiedBy>
  <cp:revision>40</cp:revision>
  <dcterms:created xsi:type="dcterms:W3CDTF">2020-01-02T02:38:05Z</dcterms:created>
  <dcterms:modified xsi:type="dcterms:W3CDTF">2020-01-02T06:39:04Z</dcterms:modified>
</cp:coreProperties>
</file>