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99CC00"/>
    <a:srgbClr val="669900"/>
    <a:srgbClr val="99FF33"/>
    <a:srgbClr val="800080"/>
    <a:srgbClr val="66FF3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80" d="100"/>
          <a:sy n="80" d="100"/>
        </p:scale>
        <p:origin x="-171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316356215268636E-2"/>
          <c:y val="3.8802024746906638E-2"/>
          <c:w val="0.91514377060265051"/>
          <c:h val="0.76496531683539559"/>
        </c:manualLayout>
      </c:layout>
      <c:lineChart>
        <c:grouping val="standard"/>
        <c:varyColors val="0"/>
        <c:ser>
          <c:idx val="1"/>
          <c:order val="0"/>
          <c:tx>
            <c:v>9/72-12/74-10/76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cat>
          <c:val>
            <c:numRef>
              <c:f>Sheet1!$B$2:$B$68</c:f>
              <c:numCache>
                <c:formatCode>0.00</c:formatCode>
                <c:ptCount val="67"/>
                <c:pt idx="0" formatCode="General">
                  <c:v>100</c:v>
                </c:pt>
                <c:pt idx="1">
                  <c:v>97.688521708560387</c:v>
                </c:pt>
                <c:pt idx="2">
                  <c:v>96.4141325364739</c:v>
                </c:pt>
                <c:pt idx="3">
                  <c:v>94.928809984180006</c:v>
                </c:pt>
                <c:pt idx="4">
                  <c:v>96.361399191422052</c:v>
                </c:pt>
                <c:pt idx="5">
                  <c:v>91.044120232026728</c:v>
                </c:pt>
                <c:pt idx="6">
                  <c:v>93.206187379152766</c:v>
                </c:pt>
                <c:pt idx="7">
                  <c:v>88.829319739848827</c:v>
                </c:pt>
                <c:pt idx="8">
                  <c:v>86.315696959043777</c:v>
                </c:pt>
                <c:pt idx="9">
                  <c:v>88.152575145016698</c:v>
                </c:pt>
                <c:pt idx="10">
                  <c:v>91.246264721392151</c:v>
                </c:pt>
                <c:pt idx="11">
                  <c:v>86.983652663033922</c:v>
                </c:pt>
                <c:pt idx="12">
                  <c:v>92.626120583582335</c:v>
                </c:pt>
                <c:pt idx="13">
                  <c:v>93.469854104411993</c:v>
                </c:pt>
                <c:pt idx="14">
                  <c:v>80.383195640710127</c:v>
                </c:pt>
                <c:pt idx="15">
                  <c:v>80.198628933028644</c:v>
                </c:pt>
                <c:pt idx="16">
                  <c:v>83.8723853049745</c:v>
                </c:pt>
                <c:pt idx="17">
                  <c:v>87.475830550184554</c:v>
                </c:pt>
                <c:pt idx="18">
                  <c:v>85.568641237475816</c:v>
                </c:pt>
                <c:pt idx="19">
                  <c:v>80.875373527860773</c:v>
                </c:pt>
                <c:pt idx="20">
                  <c:v>75.197750043944438</c:v>
                </c:pt>
                <c:pt idx="21">
                  <c:v>76.366672525927214</c:v>
                </c:pt>
                <c:pt idx="22">
                  <c:v>70.53084900685532</c:v>
                </c:pt>
                <c:pt idx="23">
                  <c:v>65.213570047459996</c:v>
                </c:pt>
                <c:pt idx="24">
                  <c:v>64.897169977148877</c:v>
                </c:pt>
                <c:pt idx="25">
                  <c:v>67.683248374055211</c:v>
                </c:pt>
                <c:pt idx="26">
                  <c:v>64.062225347161188</c:v>
                </c:pt>
                <c:pt idx="27">
                  <c:v>63.033925118650025</c:v>
                </c:pt>
                <c:pt idx="28">
                  <c:v>71.910704869045517</c:v>
                </c:pt>
                <c:pt idx="29">
                  <c:v>73.659694146598696</c:v>
                </c:pt>
                <c:pt idx="30">
                  <c:v>75.733872385304977</c:v>
                </c:pt>
                <c:pt idx="31">
                  <c:v>77.816839514853243</c:v>
                </c:pt>
                <c:pt idx="32">
                  <c:v>76.753383722974164</c:v>
                </c:pt>
                <c:pt idx="33">
                  <c:v>81.543329231850947</c:v>
                </c:pt>
                <c:pt idx="34">
                  <c:v>80.304095623132383</c:v>
                </c:pt>
                <c:pt idx="35">
                  <c:v>79.073650905255761</c:v>
                </c:pt>
                <c:pt idx="36">
                  <c:v>74.090349797855509</c:v>
                </c:pt>
                <c:pt idx="37">
                  <c:v>72.271049393566543</c:v>
                </c:pt>
                <c:pt idx="38">
                  <c:v>73.492705220601167</c:v>
                </c:pt>
                <c:pt idx="39">
                  <c:v>75.197750043944467</c:v>
                </c:pt>
                <c:pt idx="40">
                  <c:v>85.489541219898072</c:v>
                </c:pt>
                <c:pt idx="41">
                  <c:v>89.699419933204453</c:v>
                </c:pt>
                <c:pt idx="42">
                  <c:v>90.077342239409404</c:v>
                </c:pt>
                <c:pt idx="43">
                  <c:v>91.747231499384782</c:v>
                </c:pt>
                <c:pt idx="44">
                  <c:v>89.172086482685884</c:v>
                </c:pt>
                <c:pt idx="45">
                  <c:v>92.73158727368606</c:v>
                </c:pt>
                <c:pt idx="46">
                  <c:v>95.069432237651611</c:v>
                </c:pt>
                <c:pt idx="47">
                  <c:v>98.576199683599924</c:v>
                </c:pt>
                <c:pt idx="48">
                  <c:v>99.569344348743201</c:v>
                </c:pt>
                <c:pt idx="49">
                  <c:v>100.72068904904201</c:v>
                </c:pt>
              </c:numCache>
            </c:numRef>
          </c:val>
          <c:smooth val="0"/>
        </c:ser>
        <c:ser>
          <c:idx val="2"/>
          <c:order val="1"/>
          <c:tx>
            <c:v>8/89-10/90-4/91</c:v>
          </c:tx>
          <c:spPr>
            <a:ln>
              <a:solidFill>
                <a:srgbClr val="99CC00"/>
              </a:solidFill>
            </a:ln>
          </c:spPr>
          <c:marker>
            <c:symbol val="none"/>
          </c:marker>
          <c:cat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cat>
          <c:val>
            <c:numRef>
              <c:f>Sheet1!$C$2:$C$68</c:f>
              <c:numCache>
                <c:formatCode>0.00</c:formatCode>
                <c:ptCount val="67"/>
                <c:pt idx="0" formatCode="General">
                  <c:v>100</c:v>
                </c:pt>
                <c:pt idx="1">
                  <c:v>99.064334282559415</c:v>
                </c:pt>
                <c:pt idx="2">
                  <c:v>96.509172623544686</c:v>
                </c:pt>
                <c:pt idx="3">
                  <c:v>96.206001433525117</c:v>
                </c:pt>
                <c:pt idx="4">
                  <c:v>96.01325042134016</c:v>
                </c:pt>
                <c:pt idx="5">
                  <c:v>92.030375234885014</c:v>
                </c:pt>
                <c:pt idx="6">
                  <c:v>91.3843203347475</c:v>
                </c:pt>
                <c:pt idx="7">
                  <c:v>92.295771100908567</c:v>
                </c:pt>
                <c:pt idx="8">
                  <c:v>90.691772728153296</c:v>
                </c:pt>
                <c:pt idx="9">
                  <c:v>90.622033668468276</c:v>
                </c:pt>
                <c:pt idx="10">
                  <c:v>92.187288119176316</c:v>
                </c:pt>
                <c:pt idx="11">
                  <c:v>91.347513608802615</c:v>
                </c:pt>
                <c:pt idx="12">
                  <c:v>84.768795645183161</c:v>
                </c:pt>
                <c:pt idx="13">
                  <c:v>78.774142306425674</c:v>
                </c:pt>
                <c:pt idx="14">
                  <c:v>76.118246450088151</c:v>
                </c:pt>
                <c:pt idx="15">
                  <c:v>81.520117781523027</c:v>
                </c:pt>
                <c:pt idx="16">
                  <c:v>81.274093876523125</c:v>
                </c:pt>
                <c:pt idx="17">
                  <c:v>90.164855388310954</c:v>
                </c:pt>
                <c:pt idx="18">
                  <c:v>91.796943104550465</c:v>
                </c:pt>
                <c:pt idx="19">
                  <c:v>99.754944693051286</c:v>
                </c:pt>
                <c:pt idx="20">
                  <c:v>102.28104841053059</c:v>
                </c:pt>
              </c:numCache>
            </c:numRef>
          </c:val>
          <c:smooth val="0"/>
        </c:ser>
        <c:ser>
          <c:idx val="3"/>
          <c:order val="2"/>
          <c:tx>
            <c:v>12/97-11/99-1/01</c:v>
          </c:tx>
          <c:spPr>
            <a:ln>
              <a:solidFill>
                <a:srgbClr val="FF0000"/>
              </a:solidFill>
              <a:prstDash val="sysDash"/>
            </a:ln>
          </c:spPr>
          <c:marker>
            <c:symbol val="none"/>
          </c:marker>
          <c:cat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cat>
          <c:val>
            <c:numRef>
              <c:f>Sheet1!$D$2:$D$68</c:f>
              <c:numCache>
                <c:formatCode>0.00</c:formatCode>
                <c:ptCount val="67"/>
                <c:pt idx="0" formatCode="General">
                  <c:v>100</c:v>
                </c:pt>
                <c:pt idx="1">
                  <c:v>99.471542427262577</c:v>
                </c:pt>
                <c:pt idx="2">
                  <c:v>97.778888848419427</c:v>
                </c:pt>
                <c:pt idx="3">
                  <c:v>99.533460701762507</c:v>
                </c:pt>
                <c:pt idx="4">
                  <c:v>96.291194691584067</c:v>
                </c:pt>
                <c:pt idx="5">
                  <c:v>95.616715947432368</c:v>
                </c:pt>
                <c:pt idx="6">
                  <c:v>94.969388532205755</c:v>
                </c:pt>
                <c:pt idx="7">
                  <c:v>88.804050183602556</c:v>
                </c:pt>
                <c:pt idx="8">
                  <c:v>80.423560731231618</c:v>
                </c:pt>
                <c:pt idx="9">
                  <c:v>84.976375032697462</c:v>
                </c:pt>
                <c:pt idx="10">
                  <c:v>83.403253523878234</c:v>
                </c:pt>
                <c:pt idx="11">
                  <c:v>84.631354487088188</c:v>
                </c:pt>
                <c:pt idx="12">
                  <c:v>82.497988483863139</c:v>
                </c:pt>
                <c:pt idx="13">
                  <c:v>80.774210210886309</c:v>
                </c:pt>
                <c:pt idx="14">
                  <c:v>78.877259437570103</c:v>
                </c:pt>
                <c:pt idx="15">
                  <c:v>78.521312137637324</c:v>
                </c:pt>
                <c:pt idx="16">
                  <c:v>85.972365244974498</c:v>
                </c:pt>
                <c:pt idx="17">
                  <c:v>87.861038174106227</c:v>
                </c:pt>
                <c:pt idx="18">
                  <c:v>86.438242315677229</c:v>
                </c:pt>
                <c:pt idx="19">
                  <c:v>83.687680250057099</c:v>
                </c:pt>
                <c:pt idx="20">
                  <c:v>82.624142829234685</c:v>
                </c:pt>
                <c:pt idx="21">
                  <c:v>79.48717099708287</c:v>
                </c:pt>
                <c:pt idx="22">
                  <c:v>77.532275314475285</c:v>
                </c:pt>
                <c:pt idx="23">
                  <c:v>76.27106297452741</c:v>
                </c:pt>
                <c:pt idx="24">
                  <c:v>78.686537907559654</c:v>
                </c:pt>
                <c:pt idx="25">
                  <c:v>78.945799987417658</c:v>
                </c:pt>
                <c:pt idx="26">
                  <c:v>78.005105774292986</c:v>
                </c:pt>
                <c:pt idx="27">
                  <c:v>80.569913016413309</c:v>
                </c:pt>
                <c:pt idx="28">
                  <c:v>85.983623113065406</c:v>
                </c:pt>
                <c:pt idx="29">
                  <c:v>86.829287674952226</c:v>
                </c:pt>
                <c:pt idx="30">
                  <c:v>89.056689988113007</c:v>
                </c:pt>
                <c:pt idx="31">
                  <c:v>96.840512431666397</c:v>
                </c:pt>
                <c:pt idx="32">
                  <c:v>92.910192012873708</c:v>
                </c:pt>
                <c:pt idx="33">
                  <c:v>95.866375728036402</c:v>
                </c:pt>
                <c:pt idx="34">
                  <c:v>91.716195767703823</c:v>
                </c:pt>
                <c:pt idx="35">
                  <c:v>92.893967438272128</c:v>
                </c:pt>
                <c:pt idx="36">
                  <c:v>99.432471002711836</c:v>
                </c:pt>
                <c:pt idx="37">
                  <c:v>100.47018154967868</c:v>
                </c:pt>
              </c:numCache>
            </c:numRef>
          </c:val>
          <c:smooth val="0"/>
        </c:ser>
        <c:ser>
          <c:idx val="4"/>
          <c:order val="3"/>
          <c:tx>
            <c:v>1/07-2/09-8/12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Sheet1!$A$2:$A$68</c:f>
              <c:numCache>
                <c:formatCode>General</c:formatCode>
                <c:ptCount val="6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</c:numCache>
            </c:numRef>
          </c:cat>
          <c:val>
            <c:numRef>
              <c:f>Sheet1!$E$2:$E$68</c:f>
              <c:numCache>
                <c:formatCode>General</c:formatCode>
                <c:ptCount val="67"/>
                <c:pt idx="0">
                  <c:v>100</c:v>
                </c:pt>
                <c:pt idx="1">
                  <c:v>97.760797039221202</c:v>
                </c:pt>
                <c:pt idx="2">
                  <c:v>95.427359845577456</c:v>
                </c:pt>
                <c:pt idx="3">
                  <c:v>95.408456002492656</c:v>
                </c:pt>
                <c:pt idx="4">
                  <c:v>95.458327950329462</c:v>
                </c:pt>
                <c:pt idx="5">
                  <c:v>86.80150774772585</c:v>
                </c:pt>
                <c:pt idx="6">
                  <c:v>80.029087219862149</c:v>
                </c:pt>
                <c:pt idx="7">
                  <c:v>85.288060370705324</c:v>
                </c:pt>
                <c:pt idx="8">
                  <c:v>89.045650406195136</c:v>
                </c:pt>
                <c:pt idx="9">
                  <c:v>90.04346933967642</c:v>
                </c:pt>
                <c:pt idx="10">
                  <c:v>81.876914132855077</c:v>
                </c:pt>
                <c:pt idx="11">
                  <c:v>77.759866096194926</c:v>
                </c:pt>
                <c:pt idx="12">
                  <c:v>76.96229490755168</c:v>
                </c:pt>
                <c:pt idx="13">
                  <c:v>74.223802503286819</c:v>
                </c:pt>
                <c:pt idx="14">
                  <c:v>78.848974442764117</c:v>
                </c:pt>
                <c:pt idx="15">
                  <c:v>83.46892170199186</c:v>
                </c:pt>
                <c:pt idx="16">
                  <c:v>84.112317326179664</c:v>
                </c:pt>
                <c:pt idx="17">
                  <c:v>74.96466216267568</c:v>
                </c:pt>
                <c:pt idx="18">
                  <c:v>77.56674291533362</c:v>
                </c:pt>
                <c:pt idx="19">
                  <c:v>79.2803430430058</c:v>
                </c:pt>
                <c:pt idx="20">
                  <c:v>79.12711742041391</c:v>
                </c:pt>
                <c:pt idx="21">
                  <c:v>54.068980978364145</c:v>
                </c:pt>
                <c:pt idx="22">
                  <c:v>41.60317888545223</c:v>
                </c:pt>
                <c:pt idx="23">
                  <c:v>48.422906518121117</c:v>
                </c:pt>
                <c:pt idx="24">
                  <c:v>40.041949432694736</c:v>
                </c:pt>
                <c:pt idx="25">
                  <c:v>31.703454748569403</c:v>
                </c:pt>
                <c:pt idx="26">
                  <c:v>32.991195938808559</c:v>
                </c:pt>
                <c:pt idx="27">
                  <c:v>43.224919634918365</c:v>
                </c:pt>
                <c:pt idx="28">
                  <c:v>44.157192579814129</c:v>
                </c:pt>
                <c:pt idx="29">
                  <c:v>42.50913844072744</c:v>
                </c:pt>
                <c:pt idx="30">
                  <c:v>46.961040984291778</c:v>
                </c:pt>
                <c:pt idx="31">
                  <c:v>53.24889616755457</c:v>
                </c:pt>
                <c:pt idx="32">
                  <c:v>56.654247760037116</c:v>
                </c:pt>
                <c:pt idx="33">
                  <c:v>54.102323937775033</c:v>
                </c:pt>
                <c:pt idx="34">
                  <c:v>57.841105124366408</c:v>
                </c:pt>
                <c:pt idx="35">
                  <c:v>61.976582033179589</c:v>
                </c:pt>
                <c:pt idx="36">
                  <c:v>58.747254668014335</c:v>
                </c:pt>
                <c:pt idx="37">
                  <c:v>61.883487730550904</c:v>
                </c:pt>
                <c:pt idx="38">
                  <c:v>68.185972018512487</c:v>
                </c:pt>
                <c:pt idx="39">
                  <c:v>72.919437330435386</c:v>
                </c:pt>
                <c:pt idx="40">
                  <c:v>68.875819799828264</c:v>
                </c:pt>
                <c:pt idx="41">
                  <c:v>65.420311276949874</c:v>
                </c:pt>
                <c:pt idx="42">
                  <c:v>71.649935023976553</c:v>
                </c:pt>
                <c:pt idx="43">
                  <c:v>70.655440887017733</c:v>
                </c:pt>
                <c:pt idx="44">
                  <c:v>73.811812717061741</c:v>
                </c:pt>
                <c:pt idx="45">
                  <c:v>77.281950344638929</c:v>
                </c:pt>
                <c:pt idx="46">
                  <c:v>75.768692955991114</c:v>
                </c:pt>
                <c:pt idx="47">
                  <c:v>79.297157013990756</c:v>
                </c:pt>
                <c:pt idx="48">
                  <c:v>82.568091832779842</c:v>
                </c:pt>
                <c:pt idx="49">
                  <c:v>86.352090252076593</c:v>
                </c:pt>
                <c:pt idx="50">
                  <c:v>85.246072940336063</c:v>
                </c:pt>
                <c:pt idx="51">
                  <c:v>89.605166163830788</c:v>
                </c:pt>
                <c:pt idx="52">
                  <c:v>90.500486370234157</c:v>
                </c:pt>
                <c:pt idx="53">
                  <c:v>87.72124146002264</c:v>
                </c:pt>
                <c:pt idx="54">
                  <c:v>88.644394963028262</c:v>
                </c:pt>
                <c:pt idx="55">
                  <c:v>83.683513568969573</c:v>
                </c:pt>
                <c:pt idx="56">
                  <c:v>74.500520568141226</c:v>
                </c:pt>
                <c:pt idx="57">
                  <c:v>85.137114608585946</c:v>
                </c:pt>
                <c:pt idx="58">
                  <c:v>81.937045452818268</c:v>
                </c:pt>
                <c:pt idx="59">
                  <c:v>85.865910006307601</c:v>
                </c:pt>
                <c:pt idx="60">
                  <c:v>91.325510878734192</c:v>
                </c:pt>
                <c:pt idx="61">
                  <c:v>90.493551794630136</c:v>
                </c:pt>
                <c:pt idx="62">
                  <c:v>94.874208698427651</c:v>
                </c:pt>
                <c:pt idx="63">
                  <c:v>97.410173497381948</c:v>
                </c:pt>
                <c:pt idx="64">
                  <c:v>93.113681442695707</c:v>
                </c:pt>
                <c:pt idx="65">
                  <c:v>98.66875147240988</c:v>
                </c:pt>
                <c:pt idx="66">
                  <c:v>100.80982543868313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072192"/>
        <c:axId val="92082560"/>
      </c:lineChart>
      <c:catAx>
        <c:axId val="9207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 baseline="0"/>
                </a:pPr>
                <a:r>
                  <a:rPr lang="en-US" sz="1200" b="0" baseline="0" dirty="0" smtClean="0"/>
                  <a:t>Months after start of downturn</a:t>
                </a:r>
                <a:endParaRPr lang="en-US" sz="1200" b="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 baseline="0"/>
            </a:pPr>
            <a:endParaRPr lang="en-US"/>
          </a:p>
        </c:txPr>
        <c:crossAx val="92082560"/>
        <c:crosses val="autoZero"/>
        <c:auto val="1"/>
        <c:lblAlgn val="ctr"/>
        <c:lblOffset val="100"/>
        <c:tickLblSkip val="2"/>
        <c:noMultiLvlLbl val="0"/>
      </c:catAx>
      <c:valAx>
        <c:axId val="92082560"/>
        <c:scaling>
          <c:orientation val="minMax"/>
          <c:max val="110"/>
          <c:min val="3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92072192"/>
        <c:crosses val="autoZero"/>
        <c:crossBetween val="midCat"/>
      </c:valAx>
      <c:spPr>
        <a:noFill/>
        <a:ln>
          <a:solidFill>
            <a:schemeClr val="tx1"/>
          </a:solidFill>
        </a:ln>
      </c:spPr>
    </c:plotArea>
    <c:legend>
      <c:legendPos val="b"/>
      <c:layout>
        <c:manualLayout>
          <c:xMode val="edge"/>
          <c:yMode val="edge"/>
          <c:x val="0.13323767583007379"/>
          <c:y val="0.93477924634420695"/>
          <c:w val="0.76573811653954571"/>
          <c:h val="6.5220753655793023E-2"/>
        </c:manualLayout>
      </c:layout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0.33587</cdr:x>
      <cdr:y>0.32143</cdr:y>
    </cdr:from>
    <cdr:to>
      <cdr:x>0.84534</cdr:x>
      <cdr:y>0.80022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2813214" y="1371600"/>
          <a:ext cx="4267201" cy="204311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  <a:alpha val="50000"/>
          </a:schemeClr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 smtClean="0"/>
            </a:lvl1pPr>
          </a:lstStyle>
          <a:p>
            <a:pPr>
              <a:defRPr/>
            </a:pPr>
            <a:fld id="{1DDAE959-E087-4BF7-94E8-784FFA6C9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8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513" y="0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05" y="4416426"/>
            <a:ext cx="5504204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513" y="8831263"/>
            <a:ext cx="298274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fld id="{39EB7732-92B8-4A11-93A5-C03C837EE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01C9-D1BD-4E52-983F-B5C1A5B16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0669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A1BCE-FBE9-48AD-9CC2-2BDDB546A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429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434DF-541E-47C3-9BD3-A41233F4B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4763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A0400-47DB-4A21-91C6-609E449F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3939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FC636-69B7-48F2-9ECD-60ACA639E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1545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51D4B-16F2-4900-9AAE-580721EEC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5333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1CCB8-49D3-4665-8914-59EFB2022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5633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5A6FF-5CFC-4A19-A47E-E84A49DF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059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0B3C2-C4B0-4437-8880-6B31590AC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2407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C184-237F-491C-A4FD-F1CCD7AE2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9745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FB5C8-4032-4031-A50D-F6A2BCA3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3970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8FD2994-69C7-445E-834B-88F6A80FE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994835"/>
              </p:ext>
            </p:extLst>
          </p:nvPr>
        </p:nvGraphicFramePr>
        <p:xfrm>
          <a:off x="544286" y="914400"/>
          <a:ext cx="837581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87453-A503-4930-85D6-22BC60DF934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53192" y="6405156"/>
            <a:ext cx="7239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"/>
              </a:spcBef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Source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: NAREIT</a:t>
            </a:r>
            <a:r>
              <a:rPr lang="en-US" sz="1000" dirty="0" smtClean="0">
                <a:solidFill>
                  <a:schemeClr val="bg1"/>
                </a:solidFill>
                <a:latin typeface="+mn-lt"/>
                <a:cs typeface="Tahoma" pitchFamily="34" charset="0"/>
              </a:rPr>
              <a:t>® analysis of FTSE NAREIT All Equity REIT Index  total returns.</a:t>
            </a:r>
            <a:endParaRPr lang="en-US" sz="1000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3400" y="0"/>
            <a:ext cx="8610600" cy="110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U.S. Listed Equity </a:t>
            </a:r>
            <a:r>
              <a:rPr lang="en-US" sz="24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REIT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pitchFamily="34" charset="0"/>
              </a:rPr>
              <a:t>Market Downturns and Recoveries</a:t>
            </a:r>
            <a:endParaRPr lang="en-US" sz="2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059382" y="4084637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 b="1" dirty="0">
                <a:latin typeface="+mn-lt"/>
              </a:rPr>
              <a:t>-68.3%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590800" y="2410172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 b="1" dirty="0">
                <a:solidFill>
                  <a:srgbClr val="99CC00"/>
                </a:solidFill>
                <a:latin typeface="+mn-lt"/>
              </a:rPr>
              <a:t>-23.9%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754582" y="2392362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 b="1" i="1" dirty="0">
                <a:solidFill>
                  <a:srgbClr val="FF0000"/>
                </a:solidFill>
                <a:latin typeface="+mn-lt"/>
              </a:rPr>
              <a:t>-23.7%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71700" y="1058902"/>
            <a:ext cx="17145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100" b="1" dirty="0">
                <a:solidFill>
                  <a:schemeClr val="folHlink"/>
                </a:solidFill>
                <a:latin typeface="+mn-lt"/>
              </a:rPr>
              <a:t>Real estate depression (‘89-’91)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886200" y="1063840"/>
            <a:ext cx="27412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1100" b="1" i="1" dirty="0" smtClean="0">
                <a:solidFill>
                  <a:srgbClr val="FF0000"/>
                </a:solidFill>
                <a:latin typeface="+mn-lt"/>
              </a:rPr>
              <a:t>Mid </a:t>
            </a:r>
            <a:r>
              <a:rPr lang="en-US" sz="1100" b="1" i="1" dirty="0" smtClean="0">
                <a:solidFill>
                  <a:srgbClr val="FF0000"/>
                </a:solidFill>
                <a:latin typeface="+mn-lt"/>
              </a:rPr>
              <a:t>–cycle downturn: </a:t>
            </a:r>
            <a:r>
              <a:rPr lang="en-US" sz="1100" b="1" i="1" dirty="0" smtClean="0">
                <a:solidFill>
                  <a:srgbClr val="FF0000"/>
                </a:solidFill>
                <a:latin typeface="+mn-lt"/>
              </a:rPr>
              <a:t>Strong </a:t>
            </a:r>
            <a:r>
              <a:rPr lang="en-US" sz="1100" b="1" i="1" dirty="0">
                <a:solidFill>
                  <a:srgbClr val="FF0000"/>
                </a:solidFill>
                <a:latin typeface="+mn-lt"/>
              </a:rPr>
              <a:t>real estate fundamentals; tech stock boom (‘97-’01)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300353" y="3079395"/>
            <a:ext cx="2133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100" b="1" dirty="0">
                <a:latin typeface="+mn-lt"/>
              </a:rPr>
              <a:t>Liquidity crisis rooted in residential mortgages (</a:t>
            </a:r>
            <a:r>
              <a:rPr lang="en-US" sz="1100" b="1" dirty="0" smtClean="0">
                <a:latin typeface="+mn-lt"/>
              </a:rPr>
              <a:t>’07-’12)</a:t>
            </a:r>
            <a:endParaRPr lang="en-US" sz="1100" b="1" dirty="0">
              <a:latin typeface="+mn-lt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294414" y="2823788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 b="1" dirty="0">
                <a:solidFill>
                  <a:srgbClr val="3333FF"/>
                </a:solidFill>
                <a:latin typeface="+mn-lt"/>
              </a:rPr>
              <a:t>-37.0%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367153" y="1102801"/>
            <a:ext cx="155764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000" b="1" dirty="0">
                <a:solidFill>
                  <a:srgbClr val="0000FF"/>
                </a:solidFill>
                <a:latin typeface="+mn-lt"/>
              </a:rPr>
              <a:t>General </a:t>
            </a:r>
            <a:r>
              <a:rPr lang="en-US" sz="1000" b="1" dirty="0" smtClean="0">
                <a:solidFill>
                  <a:srgbClr val="0000FF"/>
                </a:solidFill>
                <a:latin typeface="+mn-lt"/>
              </a:rPr>
              <a:t>economic </a:t>
            </a:r>
            <a:r>
              <a:rPr lang="en-US" sz="1100" b="1" dirty="0">
                <a:solidFill>
                  <a:srgbClr val="0000FF"/>
                </a:solidFill>
                <a:latin typeface="+mn-lt"/>
              </a:rPr>
              <a:t>recession</a:t>
            </a:r>
            <a:r>
              <a:rPr lang="en-US" sz="1000" b="1" dirty="0">
                <a:solidFill>
                  <a:srgbClr val="0000FF"/>
                </a:solidFill>
                <a:latin typeface="+mn-lt"/>
              </a:rPr>
              <a:t> (‘72-’76)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609600" y="54864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>
                <a:latin typeface="+mn-lt"/>
                <a:cs typeface="Arial" pitchFamily="34" charset="0"/>
              </a:rPr>
              <a:t>The most recent downturn in the </a:t>
            </a:r>
            <a:r>
              <a:rPr lang="en-US" sz="1600" dirty="0" smtClean="0">
                <a:latin typeface="+mn-lt"/>
                <a:cs typeface="Arial" pitchFamily="34" charset="0"/>
              </a:rPr>
              <a:t>listed equity </a:t>
            </a:r>
            <a:r>
              <a:rPr lang="en-US" sz="1600" dirty="0">
                <a:latin typeface="+mn-lt"/>
                <a:cs typeface="Arial" pitchFamily="34" charset="0"/>
              </a:rPr>
              <a:t>REIT market </a:t>
            </a:r>
            <a:r>
              <a:rPr lang="en-US" sz="1600" dirty="0" smtClean="0">
                <a:latin typeface="+mn-lt"/>
                <a:cs typeface="Arial" pitchFamily="34" charset="0"/>
              </a:rPr>
              <a:t>was more </a:t>
            </a:r>
            <a:r>
              <a:rPr lang="en-US" sz="1600" dirty="0">
                <a:latin typeface="+mn-lt"/>
                <a:cs typeface="Arial" pitchFamily="34" charset="0"/>
              </a:rPr>
              <a:t>severe than any experienced </a:t>
            </a:r>
            <a:r>
              <a:rPr lang="en-US" sz="1600" dirty="0" smtClean="0">
                <a:latin typeface="+mn-lt"/>
                <a:cs typeface="Arial" pitchFamily="34" charset="0"/>
              </a:rPr>
              <a:t>previously, combining softness </a:t>
            </a:r>
            <a:r>
              <a:rPr lang="en-US" sz="1600" dirty="0">
                <a:latin typeface="+mn-lt"/>
                <a:cs typeface="Arial" pitchFamily="34" charset="0"/>
              </a:rPr>
              <a:t>in real estate operating fundamentals </a:t>
            </a:r>
            <a:r>
              <a:rPr lang="en-US" sz="1600" dirty="0" smtClean="0">
                <a:latin typeface="+mn-lt"/>
                <a:cs typeface="Arial" pitchFamily="34" charset="0"/>
              </a:rPr>
              <a:t>and a liquidity crisis</a:t>
            </a:r>
            <a:endParaRPr lang="en-US" sz="1600" dirty="0"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11615</TotalTime>
  <Words>108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NAREIT</cp:lastModifiedBy>
  <cp:revision>718</cp:revision>
  <cp:lastPrinted>2012-04-02T19:21:26Z</cp:lastPrinted>
  <dcterms:created xsi:type="dcterms:W3CDTF">2007-07-09T20:18:17Z</dcterms:created>
  <dcterms:modified xsi:type="dcterms:W3CDTF">2013-11-05T19:59:54Z</dcterms:modified>
</cp:coreProperties>
</file>