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42" r:id="rId2"/>
  </p:sldIdLst>
  <p:sldSz cx="9144000" cy="6858000" type="screen4x3"/>
  <p:notesSz cx="6881813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669900"/>
    <a:srgbClr val="FF0000"/>
    <a:srgbClr val="0000FF"/>
    <a:srgbClr val="99FF33"/>
    <a:srgbClr val="800080"/>
    <a:srgbClr val="009999"/>
    <a:srgbClr val="65A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4" autoAdjust="0"/>
    <p:restoredTop sz="99822" autoAdjust="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98" y="-10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8316356215268636E-2"/>
          <c:y val="3.8802024746906638E-2"/>
          <c:w val="0.91514377060265051"/>
          <c:h val="0.76496531683539559"/>
        </c:manualLayout>
      </c:layout>
      <c:lineChart>
        <c:grouping val="standard"/>
        <c:varyColors val="0"/>
        <c:ser>
          <c:idx val="2"/>
          <c:order val="0"/>
          <c:tx>
            <c:v>12/74-8/89</c:v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Sheet1!$A$2:$A$197</c:f>
              <c:numCache>
                <c:formatCode>General</c:formatCode>
                <c:ptCount val="196"/>
                <c:pt idx="0">
                  <c:v>0</c:v>
                </c:pt>
                <c:pt idx="12">
                  <c:v>1</c:v>
                </c:pt>
                <c:pt idx="24">
                  <c:v>2</c:v>
                </c:pt>
                <c:pt idx="36">
                  <c:v>3</c:v>
                </c:pt>
                <c:pt idx="48">
                  <c:v>4</c:v>
                </c:pt>
                <c:pt idx="60">
                  <c:v>5</c:v>
                </c:pt>
                <c:pt idx="72">
                  <c:v>6</c:v>
                </c:pt>
                <c:pt idx="84">
                  <c:v>7</c:v>
                </c:pt>
                <c:pt idx="96">
                  <c:v>8</c:v>
                </c:pt>
                <c:pt idx="108">
                  <c:v>9</c:v>
                </c:pt>
                <c:pt idx="120">
                  <c:v>10</c:v>
                </c:pt>
                <c:pt idx="132">
                  <c:v>11</c:v>
                </c:pt>
                <c:pt idx="144">
                  <c:v>12</c:v>
                </c:pt>
                <c:pt idx="156">
                  <c:v>13</c:v>
                </c:pt>
                <c:pt idx="168">
                  <c:v>14</c:v>
                </c:pt>
                <c:pt idx="180">
                  <c:v>15</c:v>
                </c:pt>
                <c:pt idx="192">
                  <c:v>16</c:v>
                </c:pt>
              </c:numCache>
            </c:numRef>
          </c:cat>
          <c:val>
            <c:numRef>
              <c:f>Sheet1!$B$2:$B$197</c:f>
              <c:numCache>
                <c:formatCode>0.00</c:formatCode>
                <c:ptCount val="196"/>
                <c:pt idx="0" formatCode="General">
                  <c:v>100</c:v>
                </c:pt>
                <c:pt idx="1">
                  <c:v>114.08254322364751</c:v>
                </c:pt>
                <c:pt idx="2">
                  <c:v>116.85722253206916</c:v>
                </c:pt>
                <c:pt idx="3">
                  <c:v>120.14779698828779</c:v>
                </c:pt>
                <c:pt idx="4">
                  <c:v>123.45231455660905</c:v>
                </c:pt>
                <c:pt idx="5">
                  <c:v>121.76519799219186</c:v>
                </c:pt>
                <c:pt idx="6">
                  <c:v>129.36419408812048</c:v>
                </c:pt>
                <c:pt idx="7">
                  <c:v>127.39821528165089</c:v>
                </c:pt>
                <c:pt idx="8">
                  <c:v>125.44617958728391</c:v>
                </c:pt>
                <c:pt idx="9">
                  <c:v>117.54043502509761</c:v>
                </c:pt>
                <c:pt idx="10">
                  <c:v>114.65421081985501</c:v>
                </c:pt>
                <c:pt idx="11">
                  <c:v>116.59230340211937</c:v>
                </c:pt>
                <c:pt idx="12">
                  <c:v>119.29726715002791</c:v>
                </c:pt>
                <c:pt idx="13">
                  <c:v>135.62465142219747</c:v>
                </c:pt>
                <c:pt idx="14">
                  <c:v>142.30340211935308</c:v>
                </c:pt>
                <c:pt idx="15">
                  <c:v>142.90295593976577</c:v>
                </c:pt>
                <c:pt idx="16">
                  <c:v>145.55214723926383</c:v>
                </c:pt>
                <c:pt idx="17">
                  <c:v>141.46681539319576</c:v>
                </c:pt>
                <c:pt idx="18">
                  <c:v>147.1137757947574</c:v>
                </c:pt>
                <c:pt idx="19">
                  <c:v>150.82264361405464</c:v>
                </c:pt>
                <c:pt idx="20">
                  <c:v>156.38594534300057</c:v>
                </c:pt>
                <c:pt idx="21">
                  <c:v>157.96151701059676</c:v>
                </c:pt>
                <c:pt idx="22">
                  <c:v>159.78806469604015</c:v>
                </c:pt>
                <c:pt idx="23">
                  <c:v>165.10039040713889</c:v>
                </c:pt>
                <c:pt idx="24">
                  <c:v>176.07361963190183</c:v>
                </c:pt>
                <c:pt idx="25">
                  <c:v>186.30786391522588</c:v>
                </c:pt>
                <c:pt idx="26">
                  <c:v>188.16229782487449</c:v>
                </c:pt>
                <c:pt idx="27">
                  <c:v>189.40323480200774</c:v>
                </c:pt>
                <c:pt idx="28">
                  <c:v>191.88510875627435</c:v>
                </c:pt>
                <c:pt idx="29">
                  <c:v>192.54043502509759</c:v>
                </c:pt>
                <c:pt idx="30">
                  <c:v>200.7808142777468</c:v>
                </c:pt>
                <c:pt idx="31">
                  <c:v>201.24093697713334</c:v>
                </c:pt>
                <c:pt idx="32">
                  <c:v>201.57557166759625</c:v>
                </c:pt>
                <c:pt idx="33">
                  <c:v>202.5655326268824</c:v>
                </c:pt>
                <c:pt idx="34">
                  <c:v>202.5237032905745</c:v>
                </c:pt>
                <c:pt idx="35">
                  <c:v>211.55883993307313</c:v>
                </c:pt>
                <c:pt idx="36">
                  <c:v>215.54656999442284</c:v>
                </c:pt>
                <c:pt idx="37">
                  <c:v>210.61070831009491</c:v>
                </c:pt>
                <c:pt idx="38">
                  <c:v>213.63636363636377</c:v>
                </c:pt>
                <c:pt idx="39">
                  <c:v>223.7869492470721</c:v>
                </c:pt>
                <c:pt idx="40">
                  <c:v>231.23257110987186</c:v>
                </c:pt>
                <c:pt idx="41">
                  <c:v>224.31678750697168</c:v>
                </c:pt>
                <c:pt idx="42">
                  <c:v>222.64361405465709</c:v>
                </c:pt>
                <c:pt idx="43">
                  <c:v>230.03346346904641</c:v>
                </c:pt>
                <c:pt idx="44">
                  <c:v>240.03067484662591</c:v>
                </c:pt>
                <c:pt idx="45">
                  <c:v>240.08644729503641</c:v>
                </c:pt>
                <c:pt idx="46">
                  <c:v>221.97434467373131</c:v>
                </c:pt>
                <c:pt idx="47">
                  <c:v>229.25264919129961</c:v>
                </c:pt>
                <c:pt idx="48">
                  <c:v>237.82766313441175</c:v>
                </c:pt>
                <c:pt idx="49">
                  <c:v>247.11377579475754</c:v>
                </c:pt>
                <c:pt idx="50">
                  <c:v>252.21695482431693</c:v>
                </c:pt>
                <c:pt idx="51">
                  <c:v>270.42665923034036</c:v>
                </c:pt>
                <c:pt idx="52">
                  <c:v>272.51812604573354</c:v>
                </c:pt>
                <c:pt idx="53">
                  <c:v>269.95259341885128</c:v>
                </c:pt>
                <c:pt idx="54">
                  <c:v>294.7852760736198</c:v>
                </c:pt>
                <c:pt idx="55">
                  <c:v>307.50139431121045</c:v>
                </c:pt>
                <c:pt idx="56">
                  <c:v>346.24930284439512</c:v>
                </c:pt>
                <c:pt idx="57">
                  <c:v>338.32961517010619</c:v>
                </c:pt>
                <c:pt idx="58">
                  <c:v>302.30061349693267</c:v>
                </c:pt>
                <c:pt idx="59">
                  <c:v>312.89737869492484</c:v>
                </c:pt>
                <c:pt idx="60">
                  <c:v>323.10373675404367</c:v>
                </c:pt>
                <c:pt idx="61">
                  <c:v>347.33686558839952</c:v>
                </c:pt>
                <c:pt idx="62">
                  <c:v>351.47796988287803</c:v>
                </c:pt>
                <c:pt idx="63">
                  <c:v>308.75627440044633</c:v>
                </c:pt>
                <c:pt idx="64">
                  <c:v>307.80814277746805</c:v>
                </c:pt>
                <c:pt idx="65">
                  <c:v>323.49414389291707</c:v>
                </c:pt>
                <c:pt idx="66">
                  <c:v>346.08198549916358</c:v>
                </c:pt>
                <c:pt idx="67">
                  <c:v>373.04796430563323</c:v>
                </c:pt>
                <c:pt idx="68">
                  <c:v>384.35582822085905</c:v>
                </c:pt>
                <c:pt idx="69">
                  <c:v>378.06748466257676</c:v>
                </c:pt>
                <c:pt idx="70">
                  <c:v>416.68990518683779</c:v>
                </c:pt>
                <c:pt idx="71">
                  <c:v>408.43558282208596</c:v>
                </c:pt>
                <c:pt idx="72">
                  <c:v>401.84049079754607</c:v>
                </c:pt>
                <c:pt idx="73">
                  <c:v>410.10875627440049</c:v>
                </c:pt>
                <c:pt idx="74">
                  <c:v>413.77579475738992</c:v>
                </c:pt>
                <c:pt idx="75">
                  <c:v>424.2331288343558</c:v>
                </c:pt>
                <c:pt idx="76">
                  <c:v>430.57724484104847</c:v>
                </c:pt>
                <c:pt idx="77">
                  <c:v>428.95984383714449</c:v>
                </c:pt>
                <c:pt idx="78">
                  <c:v>438.9431121026214</c:v>
                </c:pt>
                <c:pt idx="79">
                  <c:v>435.63859453430007</c:v>
                </c:pt>
                <c:pt idx="80">
                  <c:v>419.03234802007808</c:v>
                </c:pt>
                <c:pt idx="81">
                  <c:v>391.9827105409928</c:v>
                </c:pt>
                <c:pt idx="82">
                  <c:v>411.80981595092038</c:v>
                </c:pt>
                <c:pt idx="83">
                  <c:v>427.11935303959859</c:v>
                </c:pt>
                <c:pt idx="84">
                  <c:v>425.96207473508105</c:v>
                </c:pt>
                <c:pt idx="85">
                  <c:v>424.28890128276652</c:v>
                </c:pt>
                <c:pt idx="86">
                  <c:v>416.46681539319593</c:v>
                </c:pt>
                <c:pt idx="87">
                  <c:v>410.23424428332424</c:v>
                </c:pt>
                <c:pt idx="88">
                  <c:v>421.76519799219204</c:v>
                </c:pt>
                <c:pt idx="89">
                  <c:v>421.68153931957636</c:v>
                </c:pt>
                <c:pt idx="90">
                  <c:v>405.77244841048542</c:v>
                </c:pt>
                <c:pt idx="91">
                  <c:v>407.57110987172354</c:v>
                </c:pt>
                <c:pt idx="92">
                  <c:v>422.53206915783625</c:v>
                </c:pt>
                <c:pt idx="93">
                  <c:v>441.96876742889043</c:v>
                </c:pt>
                <c:pt idx="94">
                  <c:v>486.71221416620216</c:v>
                </c:pt>
                <c:pt idx="95">
                  <c:v>504.8661461238151</c:v>
                </c:pt>
                <c:pt idx="96">
                  <c:v>517.97267150027915</c:v>
                </c:pt>
                <c:pt idx="97">
                  <c:v>538.73396542108219</c:v>
                </c:pt>
                <c:pt idx="98">
                  <c:v>535.2900167317348</c:v>
                </c:pt>
                <c:pt idx="99">
                  <c:v>585.69436698271079</c:v>
                </c:pt>
                <c:pt idx="100">
                  <c:v>623.14556609035162</c:v>
                </c:pt>
                <c:pt idx="101">
                  <c:v>631.09313998884579</c:v>
                </c:pt>
                <c:pt idx="102">
                  <c:v>642.28945900725068</c:v>
                </c:pt>
                <c:pt idx="103">
                  <c:v>626.77077523703315</c:v>
                </c:pt>
                <c:pt idx="104">
                  <c:v>624.98605688789769</c:v>
                </c:pt>
                <c:pt idx="105">
                  <c:v>617.70775237032933</c:v>
                </c:pt>
                <c:pt idx="106">
                  <c:v>638.3575013943115</c:v>
                </c:pt>
                <c:pt idx="107">
                  <c:v>651.72894590072531</c:v>
                </c:pt>
                <c:pt idx="108">
                  <c:v>676.65923034021228</c:v>
                </c:pt>
                <c:pt idx="109">
                  <c:v>701.71500278862254</c:v>
                </c:pt>
                <c:pt idx="110">
                  <c:v>706.13496932515375</c:v>
                </c:pt>
                <c:pt idx="111">
                  <c:v>706.63692136084808</c:v>
                </c:pt>
                <c:pt idx="112">
                  <c:v>716.62018962632499</c:v>
                </c:pt>
                <c:pt idx="113">
                  <c:v>702.38427216954847</c:v>
                </c:pt>
                <c:pt idx="114">
                  <c:v>702.37032905744593</c:v>
                </c:pt>
                <c:pt idx="115">
                  <c:v>690.49079754601269</c:v>
                </c:pt>
                <c:pt idx="116">
                  <c:v>719.35303959843861</c:v>
                </c:pt>
                <c:pt idx="117">
                  <c:v>770.25934188510917</c:v>
                </c:pt>
                <c:pt idx="118">
                  <c:v>786.34969325153418</c:v>
                </c:pt>
                <c:pt idx="119">
                  <c:v>802.20301171221456</c:v>
                </c:pt>
                <c:pt idx="120">
                  <c:v>818.26547685443427</c:v>
                </c:pt>
                <c:pt idx="121">
                  <c:v>858.21249302844433</c:v>
                </c:pt>
                <c:pt idx="122">
                  <c:v>881.67875069715615</c:v>
                </c:pt>
                <c:pt idx="123">
                  <c:v>895.56609035136694</c:v>
                </c:pt>
                <c:pt idx="124">
                  <c:v>904.01561628555544</c:v>
                </c:pt>
                <c:pt idx="125">
                  <c:v>932.05521472392707</c:v>
                </c:pt>
                <c:pt idx="126">
                  <c:v>951.11544896821022</c:v>
                </c:pt>
                <c:pt idx="127">
                  <c:v>969.43669827105487</c:v>
                </c:pt>
                <c:pt idx="128">
                  <c:v>945.70552147239334</c:v>
                </c:pt>
                <c:pt idx="129">
                  <c:v>926.53374233128909</c:v>
                </c:pt>
                <c:pt idx="130">
                  <c:v>952.6352481873962</c:v>
                </c:pt>
                <c:pt idx="131">
                  <c:v>948.4662576687125</c:v>
                </c:pt>
                <c:pt idx="132">
                  <c:v>974.52593418851188</c:v>
                </c:pt>
                <c:pt idx="133">
                  <c:v>1017.6798661461251</c:v>
                </c:pt>
                <c:pt idx="134">
                  <c:v>1038.6224205242622</c:v>
                </c:pt>
                <c:pt idx="135">
                  <c:v>1107.822085889572</c:v>
                </c:pt>
                <c:pt idx="136">
                  <c:v>1105.9537088678208</c:v>
                </c:pt>
                <c:pt idx="137">
                  <c:v>1087.2002230897949</c:v>
                </c:pt>
                <c:pt idx="138">
                  <c:v>1142.833240379254</c:v>
                </c:pt>
                <c:pt idx="139">
                  <c:v>1136.8516452872295</c:v>
                </c:pt>
                <c:pt idx="140">
                  <c:v>1174.5817066369225</c:v>
                </c:pt>
                <c:pt idx="141">
                  <c:v>1164.9191299498061</c:v>
                </c:pt>
                <c:pt idx="142">
                  <c:v>1191.1321807027339</c:v>
                </c:pt>
                <c:pt idx="143">
                  <c:v>1182.7523703290585</c:v>
                </c:pt>
                <c:pt idx="144">
                  <c:v>1161.2242052426109</c:v>
                </c:pt>
                <c:pt idx="145">
                  <c:v>1226.2967094255446</c:v>
                </c:pt>
                <c:pt idx="146">
                  <c:v>1270.2593418851097</c:v>
                </c:pt>
                <c:pt idx="147">
                  <c:v>1272.5878416062476</c:v>
                </c:pt>
                <c:pt idx="148">
                  <c:v>1257.2364751812613</c:v>
                </c:pt>
                <c:pt idx="149">
                  <c:v>1247.6854433909657</c:v>
                </c:pt>
                <c:pt idx="150">
                  <c:v>1282.1249302844401</c:v>
                </c:pt>
                <c:pt idx="151">
                  <c:v>1282.1807027328509</c:v>
                </c:pt>
                <c:pt idx="152">
                  <c:v>1251.5197992191868</c:v>
                </c:pt>
                <c:pt idx="153">
                  <c:v>1241.8293363078651</c:v>
                </c:pt>
                <c:pt idx="154">
                  <c:v>1052.5794757389858</c:v>
                </c:pt>
                <c:pt idx="155">
                  <c:v>1076.2967094255448</c:v>
                </c:pt>
                <c:pt idx="156">
                  <c:v>1118.9486893474632</c:v>
                </c:pt>
                <c:pt idx="157">
                  <c:v>1180.2704963747919</c:v>
                </c:pt>
                <c:pt idx="158">
                  <c:v>1225.4043502509771</c:v>
                </c:pt>
                <c:pt idx="159">
                  <c:v>1231.4974902398228</c:v>
                </c:pt>
                <c:pt idx="160">
                  <c:v>1240.0585610708324</c:v>
                </c:pt>
                <c:pt idx="161">
                  <c:v>1221.7651979921934</c:v>
                </c:pt>
                <c:pt idx="162">
                  <c:v>1264.2080312325727</c:v>
                </c:pt>
                <c:pt idx="163">
                  <c:v>1277.7189068600128</c:v>
                </c:pt>
                <c:pt idx="164">
                  <c:v>1271.7512548800908</c:v>
                </c:pt>
                <c:pt idx="165">
                  <c:v>1278.9180145008381</c:v>
                </c:pt>
                <c:pt idx="166">
                  <c:v>1273.3128834355844</c:v>
                </c:pt>
                <c:pt idx="167">
                  <c:v>1247.5320691578372</c:v>
                </c:pt>
                <c:pt idx="168">
                  <c:v>1269.854991634134</c:v>
                </c:pt>
                <c:pt idx="169">
                  <c:v>1297.9921918572236</c:v>
                </c:pt>
                <c:pt idx="170">
                  <c:v>1294.1299498047977</c:v>
                </c:pt>
                <c:pt idx="171">
                  <c:v>1300.1394311210277</c:v>
                </c:pt>
                <c:pt idx="172">
                  <c:v>1336.8795315114346</c:v>
                </c:pt>
                <c:pt idx="173">
                  <c:v>1349.3586168432807</c:v>
                </c:pt>
                <c:pt idx="174">
                  <c:v>1375.5158951477983</c:v>
                </c:pt>
                <c:pt idx="175">
                  <c:v>1426.3524818739554</c:v>
                </c:pt>
                <c:pt idx="176">
                  <c:v>1439.5147796988301</c:v>
                </c:pt>
              </c:numCache>
            </c:numRef>
          </c:val>
          <c:smooth val="0"/>
        </c:ser>
        <c:ser>
          <c:idx val="3"/>
          <c:order val="1"/>
          <c:tx>
            <c:v>10/90-1/07</c:v>
          </c:tx>
          <c:spPr>
            <a:ln>
              <a:solidFill>
                <a:srgbClr val="99CC00"/>
              </a:solidFill>
            </a:ln>
          </c:spPr>
          <c:marker>
            <c:symbol val="none"/>
          </c:marker>
          <c:cat>
            <c:numRef>
              <c:f>Sheet1!$A$2:$A$197</c:f>
              <c:numCache>
                <c:formatCode>General</c:formatCode>
                <c:ptCount val="196"/>
                <c:pt idx="0">
                  <c:v>0</c:v>
                </c:pt>
                <c:pt idx="12">
                  <c:v>1</c:v>
                </c:pt>
                <c:pt idx="24">
                  <c:v>2</c:v>
                </c:pt>
                <c:pt idx="36">
                  <c:v>3</c:v>
                </c:pt>
                <c:pt idx="48">
                  <c:v>4</c:v>
                </c:pt>
                <c:pt idx="60">
                  <c:v>5</c:v>
                </c:pt>
                <c:pt idx="72">
                  <c:v>6</c:v>
                </c:pt>
                <c:pt idx="84">
                  <c:v>7</c:v>
                </c:pt>
                <c:pt idx="96">
                  <c:v>8</c:v>
                </c:pt>
                <c:pt idx="108">
                  <c:v>9</c:v>
                </c:pt>
                <c:pt idx="120">
                  <c:v>10</c:v>
                </c:pt>
                <c:pt idx="132">
                  <c:v>11</c:v>
                </c:pt>
                <c:pt idx="144">
                  <c:v>12</c:v>
                </c:pt>
                <c:pt idx="156">
                  <c:v>13</c:v>
                </c:pt>
                <c:pt idx="168">
                  <c:v>14</c:v>
                </c:pt>
                <c:pt idx="180">
                  <c:v>15</c:v>
                </c:pt>
                <c:pt idx="192">
                  <c:v>16</c:v>
                </c:pt>
              </c:numCache>
            </c:numRef>
          </c:cat>
          <c:val>
            <c:numRef>
              <c:f>Sheet1!$C$2:$C$197</c:f>
              <c:numCache>
                <c:formatCode>0.00</c:formatCode>
                <c:ptCount val="196"/>
                <c:pt idx="0" formatCode="General">
                  <c:v>100</c:v>
                </c:pt>
                <c:pt idx="1">
                  <c:v>107.09668388771536</c:v>
                </c:pt>
                <c:pt idx="2">
                  <c:v>106.77347110172295</c:v>
                </c:pt>
                <c:pt idx="3">
                  <c:v>118.45366859237012</c:v>
                </c:pt>
                <c:pt idx="4">
                  <c:v>120.5978164049576</c:v>
                </c:pt>
                <c:pt idx="5">
                  <c:v>131.05260478965718</c:v>
                </c:pt>
                <c:pt idx="6">
                  <c:v>134.37126205685487</c:v>
                </c:pt>
                <c:pt idx="7">
                  <c:v>135.86516682360721</c:v>
                </c:pt>
                <c:pt idx="8">
                  <c:v>132.07314279897179</c:v>
                </c:pt>
                <c:pt idx="9">
                  <c:v>134.73773954648405</c:v>
                </c:pt>
                <c:pt idx="10">
                  <c:v>134.19311327717401</c:v>
                </c:pt>
                <c:pt idx="11">
                  <c:v>137.47868577100243</c:v>
                </c:pt>
                <c:pt idx="12">
                  <c:v>135.96696612628202</c:v>
                </c:pt>
                <c:pt idx="13">
                  <c:v>135.21237879520521</c:v>
                </c:pt>
                <c:pt idx="14">
                  <c:v>144.88713002315933</c:v>
                </c:pt>
                <c:pt idx="15">
                  <c:v>151.94309418980481</c:v>
                </c:pt>
                <c:pt idx="16">
                  <c:v>148.30885908431529</c:v>
                </c:pt>
                <c:pt idx="17">
                  <c:v>145.84658845086915</c:v>
                </c:pt>
                <c:pt idx="18">
                  <c:v>145.32868449851122</c:v>
                </c:pt>
                <c:pt idx="19">
                  <c:v>151.67968849413387</c:v>
                </c:pt>
                <c:pt idx="20">
                  <c:v>149.69332960069229</c:v>
                </c:pt>
                <c:pt idx="21">
                  <c:v>156.19703255032709</c:v>
                </c:pt>
                <c:pt idx="22">
                  <c:v>156.67803425546538</c:v>
                </c:pt>
                <c:pt idx="23">
                  <c:v>159.90761713282268</c:v>
                </c:pt>
                <c:pt idx="24">
                  <c:v>159.70274603618967</c:v>
                </c:pt>
                <c:pt idx="25">
                  <c:v>163.08375537627566</c:v>
                </c:pt>
                <c:pt idx="26">
                  <c:v>166.02575522357671</c:v>
                </c:pt>
                <c:pt idx="27">
                  <c:v>176.68032473977553</c:v>
                </c:pt>
                <c:pt idx="28">
                  <c:v>186.17947217061564</c:v>
                </c:pt>
                <c:pt idx="29">
                  <c:v>201.95454661135571</c:v>
                </c:pt>
                <c:pt idx="30">
                  <c:v>193.05983254014711</c:v>
                </c:pt>
                <c:pt idx="31">
                  <c:v>189.99949100348664</c:v>
                </c:pt>
                <c:pt idx="32">
                  <c:v>196.15834881531063</c:v>
                </c:pt>
                <c:pt idx="33">
                  <c:v>199.58389535031685</c:v>
                </c:pt>
                <c:pt idx="34">
                  <c:v>204.5122540910595</c:v>
                </c:pt>
                <c:pt idx="35">
                  <c:v>214.49622070088824</c:v>
                </c:pt>
                <c:pt idx="36">
                  <c:v>210.4064337159291</c:v>
                </c:pt>
                <c:pt idx="37">
                  <c:v>198.99600437737001</c:v>
                </c:pt>
                <c:pt idx="38">
                  <c:v>198.65752169597641</c:v>
                </c:pt>
                <c:pt idx="39">
                  <c:v>204.43972208790368</c:v>
                </c:pt>
                <c:pt idx="40">
                  <c:v>213.31789377242768</c:v>
                </c:pt>
                <c:pt idx="41">
                  <c:v>205.41954037614843</c:v>
                </c:pt>
                <c:pt idx="42">
                  <c:v>208.90743898404298</c:v>
                </c:pt>
                <c:pt idx="43">
                  <c:v>213.55712213371339</c:v>
                </c:pt>
                <c:pt idx="44">
                  <c:v>209.20138447051636</c:v>
                </c:pt>
                <c:pt idx="45">
                  <c:v>208.17830147863486</c:v>
                </c:pt>
                <c:pt idx="46">
                  <c:v>208.8005497162344</c:v>
                </c:pt>
                <c:pt idx="47">
                  <c:v>204.92326877560885</c:v>
                </c:pt>
                <c:pt idx="48">
                  <c:v>197.81513246634256</c:v>
                </c:pt>
                <c:pt idx="49">
                  <c:v>191.01239406510061</c:v>
                </c:pt>
                <c:pt idx="50">
                  <c:v>204.95635354897814</c:v>
                </c:pt>
                <c:pt idx="51">
                  <c:v>200.48100170513825</c:v>
                </c:pt>
                <c:pt idx="52">
                  <c:v>205.43226528898271</c:v>
                </c:pt>
                <c:pt idx="53">
                  <c:v>204.60896342860039</c:v>
                </c:pt>
                <c:pt idx="54">
                  <c:v>204.55679128597959</c:v>
                </c:pt>
                <c:pt idx="55">
                  <c:v>213.24917924312211</c:v>
                </c:pt>
                <c:pt idx="56">
                  <c:v>216.64291349604247</c:v>
                </c:pt>
                <c:pt idx="57">
                  <c:v>220.37640292163988</c:v>
                </c:pt>
                <c:pt idx="58">
                  <c:v>223.02191229990063</c:v>
                </c:pt>
                <c:pt idx="59">
                  <c:v>226.84574860662198</c:v>
                </c:pt>
                <c:pt idx="60">
                  <c:v>221.98610439518484</c:v>
                </c:pt>
                <c:pt idx="61">
                  <c:v>224.01445550097972</c:v>
                </c:pt>
                <c:pt idx="62">
                  <c:v>236.24691420863761</c:v>
                </c:pt>
                <c:pt idx="63">
                  <c:v>240.13437507953063</c:v>
                </c:pt>
                <c:pt idx="64">
                  <c:v>242.94530832463792</c:v>
                </c:pt>
                <c:pt idx="65">
                  <c:v>241.61937240729893</c:v>
                </c:pt>
                <c:pt idx="66">
                  <c:v>242.84478151324657</c:v>
                </c:pt>
                <c:pt idx="67">
                  <c:v>249.1194360318631</c:v>
                </c:pt>
                <c:pt idx="68">
                  <c:v>252.36683378718845</c:v>
                </c:pt>
                <c:pt idx="69">
                  <c:v>254.27175323849025</c:v>
                </c:pt>
                <c:pt idx="70">
                  <c:v>264.28116967398762</c:v>
                </c:pt>
                <c:pt idx="71">
                  <c:v>268.8812256636042</c:v>
                </c:pt>
                <c:pt idx="72">
                  <c:v>276.86356348459009</c:v>
                </c:pt>
                <c:pt idx="73">
                  <c:v>289.47776957727831</c:v>
                </c:pt>
                <c:pt idx="74">
                  <c:v>319.56328099152523</c:v>
                </c:pt>
                <c:pt idx="75">
                  <c:v>323.13389153284299</c:v>
                </c:pt>
                <c:pt idx="76">
                  <c:v>322.47346855674033</c:v>
                </c:pt>
                <c:pt idx="77">
                  <c:v>321.78759575496906</c:v>
                </c:pt>
                <c:pt idx="78">
                  <c:v>312.93232891354694</c:v>
                </c:pt>
                <c:pt idx="79">
                  <c:v>322.13244089277987</c:v>
                </c:pt>
                <c:pt idx="80">
                  <c:v>337.78917364416054</c:v>
                </c:pt>
                <c:pt idx="81">
                  <c:v>348.2236021683251</c:v>
                </c:pt>
                <c:pt idx="82">
                  <c:v>347.39012037767537</c:v>
                </c:pt>
                <c:pt idx="83">
                  <c:v>377.7084976967908</c:v>
                </c:pt>
                <c:pt idx="84">
                  <c:v>367.49930012979411</c:v>
                </c:pt>
                <c:pt idx="85">
                  <c:v>375.44219072099355</c:v>
                </c:pt>
                <c:pt idx="86">
                  <c:v>384.30636500139974</c:v>
                </c:pt>
                <c:pt idx="87">
                  <c:v>382.27546891303797</c:v>
                </c:pt>
                <c:pt idx="88">
                  <c:v>375.77049347211971</c:v>
                </c:pt>
                <c:pt idx="89">
                  <c:v>382.51342478304025</c:v>
                </c:pt>
                <c:pt idx="90">
                  <c:v>370.05319013564753</c:v>
                </c:pt>
                <c:pt idx="91">
                  <c:v>367.46112539129103</c:v>
                </c:pt>
                <c:pt idx="92">
                  <c:v>364.97340493217615</c:v>
                </c:pt>
                <c:pt idx="93">
                  <c:v>341.27961723462187</c:v>
                </c:pt>
                <c:pt idx="94">
                  <c:v>309.07286285088941</c:v>
                </c:pt>
                <c:pt idx="95">
                  <c:v>326.5696179981166</c:v>
                </c:pt>
                <c:pt idx="96">
                  <c:v>320.52401191051825</c:v>
                </c:pt>
                <c:pt idx="97">
                  <c:v>325.2436820807776</c:v>
                </c:pt>
                <c:pt idx="98">
                  <c:v>317.0450207416078</c:v>
                </c:pt>
                <c:pt idx="99">
                  <c:v>310.42043112004666</c:v>
                </c:pt>
                <c:pt idx="100">
                  <c:v>303.13032855724919</c:v>
                </c:pt>
                <c:pt idx="101">
                  <c:v>301.76240042755688</c:v>
                </c:pt>
                <c:pt idx="102">
                  <c:v>330.39727177868821</c:v>
                </c:pt>
                <c:pt idx="103">
                  <c:v>337.65556205939981</c:v>
                </c:pt>
                <c:pt idx="104">
                  <c:v>332.18766701448089</c:v>
                </c:pt>
                <c:pt idx="105">
                  <c:v>321.61708192298875</c:v>
                </c:pt>
                <c:pt idx="106">
                  <c:v>317.52983992059649</c:v>
                </c:pt>
                <c:pt idx="107">
                  <c:v>305.47425750133607</c:v>
                </c:pt>
                <c:pt idx="108">
                  <c:v>297.96146896393753</c:v>
                </c:pt>
                <c:pt idx="109">
                  <c:v>293.11454966533478</c:v>
                </c:pt>
                <c:pt idx="110">
                  <c:v>302.39737357799095</c:v>
                </c:pt>
                <c:pt idx="111">
                  <c:v>303.3937342529203</c:v>
                </c:pt>
                <c:pt idx="112">
                  <c:v>299.77858651668237</c:v>
                </c:pt>
                <c:pt idx="113">
                  <c:v>309.63530399816761</c:v>
                </c:pt>
                <c:pt idx="114">
                  <c:v>330.44053648232506</c:v>
                </c:pt>
                <c:pt idx="115">
                  <c:v>333.69047922021736</c:v>
                </c:pt>
                <c:pt idx="116">
                  <c:v>342.25052808388267</c:v>
                </c:pt>
                <c:pt idx="117">
                  <c:v>372.16425317486579</c:v>
                </c:pt>
                <c:pt idx="118">
                  <c:v>357.05978164049577</c:v>
                </c:pt>
                <c:pt idx="119">
                  <c:v>368.42058381900085</c:v>
                </c:pt>
                <c:pt idx="120">
                  <c:v>352.47117807243018</c:v>
                </c:pt>
                <c:pt idx="121">
                  <c:v>356.99742956760753</c:v>
                </c:pt>
                <c:pt idx="122">
                  <c:v>382.12531494159271</c:v>
                </c:pt>
                <c:pt idx="123">
                  <c:v>386.11330262387719</c:v>
                </c:pt>
                <c:pt idx="124">
                  <c:v>379.94680986435259</c:v>
                </c:pt>
                <c:pt idx="125">
                  <c:v>383.63448960374637</c:v>
                </c:pt>
                <c:pt idx="126">
                  <c:v>392.78624691420885</c:v>
                </c:pt>
                <c:pt idx="127">
                  <c:v>402.29557427531643</c:v>
                </c:pt>
                <c:pt idx="128">
                  <c:v>425.87483775736166</c:v>
                </c:pt>
                <c:pt idx="129">
                  <c:v>417.41531570508778</c:v>
                </c:pt>
                <c:pt idx="130">
                  <c:v>432.67884864988702</c:v>
                </c:pt>
                <c:pt idx="131">
                  <c:v>414.71127172778904</c:v>
                </c:pt>
                <c:pt idx="132">
                  <c:v>402.84529050976028</c:v>
                </c:pt>
                <c:pt idx="133">
                  <c:v>425.01463364975967</c:v>
                </c:pt>
                <c:pt idx="134">
                  <c:v>435.36635024050099</c:v>
                </c:pt>
                <c:pt idx="135">
                  <c:v>436.22019189168572</c:v>
                </c:pt>
                <c:pt idx="136">
                  <c:v>444.63135927518908</c:v>
                </c:pt>
                <c:pt idx="137">
                  <c:v>471.30404906726397</c:v>
                </c:pt>
                <c:pt idx="138">
                  <c:v>475.32257654035084</c:v>
                </c:pt>
                <c:pt idx="139">
                  <c:v>481.75756496068016</c:v>
                </c:pt>
                <c:pt idx="140">
                  <c:v>494.92530476166257</c:v>
                </c:pt>
                <c:pt idx="141">
                  <c:v>469.0377420914669</c:v>
                </c:pt>
                <c:pt idx="142">
                  <c:v>468.12027587611044</c:v>
                </c:pt>
                <c:pt idx="143">
                  <c:v>450.15524393657927</c:v>
                </c:pt>
                <c:pt idx="144">
                  <c:v>428.49235232738681</c:v>
                </c:pt>
                <c:pt idx="145">
                  <c:v>448.67024660881094</c:v>
                </c:pt>
                <c:pt idx="146">
                  <c:v>452.00162878884305</c:v>
                </c:pt>
                <c:pt idx="147">
                  <c:v>438.86061130481283</c:v>
                </c:pt>
                <c:pt idx="148">
                  <c:v>446.12144656809124</c:v>
                </c:pt>
                <c:pt idx="149">
                  <c:v>455.05306288651946</c:v>
                </c:pt>
                <c:pt idx="150">
                  <c:v>475.06044333596344</c:v>
                </c:pt>
                <c:pt idx="151">
                  <c:v>503.75003181228249</c:v>
                </c:pt>
                <c:pt idx="152">
                  <c:v>514.70745425393875</c:v>
                </c:pt>
                <c:pt idx="153">
                  <c:v>542.25434555773336</c:v>
                </c:pt>
                <c:pt idx="154">
                  <c:v>545.15817066653142</c:v>
                </c:pt>
                <c:pt idx="155">
                  <c:v>563.69455119232487</c:v>
                </c:pt>
                <c:pt idx="156">
                  <c:v>573.8782989336529</c:v>
                </c:pt>
                <c:pt idx="157">
                  <c:v>598.89675005726269</c:v>
                </c:pt>
                <c:pt idx="158">
                  <c:v>619.84577405644825</c:v>
                </c:pt>
                <c:pt idx="159">
                  <c:v>646.66098287226794</c:v>
                </c:pt>
                <c:pt idx="160">
                  <c:v>657.96834041686884</c:v>
                </c:pt>
                <c:pt idx="161">
                  <c:v>694.33105133229901</c:v>
                </c:pt>
                <c:pt idx="162">
                  <c:v>593.08782734838326</c:v>
                </c:pt>
                <c:pt idx="163">
                  <c:v>635.36253276665116</c:v>
                </c:pt>
                <c:pt idx="164">
                  <c:v>653.99435013870209</c:v>
                </c:pt>
                <c:pt idx="165">
                  <c:v>656.14867788155709</c:v>
                </c:pt>
                <c:pt idx="166">
                  <c:v>708.22538365612252</c:v>
                </c:pt>
                <c:pt idx="167">
                  <c:v>707.80291655002225</c:v>
                </c:pt>
                <c:pt idx="168">
                  <c:v>745.73588170921084</c:v>
                </c:pt>
                <c:pt idx="169">
                  <c:v>777.82683938615071</c:v>
                </c:pt>
                <c:pt idx="170">
                  <c:v>815.57783829180823</c:v>
                </c:pt>
                <c:pt idx="171">
                  <c:v>747.09362990863553</c:v>
                </c:pt>
                <c:pt idx="172">
                  <c:v>770.00610795816101</c:v>
                </c:pt>
                <c:pt idx="173">
                  <c:v>758.07268470211034</c:v>
                </c:pt>
                <c:pt idx="174">
                  <c:v>798.39666098287273</c:v>
                </c:pt>
                <c:pt idx="175">
                  <c:v>826.06825643244383</c:v>
                </c:pt>
                <c:pt idx="176">
                  <c:v>867.59855444990262</c:v>
                </c:pt>
                <c:pt idx="177">
                  <c:v>929.51543531926882</c:v>
                </c:pt>
                <c:pt idx="178">
                  <c:v>895.52592064744431</c:v>
                </c:pt>
                <c:pt idx="179">
                  <c:v>900.86147659888616</c:v>
                </c:pt>
                <c:pt idx="180">
                  <c:v>879.54470261878794</c:v>
                </c:pt>
                <c:pt idx="181">
                  <c:v>916.60346626625699</c:v>
                </c:pt>
                <c:pt idx="182">
                  <c:v>914.77489629196123</c:v>
                </c:pt>
                <c:pt idx="183">
                  <c:v>981.59977604153494</c:v>
                </c:pt>
                <c:pt idx="184">
                  <c:v>999.16142824421752</c:v>
                </c:pt>
                <c:pt idx="185">
                  <c:v>1049.6258875626711</c:v>
                </c:pt>
                <c:pt idx="186">
                  <c:v>1010.6176672689801</c:v>
                </c:pt>
                <c:pt idx="187">
                  <c:v>981.84918433308826</c:v>
                </c:pt>
                <c:pt idx="188">
                  <c:v>1032.9308019240077</c:v>
                </c:pt>
                <c:pt idx="189">
                  <c:v>1067.77161326445</c:v>
                </c:pt>
                <c:pt idx="190">
                  <c:v>1108.1859364263366</c:v>
                </c:pt>
                <c:pt idx="191">
                  <c:v>1128.6666836332181</c:v>
                </c:pt>
                <c:pt idx="192">
                  <c:v>1199.3675718321342</c:v>
                </c:pt>
                <c:pt idx="193">
                  <c:v>1255.121777415826</c:v>
                </c:pt>
                <c:pt idx="194">
                  <c:v>1235.5012343165463</c:v>
                </c:pt>
                <c:pt idx="195">
                  <c:v>1339.5464841065855</c:v>
                </c:pt>
              </c:numCache>
            </c:numRef>
          </c:val>
          <c:smooth val="0"/>
        </c:ser>
        <c:ser>
          <c:idx val="0"/>
          <c:order val="2"/>
          <c:tx>
            <c:v>2/09-?</c:v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cat>
            <c:numRef>
              <c:f>Sheet1!$A$2:$A$197</c:f>
              <c:numCache>
                <c:formatCode>General</c:formatCode>
                <c:ptCount val="196"/>
                <c:pt idx="0">
                  <c:v>0</c:v>
                </c:pt>
                <c:pt idx="12">
                  <c:v>1</c:v>
                </c:pt>
                <c:pt idx="24">
                  <c:v>2</c:v>
                </c:pt>
                <c:pt idx="36">
                  <c:v>3</c:v>
                </c:pt>
                <c:pt idx="48">
                  <c:v>4</c:v>
                </c:pt>
                <c:pt idx="60">
                  <c:v>5</c:v>
                </c:pt>
                <c:pt idx="72">
                  <c:v>6</c:v>
                </c:pt>
                <c:pt idx="84">
                  <c:v>7</c:v>
                </c:pt>
                <c:pt idx="96">
                  <c:v>8</c:v>
                </c:pt>
                <c:pt idx="108">
                  <c:v>9</c:v>
                </c:pt>
                <c:pt idx="120">
                  <c:v>10</c:v>
                </c:pt>
                <c:pt idx="132">
                  <c:v>11</c:v>
                </c:pt>
                <c:pt idx="144">
                  <c:v>12</c:v>
                </c:pt>
                <c:pt idx="156">
                  <c:v>13</c:v>
                </c:pt>
                <c:pt idx="168">
                  <c:v>14</c:v>
                </c:pt>
                <c:pt idx="180">
                  <c:v>15</c:v>
                </c:pt>
                <c:pt idx="192">
                  <c:v>16</c:v>
                </c:pt>
              </c:numCache>
            </c:numRef>
          </c:cat>
          <c:val>
            <c:numRef>
              <c:f>Sheet1!$D$2:$D$197</c:f>
              <c:numCache>
                <c:formatCode>General</c:formatCode>
                <c:ptCount val="196"/>
                <c:pt idx="0">
                  <c:v>100</c:v>
                </c:pt>
                <c:pt idx="1">
                  <c:v>104.06183237900049</c:v>
                </c:pt>
                <c:pt idx="2">
                  <c:v>136.34135452341786</c:v>
                </c:pt>
                <c:pt idx="3">
                  <c:v>139.28195816516399</c:v>
                </c:pt>
                <c:pt idx="4">
                  <c:v>134.08361573795247</c:v>
                </c:pt>
                <c:pt idx="5">
                  <c:v>148.12594197296704</c:v>
                </c:pt>
                <c:pt idx="6">
                  <c:v>167.95928579347458</c:v>
                </c:pt>
                <c:pt idx="7">
                  <c:v>178.7005492282938</c:v>
                </c:pt>
                <c:pt idx="8">
                  <c:v>170.6511935902391</c:v>
                </c:pt>
                <c:pt idx="9">
                  <c:v>182.44417077913707</c:v>
                </c:pt>
                <c:pt idx="10">
                  <c:v>195.48841766519539</c:v>
                </c:pt>
                <c:pt idx="11">
                  <c:v>185.30237519513625</c:v>
                </c:pt>
                <c:pt idx="12">
                  <c:v>195.19477678798816</c:v>
                </c:pt>
                <c:pt idx="13">
                  <c:v>215.07426417491396</c:v>
                </c:pt>
                <c:pt idx="14">
                  <c:v>230.00470424670613</c:v>
                </c:pt>
                <c:pt idx="15">
                  <c:v>217.25020300172875</c:v>
                </c:pt>
                <c:pt idx="16">
                  <c:v>206.35073305347547</c:v>
                </c:pt>
                <c:pt idx="17">
                  <c:v>226.00040150895441</c:v>
                </c:pt>
                <c:pt idx="18">
                  <c:v>222.86353789315655</c:v>
                </c:pt>
                <c:pt idx="19">
                  <c:v>232.81946179822063</c:v>
                </c:pt>
                <c:pt idx="20">
                  <c:v>243.76507531289221</c:v>
                </c:pt>
                <c:pt idx="21">
                  <c:v>238.99191289053471</c:v>
                </c:pt>
                <c:pt idx="22">
                  <c:v>250.12150140378299</c:v>
                </c:pt>
                <c:pt idx="23">
                  <c:v>260.4387833679408</c:v>
                </c:pt>
                <c:pt idx="24">
                  <c:v>272.37438612576801</c:v>
                </c:pt>
                <c:pt idx="25">
                  <c:v>268.8857527244179</c:v>
                </c:pt>
                <c:pt idx="26">
                  <c:v>282.63533698286977</c:v>
                </c:pt>
                <c:pt idx="27">
                  <c:v>285.45938317437759</c:v>
                </c:pt>
                <c:pt idx="28">
                  <c:v>276.69300445555069</c:v>
                </c:pt>
                <c:pt idx="29">
                  <c:v>279.60484327667245</c:v>
                </c:pt>
                <c:pt idx="30">
                  <c:v>263.95708049055992</c:v>
                </c:pt>
                <c:pt idx="31">
                  <c:v>234.99180502245741</c:v>
                </c:pt>
                <c:pt idx="32">
                  <c:v>268.54207304466627</c:v>
                </c:pt>
                <c:pt idx="33">
                  <c:v>258.44831770744361</c:v>
                </c:pt>
                <c:pt idx="34">
                  <c:v>270.84086162623095</c:v>
                </c:pt>
                <c:pt idx="35">
                  <c:v>288.06170054023903</c:v>
                </c:pt>
                <c:pt idx="36">
                  <c:v>285.4375099253611</c:v>
                </c:pt>
                <c:pt idx="37">
                  <c:v>299.25511099924773</c:v>
                </c:pt>
                <c:pt idx="38">
                  <c:v>307.25412820120977</c:v>
                </c:pt>
                <c:pt idx="39">
                  <c:v>293.70200245100233</c:v>
                </c:pt>
                <c:pt idx="40">
                  <c:v>311.22397308092189</c:v>
                </c:pt>
                <c:pt idx="41">
                  <c:v>317.97741362313877</c:v>
                </c:pt>
                <c:pt idx="42">
                  <c:v>318.35794822931541</c:v>
                </c:pt>
                <c:pt idx="43">
                  <c:v>314.43184984763622</c:v>
                </c:pt>
                <c:pt idx="44">
                  <c:v>313.64201581465852</c:v>
                </c:pt>
                <c:pt idx="45">
                  <c:v>312.78955837011318</c:v>
                </c:pt>
                <c:pt idx="46">
                  <c:v>324.19870498380465</c:v>
                </c:pt>
                <c:pt idx="47">
                  <c:v>336.05580375201117</c:v>
                </c:pt>
                <c:pt idx="48">
                  <c:v>340.22610347544941</c:v>
                </c:pt>
                <c:pt idx="49">
                  <c:v>350.45858914547495</c:v>
                </c:pt>
                <c:pt idx="50">
                  <c:v>372.64481435933845</c:v>
                </c:pt>
                <c:pt idx="51">
                  <c:v>350.65849808803824</c:v>
                </c:pt>
                <c:pt idx="52">
                  <c:v>342.98597620040681</c:v>
                </c:pt>
                <c:pt idx="53">
                  <c:v>345.82855646414419</c:v>
                </c:pt>
                <c:pt idx="54">
                  <c:v>322.92715743915181</c:v>
                </c:pt>
                <c:pt idx="55">
                  <c:v>334.01700649425743</c:v>
                </c:pt>
                <c:pt idx="56">
                  <c:v>348.49614971759536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337984"/>
        <c:axId val="105340288"/>
      </c:lineChart>
      <c:catAx>
        <c:axId val="105337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0" baseline="0"/>
                </a:pPr>
                <a:r>
                  <a:rPr lang="en-US" sz="1200" b="0" baseline="0" dirty="0" smtClean="0"/>
                  <a:t>Years after start of expansion</a:t>
                </a:r>
                <a:endParaRPr lang="en-US" sz="1200" b="0" baseline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105340288"/>
        <c:crosses val="autoZero"/>
        <c:auto val="1"/>
        <c:lblAlgn val="ctr"/>
        <c:lblOffset val="100"/>
        <c:noMultiLvlLbl val="0"/>
      </c:catAx>
      <c:valAx>
        <c:axId val="105340288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105337984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22483194219688854"/>
          <c:y val="0.93477924634420695"/>
          <c:w val="0.55655038518185196"/>
          <c:h val="6.5220753655793023E-2"/>
        </c:manualLayout>
      </c:layout>
      <c:overlay val="0"/>
      <c:txPr>
        <a:bodyPr/>
        <a:lstStyle/>
        <a:p>
          <a:pPr>
            <a:defRPr sz="1200" baseline="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0.46775</cdr:x>
      <cdr:y>0.625</cdr:y>
    </cdr:from>
    <cdr:to>
      <cdr:x>0.57136</cdr:x>
      <cdr:y>0.66786</cdr:y>
    </cdr:to>
    <cdr:sp macro="" textlink="">
      <cdr:nvSpPr>
        <cdr:cNvPr id="2" name="Rectangle 1"/>
        <cdr:cNvSpPr/>
      </cdr:nvSpPr>
      <cdr:spPr bwMode="auto">
        <a:xfrm xmlns:a="http://schemas.openxmlformats.org/drawingml/2006/main">
          <a:off x="3956215" y="2667000"/>
          <a:ext cx="876300" cy="18288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>
            <a:alpha val="10000"/>
          </a:srgbClr>
        </a:solidFill>
        <a:ln xmlns:a="http://schemas.openxmlformats.org/drawingml/2006/main" w="3175" cap="flat" cmpd="sng" algn="ctr">
          <a:noFill/>
          <a:prstDash val="solid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/>
      </cdr:spPr>
      <cdr:txBody>
        <a:bodyPr xmlns:a="http://schemas.openxmlformats.org/drawingml/2006/main" vert="horz" wrap="square" lIns="91440" tIns="45720" rIns="91440" bIns="45720" numCol="1" rtlCol="0" anchor="t" anchorCtr="0" compatLnSpc="1">
          <a:prstTxWarp prst="textNoShape">
            <a:avLst/>
          </a:prstTxWarp>
        </a:bodyPr>
        <a:lstStyle xmlns:a="http://schemas.openxmlformats.org/drawingml/2006/main">
          <a:defPPr>
            <a:defRPr lang="en-US"/>
          </a:defPPr>
          <a:lvl1pPr algn="r" rtl="0" eaLnBrk="0" fontAlgn="base" hangingPunct="0">
            <a:spcBef>
              <a:spcPct val="0"/>
            </a:spcBef>
            <a:spcAft>
              <a:spcPct val="0"/>
            </a:spcAft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1pPr>
          <a:lvl2pPr marL="457200" algn="r" rtl="0" eaLnBrk="0" fontAlgn="base" hangingPunct="0">
            <a:spcBef>
              <a:spcPct val="0"/>
            </a:spcBef>
            <a:spcAft>
              <a:spcPct val="0"/>
            </a:spcAft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2pPr>
          <a:lvl3pPr marL="914400" algn="r" rtl="0" eaLnBrk="0" fontAlgn="base" hangingPunct="0">
            <a:spcBef>
              <a:spcPct val="0"/>
            </a:spcBef>
            <a:spcAft>
              <a:spcPct val="0"/>
            </a:spcAft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3pPr>
          <a:lvl4pPr marL="1371600" algn="r" rtl="0" eaLnBrk="0" fontAlgn="base" hangingPunct="0">
            <a:spcBef>
              <a:spcPct val="0"/>
            </a:spcBef>
            <a:spcAft>
              <a:spcPct val="0"/>
            </a:spcAft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4pPr>
          <a:lvl5pPr marL="1828800" algn="r" rtl="0" eaLnBrk="0" fontAlgn="base" hangingPunct="0">
            <a:spcBef>
              <a:spcPct val="0"/>
            </a:spcBef>
            <a:spcAft>
              <a:spcPct val="0"/>
            </a:spcAft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endParaRPr>
        </a:p>
      </cdr:txBody>
    </cdr:sp>
  </cdr:relSizeAnchor>
  <cdr:relSizeAnchor xmlns:cdr="http://schemas.openxmlformats.org/drawingml/2006/chartDrawing">
    <cdr:from>
      <cdr:x>0.45874</cdr:x>
      <cdr:y>0.66476</cdr:y>
    </cdr:from>
    <cdr:to>
      <cdr:x>0.57586</cdr:x>
      <cdr:y>0.76213</cdr:y>
    </cdr:to>
    <cdr:sp macro="" textlink="">
      <cdr:nvSpPr>
        <cdr:cNvPr id="3" name="Text Box 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880015" y="2836684"/>
          <a:ext cx="990601" cy="41549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700" b="1" dirty="0" smtClean="0">
              <a:solidFill>
                <a:srgbClr val="FF505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mid-cycle downturn</a:t>
          </a:r>
        </a:p>
        <a:p xmlns:a="http://schemas.openxmlformats.org/drawingml/2006/main">
          <a:pPr algn="ctr"/>
          <a:r>
            <a:rPr lang="en-US" sz="700" b="1" dirty="0" smtClean="0">
              <a:solidFill>
                <a:srgbClr val="FF505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12/97 - 11/99</a:t>
          </a:r>
        </a:p>
        <a:p xmlns:a="http://schemas.openxmlformats.org/drawingml/2006/main">
          <a:pPr algn="ctr"/>
          <a:r>
            <a:rPr lang="en-US" sz="700" b="1" dirty="0" smtClean="0">
              <a:solidFill>
                <a:srgbClr val="FF505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-23.7%</a:t>
          </a:r>
          <a:endParaRPr lang="en-US" sz="700" b="1" dirty="0">
            <a:solidFill>
              <a:srgbClr val="FF5050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fld id="{B5E0CD15-664C-42AB-9DD1-D53EF663C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7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fld id="{CEFDE181-D03C-47D7-9DCC-5C2D373FB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4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6E7BE-5BEA-475A-B20C-A6CDA15B3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61421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51481-F0A9-458B-AFCC-C4E701767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2758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0F118-0A1B-48EB-9AE1-124AC0489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53157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B4095-5E9D-436E-8FD0-46220B913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61120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9FDD1-EF1B-4FA4-8AF9-FD570703F6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7159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F016C-7FB0-4965-B07A-93DF658C9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2391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4B373-14D6-40E3-A6B3-68C517D39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91091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6225B-3E7C-4559-AE67-30C57A8A5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0920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D681E-475A-4D99-BF35-2F849C8BA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24410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2CAE0-1893-4FA0-8BD7-F52989AB4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73303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D32CE-4032-4F7D-8C88-FCB82853F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98044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0A48013-ADB5-41D2-BFAF-48BDD3FCC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84494"/>
              </p:ext>
            </p:extLst>
          </p:nvPr>
        </p:nvGraphicFramePr>
        <p:xfrm>
          <a:off x="523875" y="762000"/>
          <a:ext cx="8457953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3ACFB-70C4-4542-992B-1E30340D80C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33400" y="6400800"/>
            <a:ext cx="4953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/>
            <a:r>
              <a:rPr lang="en-US" sz="900" dirty="0">
                <a:solidFill>
                  <a:schemeClr val="bg1"/>
                </a:solidFill>
                <a:latin typeface="+mn-lt"/>
              </a:rPr>
              <a:t>Data as of </a:t>
            </a:r>
            <a:r>
              <a:rPr lang="en-US" sz="900" dirty="0" smtClean="0">
                <a:solidFill>
                  <a:schemeClr val="bg1"/>
                </a:solidFill>
                <a:latin typeface="+mn-lt"/>
              </a:rPr>
              <a:t>October 31, 2013</a:t>
            </a:r>
            <a:endParaRPr lang="en-US" sz="900" dirty="0">
              <a:solidFill>
                <a:schemeClr val="bg1"/>
              </a:solidFill>
              <a:latin typeface="+mn-lt"/>
            </a:endParaRPr>
          </a:p>
          <a:p>
            <a:pPr algn="l" eaLnBrk="1" hangingPunct="1"/>
            <a:r>
              <a:rPr lang="en-US" sz="900" dirty="0">
                <a:solidFill>
                  <a:schemeClr val="bg1"/>
                </a:solidFill>
                <a:latin typeface="+mn-lt"/>
              </a:rPr>
              <a:t>Source: NAREIT</a:t>
            </a:r>
            <a:r>
              <a:rPr lang="en-US" sz="900" dirty="0">
                <a:solidFill>
                  <a:schemeClr val="bg1"/>
                </a:solidFill>
                <a:latin typeface="+mn-lt"/>
                <a:cs typeface="Tahoma" pitchFamily="34" charset="0"/>
              </a:rPr>
              <a:t>® analysis of FTSE </a:t>
            </a:r>
            <a:r>
              <a:rPr lang="en-US" sz="900" dirty="0" smtClean="0">
                <a:solidFill>
                  <a:schemeClr val="bg1"/>
                </a:solidFill>
                <a:latin typeface="+mn-lt"/>
                <a:cs typeface="Tahoma" pitchFamily="34" charset="0"/>
              </a:rPr>
              <a:t>NAREIT All </a:t>
            </a:r>
            <a:r>
              <a:rPr lang="en-US" sz="900" dirty="0">
                <a:solidFill>
                  <a:schemeClr val="bg1"/>
                </a:solidFill>
                <a:latin typeface="+mn-lt"/>
                <a:cs typeface="Tahoma" pitchFamily="34" charset="0"/>
              </a:rPr>
              <a:t>Equity </a:t>
            </a:r>
            <a:r>
              <a:rPr lang="en-US" sz="900" dirty="0" smtClean="0">
                <a:solidFill>
                  <a:schemeClr val="bg1"/>
                </a:solidFill>
                <a:latin typeface="+mn-lt"/>
                <a:cs typeface="Tahoma" pitchFamily="34" charset="0"/>
              </a:rPr>
              <a:t>REIT Index total returns.</a:t>
            </a:r>
            <a:endParaRPr lang="en-US" sz="900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 dirty="0" smtClean="0">
                <a:solidFill>
                  <a:schemeClr val="accent2"/>
                </a:solidFill>
                <a:latin typeface="+mn-lt"/>
                <a:cs typeface="Arial" charset="0"/>
              </a:rPr>
              <a:t>U.S. Listed Equity </a:t>
            </a:r>
            <a:r>
              <a:rPr lang="en-US" sz="2400" b="1" dirty="0">
                <a:solidFill>
                  <a:schemeClr val="accent2"/>
                </a:solidFill>
                <a:latin typeface="+mn-lt"/>
                <a:cs typeface="Arial" charset="0"/>
              </a:rPr>
              <a:t>REIT </a:t>
            </a:r>
            <a:r>
              <a:rPr lang="en-US" sz="2400" b="1" dirty="0" smtClean="0">
                <a:solidFill>
                  <a:schemeClr val="accent2"/>
                </a:solidFill>
                <a:latin typeface="+mn-lt"/>
                <a:cs typeface="Arial" charset="0"/>
              </a:rPr>
              <a:t>Market Expansions</a:t>
            </a:r>
            <a:r>
              <a:rPr lang="en-US" sz="2400" b="1" dirty="0">
                <a:solidFill>
                  <a:schemeClr val="accent2"/>
                </a:solidFill>
                <a:latin typeface="+mn-lt"/>
                <a:cs typeface="Arial" charset="0"/>
              </a:rPr>
              <a:t/>
            </a:r>
            <a:br>
              <a:rPr lang="en-US" sz="2400" b="1" dirty="0">
                <a:solidFill>
                  <a:schemeClr val="accent2"/>
                </a:solidFill>
                <a:latin typeface="+mn-lt"/>
                <a:cs typeface="Arial" charset="0"/>
              </a:rPr>
            </a:br>
            <a:endParaRPr lang="en-US" sz="2000" b="1" dirty="0">
              <a:solidFill>
                <a:schemeClr val="accent2"/>
              </a:solidFill>
              <a:latin typeface="+mn-lt"/>
              <a:cs typeface="Arial" charset="0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524000" y="2895600"/>
            <a:ext cx="1905000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en-US" sz="1000" b="1" dirty="0">
                <a:latin typeface="+mn-lt"/>
              </a:rPr>
              <a:t>2/09 - ?</a:t>
            </a:r>
          </a:p>
          <a:p>
            <a:pPr algn="ctr"/>
            <a:r>
              <a:rPr lang="en-US" sz="1000" b="1" dirty="0" smtClean="0">
                <a:latin typeface="+mn-lt"/>
              </a:rPr>
              <a:t>4</a:t>
            </a:r>
            <a:r>
              <a:rPr lang="en-US" sz="1000" b="1" dirty="0"/>
              <a:t> ⅔</a:t>
            </a:r>
            <a:r>
              <a:rPr lang="en-US" sz="1000" b="1" dirty="0" smtClean="0">
                <a:latin typeface="+mn-lt"/>
              </a:rPr>
              <a:t> years</a:t>
            </a:r>
            <a:endParaRPr lang="en-US" sz="1000" b="1" dirty="0">
              <a:latin typeface="+mn-lt"/>
            </a:endParaRPr>
          </a:p>
          <a:p>
            <a:pPr algn="ctr"/>
            <a:r>
              <a:rPr lang="en-US" sz="1000" b="1" dirty="0" smtClean="0">
                <a:latin typeface="+mn-lt"/>
              </a:rPr>
              <a:t>30.7% </a:t>
            </a:r>
            <a:r>
              <a:rPr lang="en-US" sz="1000" b="1" dirty="0">
                <a:latin typeface="+mn-lt"/>
              </a:rPr>
              <a:t>per year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052935" y="2618601"/>
            <a:ext cx="105990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en-US" sz="1000" b="1" dirty="0">
                <a:solidFill>
                  <a:srgbClr val="99CC00"/>
                </a:solidFill>
                <a:latin typeface="+mn-lt"/>
              </a:rPr>
              <a:t>10/90 – </a:t>
            </a:r>
            <a:r>
              <a:rPr lang="en-US" sz="1000" b="1" dirty="0" smtClean="0">
                <a:solidFill>
                  <a:srgbClr val="99CC00"/>
                </a:solidFill>
                <a:latin typeface="+mn-lt"/>
              </a:rPr>
              <a:t>1/07</a:t>
            </a:r>
            <a:endParaRPr lang="en-US" sz="1000" b="1" dirty="0">
              <a:solidFill>
                <a:srgbClr val="99CC00"/>
              </a:solidFill>
              <a:latin typeface="+mn-lt"/>
            </a:endParaRPr>
          </a:p>
          <a:p>
            <a:pPr algn="ctr"/>
            <a:r>
              <a:rPr lang="en-US" sz="1000" b="1" dirty="0" smtClean="0">
                <a:solidFill>
                  <a:srgbClr val="99CC00"/>
                </a:solidFill>
                <a:latin typeface="+mn-lt"/>
              </a:rPr>
              <a:t>16¼ years</a:t>
            </a:r>
          </a:p>
          <a:p>
            <a:pPr algn="ctr"/>
            <a:r>
              <a:rPr lang="en-US" sz="1000" b="1" dirty="0" smtClean="0">
                <a:solidFill>
                  <a:srgbClr val="99CC00"/>
                </a:solidFill>
                <a:latin typeface="+mn-lt"/>
              </a:rPr>
              <a:t>17.3% </a:t>
            </a:r>
            <a:r>
              <a:rPr lang="en-US" sz="1000" b="1" dirty="0">
                <a:solidFill>
                  <a:srgbClr val="99CC00"/>
                </a:solidFill>
                <a:latin typeface="+mn-lt"/>
              </a:rPr>
              <a:t>per year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419600" y="1600200"/>
            <a:ext cx="21632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en-US" sz="1000" b="1" dirty="0">
                <a:solidFill>
                  <a:srgbClr val="0000FF"/>
                </a:solidFill>
                <a:latin typeface="+mn-lt"/>
              </a:rPr>
              <a:t>12/74 – </a:t>
            </a:r>
            <a:r>
              <a:rPr lang="en-US" sz="1000" b="1" dirty="0" smtClean="0">
                <a:solidFill>
                  <a:srgbClr val="0000FF"/>
                </a:solidFill>
                <a:latin typeface="+mn-lt"/>
              </a:rPr>
              <a:t>8/89 </a:t>
            </a:r>
            <a:endParaRPr lang="en-US" sz="1000" b="1" dirty="0">
              <a:solidFill>
                <a:srgbClr val="0000FF"/>
              </a:solidFill>
              <a:latin typeface="+mn-lt"/>
            </a:endParaRPr>
          </a:p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+mn-lt"/>
              </a:rPr>
              <a:t>14</a:t>
            </a:r>
            <a:r>
              <a:rPr lang="en-US" sz="1000" b="1" dirty="0">
                <a:solidFill>
                  <a:srgbClr val="0000FF"/>
                </a:solidFill>
                <a:latin typeface="+mn-lt"/>
              </a:rPr>
              <a:t>⅔</a:t>
            </a:r>
            <a:r>
              <a:rPr lang="en-US" sz="1000" b="1" dirty="0" smtClean="0">
                <a:solidFill>
                  <a:srgbClr val="0000FF"/>
                </a:solidFill>
                <a:latin typeface="+mn-lt"/>
              </a:rPr>
              <a:t> years</a:t>
            </a:r>
          </a:p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+mn-lt"/>
              </a:rPr>
              <a:t>19.9% </a:t>
            </a:r>
            <a:r>
              <a:rPr lang="en-US" sz="1000" b="1" dirty="0">
                <a:solidFill>
                  <a:srgbClr val="0000FF"/>
                </a:solidFill>
                <a:latin typeface="+mn-lt"/>
              </a:rPr>
              <a:t>per year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609600" y="5181600"/>
            <a:ext cx="8382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600" dirty="0" smtClean="0">
                <a:latin typeface="+mn-lt"/>
                <a:cs typeface="Arial" charset="0"/>
              </a:rPr>
              <a:t>Total returns have been stronger during the current expansion because it </a:t>
            </a:r>
            <a:r>
              <a:rPr lang="en-US" sz="1600" dirty="0">
                <a:latin typeface="+mn-lt"/>
                <a:cs typeface="Arial" charset="0"/>
              </a:rPr>
              <a:t>started from </a:t>
            </a:r>
            <a:r>
              <a:rPr lang="en-US" sz="1600" dirty="0" smtClean="0">
                <a:latin typeface="+mn-lt"/>
                <a:cs typeface="Arial" charset="0"/>
              </a:rPr>
              <a:t>a liquidity </a:t>
            </a:r>
            <a:r>
              <a:rPr lang="en-US" sz="1600" dirty="0">
                <a:latin typeface="+mn-lt"/>
                <a:cs typeface="Arial" charset="0"/>
              </a:rPr>
              <a:t>crisis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600" dirty="0" smtClean="0">
                <a:latin typeface="+mn-lt"/>
                <a:cs typeface="Arial" charset="0"/>
              </a:rPr>
              <a:t>To date the duration of the current </a:t>
            </a:r>
            <a:r>
              <a:rPr lang="en-US" sz="1600" dirty="0">
                <a:latin typeface="+mn-lt"/>
                <a:cs typeface="Arial" charset="0"/>
              </a:rPr>
              <a:t>expansion </a:t>
            </a:r>
            <a:r>
              <a:rPr lang="en-US" sz="1600" dirty="0" smtClean="0">
                <a:latin typeface="+mn-lt"/>
                <a:cs typeface="Arial" charset="0"/>
              </a:rPr>
              <a:t>is far less than previous expansions</a:t>
            </a:r>
            <a:endParaRPr lang="en-US" sz="1600" dirty="0"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11241</TotalTime>
  <Words>103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NAREIT</cp:lastModifiedBy>
  <cp:revision>743</cp:revision>
  <cp:lastPrinted>2013-03-04T18:28:04Z</cp:lastPrinted>
  <dcterms:created xsi:type="dcterms:W3CDTF">2007-07-09T20:18:17Z</dcterms:created>
  <dcterms:modified xsi:type="dcterms:W3CDTF">2013-11-05T20:19:22Z</dcterms:modified>
</cp:coreProperties>
</file>