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29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171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4DF896B5-6623-448F-857A-87D903852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8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fld id="{345AF30D-2F77-4564-A855-E9FF6DF6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9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C3C4-A92F-4604-A8E0-45045DA60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9258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02179-4FB0-45EE-94FB-1F0E9C1B1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068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C4E13-FA2F-41DF-BBCA-808B0D3D0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1553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0A1C-8448-41A9-9B09-7ABBCE922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9477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8807-064F-490B-A9ED-4818197EC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393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7E074-C8B6-436C-9416-FFA0CFEE8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3997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E308-4A28-4907-A067-D852A1851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1185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BA9D4-29F0-420A-B044-B3E0B8A9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187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EEBCC-D241-4CE4-A43F-E0D9C5A9E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8091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3814-7EA3-483F-BDB3-CF30B73CC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9446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7ADE-C92E-4CD8-A895-C52CB8670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515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DF243F1-F836-41B3-AA7F-F1226520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8A9CA-E5C2-4CC0-AC19-00A0E919302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3400" y="63246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rial" charset="0"/>
              </a:rPr>
              <a:t>Data as of </a:t>
            </a:r>
            <a:r>
              <a:rPr lang="en-US" sz="1000" dirty="0" smtClean="0">
                <a:solidFill>
                  <a:schemeClr val="bg1"/>
                </a:solidFill>
                <a:latin typeface="Arial" charset="0"/>
              </a:rPr>
              <a:t>October 31, 2013</a:t>
            </a:r>
            <a:endParaRPr lang="en-US" sz="1000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Arial" charset="0"/>
              </a:rPr>
              <a:t>Source: NAREIT® analysis of data from FTSE NAREIT All REITs Index.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02628" name="Group 1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90455"/>
              </p:ext>
            </p:extLst>
          </p:nvPr>
        </p:nvGraphicFramePr>
        <p:xfrm>
          <a:off x="533400" y="1066800"/>
          <a:ext cx="8305800" cy="5181604"/>
        </p:xfrm>
        <a:graphic>
          <a:graphicData uri="http://schemas.openxmlformats.org/drawingml/2006/table">
            <a:tbl>
              <a:tblPr/>
              <a:tblGrid>
                <a:gridCol w="685800"/>
                <a:gridCol w="1447800"/>
                <a:gridCol w="1257300"/>
                <a:gridCol w="1355725"/>
                <a:gridCol w="1963738"/>
                <a:gridCol w="1595437"/>
              </a:tblGrid>
              <a:tr h="5587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Peak-to-Trough Duration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Peak-to-Trough Return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Environment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Expansion from Trough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45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Peak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(September 1972)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 Months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-37.0%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General domestic economic recession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176 Months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9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Trough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(December 1974)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9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Peak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(August 1989)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 Months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-23.9%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Real estate depression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195 Months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(full cycle)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86 Months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(to mid-cycle downturn)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9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Trough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(October 1990)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957">
                <a:tc rowSpan="2"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Mid-Cycle Downturn</a:t>
                      </a:r>
                      <a:endParaRPr 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 vert="vert27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Peak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(December 1997)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 Months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-23.7%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Strong real estate fundamentals;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tech stock boom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86 Months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(following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mid-cycle downturn)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Trough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(November 1999)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Peak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(January 2007)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 Months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-68.3%</a:t>
                      </a:r>
                      <a:endParaRPr kumimoji="0" 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Credit crisis beginning in residential mortgages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 Months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(as of 10/31/2013)</a:t>
                      </a:r>
                    </a:p>
                  </a:txBody>
                  <a:tcPr marT="45714" marB="45714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Trough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(February 2009)</a:t>
                      </a:r>
                    </a:p>
                  </a:txBody>
                  <a:tcPr marT="45714" marB="4571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7" name="Rectangle 69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>
                <a:solidFill>
                  <a:schemeClr val="accent2"/>
                </a:solidFill>
                <a:latin typeface="Arial" charset="0"/>
                <a:cs typeface="Arial" charset="0"/>
              </a:rPr>
              <a:t>Comparison of Equity REIT Index Downturns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9555</TotalTime>
  <Words>148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NAREIT</cp:lastModifiedBy>
  <cp:revision>678</cp:revision>
  <dcterms:created xsi:type="dcterms:W3CDTF">2007-07-09T20:18:17Z</dcterms:created>
  <dcterms:modified xsi:type="dcterms:W3CDTF">2013-11-05T20:28:51Z</dcterms:modified>
</cp:coreProperties>
</file>