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29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66"/>
    <a:srgbClr val="FF0000"/>
    <a:srgbClr val="669900"/>
    <a:srgbClr val="99FF33"/>
    <a:srgbClr val="0000FF"/>
    <a:srgbClr val="800080"/>
    <a:srgbClr val="009999"/>
    <a:srgbClr val="65A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4DF896B5-6623-448F-857A-87D903852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8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fld id="{345AF30D-2F77-4564-A855-E9FF6DF68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9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C3C4-A92F-4604-A8E0-45045DA60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9258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02179-4FB0-45EE-94FB-1F0E9C1B1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068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C4E13-FA2F-41DF-BBCA-808B0D3D0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1553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0A1C-8448-41A9-9B09-7ABBCE922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49477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8807-064F-490B-A9ED-4818197EC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393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7E074-C8B6-436C-9416-FFA0CFEE8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3997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2E308-4A28-4907-A067-D852A1851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1185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BA9D4-29F0-420A-B044-B3E0B8A9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0187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EEBCC-D241-4CE4-A43F-E0D9C5A9E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8091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73814-7EA3-483F-BDB3-CF30B73CC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9446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37ADE-C92E-4CD8-A895-C52CB8670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515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DF243F1-F836-41B3-AA7F-F1226520F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8A9CA-E5C2-4CC0-AC19-00A0E919302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33400" y="63246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Data as of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October 31, 2013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Source: NAREIT® analysis of data from FTSE NAREIT All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 Equity REIT Index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7" name="Rectangle 69"/>
          <p:cNvSpPr>
            <a:spLocks noChangeArrowheads="1"/>
          </p:cNvSpPr>
          <p:nvPr/>
        </p:nvSpPr>
        <p:spPr bwMode="auto">
          <a:xfrm>
            <a:off x="533400" y="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+mn-lt"/>
                <a:cs typeface="Arial" charset="0"/>
              </a:rPr>
              <a:t>Comparison of Equity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cs typeface="Arial" charset="0"/>
              </a:rPr>
              <a:t>REIT Bull and Bear Cycles</a:t>
            </a:r>
            <a:endParaRPr lang="en-US" sz="2400" b="1" dirty="0">
              <a:solidFill>
                <a:schemeClr val="accent2"/>
              </a:solidFill>
              <a:latin typeface="+mn-lt"/>
              <a:cs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4779"/>
              </p:ext>
            </p:extLst>
          </p:nvPr>
        </p:nvGraphicFramePr>
        <p:xfrm>
          <a:off x="609600" y="914400"/>
          <a:ext cx="8153400" cy="54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"/>
                <a:gridCol w="815340"/>
                <a:gridCol w="1630680"/>
                <a:gridCol w="815340"/>
                <a:gridCol w="815340"/>
                <a:gridCol w="1630680"/>
                <a:gridCol w="815340"/>
                <a:gridCol w="815340"/>
              </a:tblGrid>
              <a:tr h="4918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Starting / Ending Dates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Overall Total Return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Annualized Total Return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Positive / Negative Months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8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September 1972 – December 1974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27 months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-37.0%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-18.5%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63% negative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8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December 1974 – August 1989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176 months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+1,339.5%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+19.9%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69% positive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8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August 1989 – October 1990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14 months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-23.9%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-20.9%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86% negative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8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October 1990 – January 2007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195 months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+1,239.5%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+17.3%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64% positive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836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Sub-periods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10/90 – 12/97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86 months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1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+284.3%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1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+20.7%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1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64% positive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1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836">
                <a:tc vMerge="1">
                  <a:txBody>
                    <a:bodyPr/>
                    <a:lstStyle/>
                    <a:p>
                      <a:pPr algn="ctr"/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12/97 – 11/99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23 months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-23.7%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-13.2%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75% negative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836">
                <a:tc vMerge="1">
                  <a:txBody>
                    <a:bodyPr/>
                    <a:lstStyle/>
                    <a:p>
                      <a:pPr algn="ctr"/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11/99 – 1/07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86 months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1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+357.0%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1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+23.6%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1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74% positive</a:t>
                      </a:r>
                      <a:endParaRPr 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1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8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January 2007 – February 2009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25 months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-68.3%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-42.4%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60% negative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8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February 2009 - present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56 months</a:t>
                      </a:r>
                    </a:p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so far</a:t>
                      </a: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+248.5%</a:t>
                      </a:r>
                    </a:p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so far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+30.7%</a:t>
                      </a:r>
                    </a:p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so far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64% positive</a:t>
                      </a:r>
                    </a:p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so far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ctr"/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Bull market phase</a:t>
                      </a: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FF66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Bear market phase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9604</TotalTime>
  <Words>198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NAREIT</cp:lastModifiedBy>
  <cp:revision>684</cp:revision>
  <dcterms:created xsi:type="dcterms:W3CDTF">2007-07-09T20:18:17Z</dcterms:created>
  <dcterms:modified xsi:type="dcterms:W3CDTF">2013-11-05T20:30:15Z</dcterms:modified>
</cp:coreProperties>
</file>