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39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808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08" tIns="45156" rIns="90308" bIns="45156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C523F705-F131-4965-A54F-74A96C80E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4" tIns="46547" rIns="93094" bIns="46547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fld id="{B020F236-3527-4190-BA8E-BD18954F0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7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30275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30275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defTabSz="9302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E4F5C31-F223-41FA-8B0C-1D0E7F45C898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04964-F347-4DB1-8B6A-FDC42CF57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9977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8C271-3641-4AED-A099-0557C9C59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524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CEE7-CB55-4C0E-9E9F-D57CFCDD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2588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D741-F39C-4C4E-A88E-438DF0A8F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68402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59DD-E2FB-4606-BE55-01BA23B87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8270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7FF3C-A0F0-4EC1-A402-8CD47A7F2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1673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525A9-85DA-47E9-8BB5-3CE5E9E3D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6274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37029-277E-4F05-BD95-887730281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6759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5201A-A187-45BF-80F1-F3D14511A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2353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17415-515C-4737-AB3A-E06C5C999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658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11234-D4F4-4257-87AB-EAAC9FFF6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7708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1625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E99A28F-DE8B-41E9-ACC7-608434358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AA0EBAC-5E9C-4167-AA5F-C1205C204EE4}" type="slidenum">
              <a:rPr lang="en-US" sz="1200" smtClean="0">
                <a:solidFill>
                  <a:schemeClr val="bg1"/>
                </a:solidFill>
                <a:latin typeface="Arial" charset="0"/>
                <a:cs typeface="Arial" charset="0"/>
              </a:rPr>
              <a:pPr/>
              <a:t>1</a:t>
            </a:fld>
            <a:endParaRPr lang="en-US" sz="12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609600" y="193675"/>
            <a:ext cx="8382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en-US" sz="2400" b="1">
                <a:solidFill>
                  <a:schemeClr val="accent2"/>
                </a:solidFill>
                <a:latin typeface="Arial" charset="0"/>
                <a:cs typeface="Arial" charset="0"/>
              </a:rPr>
              <a:t>REIT Returns Have Little in Common with any Non-REIT Stocks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762000" y="1149350"/>
            <a:ext cx="838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en-US" sz="1600" b="1" dirty="0">
                <a:latin typeface="Arial" charset="0"/>
                <a:cs typeface="Arial" charset="0"/>
              </a:rPr>
              <a:t>Correlation coefficients based on monthly data, January 1991 – </a:t>
            </a:r>
            <a:r>
              <a:rPr lang="en-US" sz="1600" b="1" dirty="0" smtClean="0">
                <a:latin typeface="Arial" charset="0"/>
                <a:cs typeface="Arial" charset="0"/>
              </a:rPr>
              <a:t>October </a:t>
            </a:r>
            <a:r>
              <a:rPr lang="en-US" sz="1600" b="1" dirty="0" smtClean="0">
                <a:latin typeface="Arial" charset="0"/>
                <a:cs typeface="Arial" charset="0"/>
              </a:rPr>
              <a:t>2013</a:t>
            </a:r>
            <a:endParaRPr lang="en-US" sz="1600" b="1" dirty="0">
              <a:latin typeface="Arial" charset="0"/>
              <a:cs typeface="Arial" charset="0"/>
            </a:endParaRP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533400" y="64008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Note: Based on monthly returns</a:t>
            </a:r>
          </a:p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" charset="0"/>
                <a:cs typeface="Arial" charset="0"/>
              </a:rPr>
              <a:t>Source: NAREIT</a:t>
            </a:r>
            <a:r>
              <a:rPr lang="en-US" sz="1000" baseline="30000">
                <a:solidFill>
                  <a:schemeClr val="bg1"/>
                </a:solidFill>
                <a:latin typeface="Arial" charset="0"/>
                <a:cs typeface="Arial" charset="0"/>
              </a:rPr>
              <a:t>®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762000" y="32004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S&amp;P 500/Citigroup Growth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(Large-Cap Growth)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45.0%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3429000" y="32004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Standard &amp; Poor’s 500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(Large-Cap)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55.8%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6096000" y="32004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S&amp;P 500/Citigroup Value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(Large-Cap Value)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62.9%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3048000" y="1676400"/>
            <a:ext cx="3200400" cy="990600"/>
          </a:xfrm>
          <a:prstGeom prst="rect">
            <a:avLst/>
          </a:prstGeom>
          <a:solidFill>
            <a:schemeClr val="folHlink">
              <a:alpha val="5215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700" b="1">
                <a:latin typeface="Arial" charset="0"/>
                <a:cs typeface="Arial" charset="0"/>
              </a:rPr>
              <a:t>FTSE NAREIT Equity REIT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762000" y="41910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Russell Midcap/Growth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(Mid-Cap Growth)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47.6%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3429000" y="41910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Wilshire Total Market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(formerly DJ Wilshire 5000)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58.2%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6096000" y="41910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Russell Midcap/Value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(Mid-Cap Value)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73.6%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762000" y="51816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Russell 2000 Growth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(Small-Cap Growth)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51.9%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3429000" y="51816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S&amp;P Financials Sector</a:t>
            </a:r>
          </a:p>
          <a:p>
            <a:pPr algn="ctr" eaLnBrk="1" hangingPunct="1"/>
            <a:r>
              <a:rPr lang="en-US" sz="1500" dirty="0" smtClean="0">
                <a:latin typeface="Arial" charset="0"/>
                <a:cs typeface="Arial" charset="0"/>
              </a:rPr>
              <a:t>64.2%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096000" y="51816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Russell 2000 Value</a:t>
            </a:r>
          </a:p>
          <a:p>
            <a:pPr algn="ctr" eaLnBrk="1" hangingPunct="1"/>
            <a:r>
              <a:rPr lang="en-US" sz="1500" dirty="0">
                <a:latin typeface="Arial" charset="0"/>
                <a:cs typeface="Arial" charset="0"/>
              </a:rPr>
              <a:t>(Small-Cap Value)</a:t>
            </a:r>
          </a:p>
          <a:p>
            <a:pPr algn="ctr" eaLnBrk="1" hangingPunct="1"/>
            <a:r>
              <a:rPr lang="en-US" sz="1500" smtClean="0">
                <a:latin typeface="Arial" charset="0"/>
                <a:cs typeface="Arial" charset="0"/>
              </a:rPr>
              <a:t>76.0%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8001000" y="64770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AFC79DB-66B6-442E-8113-8A614E307325}" type="slidenum"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</a:pPr>
              <a:t>1</a:t>
            </a:fld>
            <a:endParaRPr lang="en-US" sz="12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10525</TotalTime>
  <Words>116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803</cp:revision>
  <dcterms:created xsi:type="dcterms:W3CDTF">2007-07-09T20:18:17Z</dcterms:created>
  <dcterms:modified xsi:type="dcterms:W3CDTF">2013-11-01T13:42:18Z</dcterms:modified>
</cp:coreProperties>
</file>