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338" r:id="rId2"/>
  </p:sldIdLst>
  <p:sldSz cx="9144000" cy="6858000" type="screen4x3"/>
  <p:notesSz cx="6881813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808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89500096-2E2D-453A-83DC-74CBEB492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5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fld id="{3CA522BB-BFEC-487C-B30E-EB09E88EE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0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30275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B5AA64E-0F82-46E5-95EA-56622179A87E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6613" cy="34861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B6BDE-2FC7-4103-B85B-EECB37721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29779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3C7C7-09A3-49C7-AC6D-9F5952E8F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3099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3099-1ED6-458D-8FAC-507D3A90B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53107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4E077-3D8F-4C54-A0DE-7585EFDE5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3352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E3866-8373-43E5-8E58-9420A7D85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8531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E2C9D-6207-4F3E-BAF8-089C6736B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5461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17B71-6D37-4EFA-AE3C-C160C4C94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99161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CE5B-EC6F-4D88-838D-FEA6B8A2A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53669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6D82B-1530-41D7-A281-6903FF5B8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26281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6D6D4-B42F-4373-BA9D-E660BC34D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2611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C8D98-F062-41DB-A635-28A4C3900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2781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1625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4AFC3D-76C1-4F9A-A896-B714D9CAC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45BC38F-3E90-4A48-A0D2-28301F03F891}" type="slidenum">
              <a:rPr lang="en-US" sz="1200" smtClean="0">
                <a:solidFill>
                  <a:schemeClr val="bg1"/>
                </a:solidFill>
                <a:latin typeface="Arial" charset="0"/>
                <a:cs typeface="Arial" charset="0"/>
              </a:rPr>
              <a:pPr/>
              <a:t>1</a:t>
            </a:fld>
            <a:endParaRPr lang="en-US" sz="120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9600" y="193675"/>
            <a:ext cx="8382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/>
            <a:r>
              <a:rPr lang="en-US" sz="2400" b="1">
                <a:solidFill>
                  <a:schemeClr val="accent2"/>
                </a:solidFill>
                <a:latin typeface="Arial" charset="0"/>
                <a:cs typeface="Arial" charset="0"/>
              </a:rPr>
              <a:t>Small-Cap Value Stocks Have More in Common with Other Non-REIT Stocks Than with REITs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1600" b="1" dirty="0">
                <a:latin typeface="Arial" charset="0"/>
                <a:cs typeface="Arial" charset="0"/>
              </a:rPr>
              <a:t>Correlation coefficients based on monthly data, January 1991 – </a:t>
            </a:r>
            <a:r>
              <a:rPr lang="en-US" sz="1600" b="1" dirty="0" smtClean="0">
                <a:latin typeface="Arial" charset="0"/>
                <a:cs typeface="Arial" charset="0"/>
              </a:rPr>
              <a:t>Octo</a:t>
            </a:r>
            <a:r>
              <a:rPr lang="en-US" sz="1600" b="1" dirty="0" smtClean="0">
                <a:latin typeface="Arial" charset="0"/>
                <a:cs typeface="Arial" charset="0"/>
              </a:rPr>
              <a:t>ber </a:t>
            </a:r>
            <a:r>
              <a:rPr lang="en-US" sz="1600" b="1" dirty="0" smtClean="0">
                <a:latin typeface="Arial" charset="0"/>
                <a:cs typeface="Arial" charset="0"/>
              </a:rPr>
              <a:t>2013</a:t>
            </a:r>
            <a:endParaRPr lang="en-US" sz="1600" b="1" dirty="0">
              <a:latin typeface="Arial" charset="0"/>
              <a:cs typeface="Arial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33400" y="6369050"/>
            <a:ext cx="57912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900">
                <a:solidFill>
                  <a:schemeClr val="bg1"/>
                </a:solidFill>
                <a:latin typeface="Arial" charset="0"/>
                <a:cs typeface="Arial" charset="0"/>
              </a:rPr>
              <a:t>Note: Based on monthly returns.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900">
                <a:solidFill>
                  <a:schemeClr val="bg1"/>
                </a:solidFill>
                <a:latin typeface="Arial" charset="0"/>
                <a:cs typeface="Arial" charset="0"/>
              </a:rPr>
              <a:t>Source: NAREIT</a:t>
            </a:r>
            <a:r>
              <a:rPr lang="en-US" sz="900" baseline="30000">
                <a:solidFill>
                  <a:schemeClr val="bg1"/>
                </a:solidFill>
                <a:latin typeface="Arial" charset="0"/>
                <a:cs typeface="Arial" charset="0"/>
              </a:rPr>
              <a:t>® </a:t>
            </a:r>
            <a:r>
              <a:rPr lang="en-US" sz="900">
                <a:solidFill>
                  <a:schemeClr val="bg1"/>
                </a:solidFill>
                <a:latin typeface="Arial" charset="0"/>
                <a:cs typeface="Arial" charset="0"/>
              </a:rPr>
              <a:t> analysis of data from Interactive Data Pricing accessed through FactSet</a:t>
            </a:r>
            <a:endParaRPr lang="en-US" sz="900" baseline="300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295400" y="1371600"/>
            <a:ext cx="6324600" cy="4724400"/>
            <a:chOff x="1008" y="912"/>
            <a:chExt cx="3984" cy="2976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008" y="1680"/>
              <a:ext cx="182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  <a:cs typeface="Arial" charset="0"/>
                </a:rPr>
                <a:t>Russell 2000 Value Index</a:t>
              </a:r>
            </a:p>
            <a:p>
              <a:pPr algn="ctr" eaLnBrk="1" hangingPunct="1"/>
              <a:r>
                <a:rPr lang="en-US" sz="1800">
                  <a:latin typeface="Arial" charset="0"/>
                  <a:cs typeface="Arial" charset="0"/>
                </a:rPr>
                <a:t>(Small-Cap Value Stocks)</a:t>
              </a: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3456" y="912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Russell 2000 Growth</a:t>
              </a:r>
            </a:p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(Small-Cap Growth)</a:t>
              </a:r>
            </a:p>
            <a:p>
              <a:pPr algn="ctr" eaLnBrk="1" hangingPunct="1"/>
              <a:r>
                <a:rPr lang="en-US" sz="1500" dirty="0" smtClean="0">
                  <a:latin typeface="Arial" charset="0"/>
                  <a:cs typeface="Arial" charset="0"/>
                </a:rPr>
                <a:t>84.0%</a:t>
              </a:r>
              <a:endParaRPr lang="en-US" sz="1500" dirty="0">
                <a:latin typeface="Arial" charset="0"/>
                <a:cs typeface="Arial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3456" y="1536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S&amp;P 500/Citigroup Value</a:t>
              </a:r>
            </a:p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(Large-Cap Value)</a:t>
              </a:r>
            </a:p>
            <a:p>
              <a:pPr algn="ctr" eaLnBrk="1" hangingPunct="1"/>
              <a:r>
                <a:rPr lang="en-US" sz="1500" dirty="0" smtClean="0">
                  <a:latin typeface="Arial" charset="0"/>
                  <a:cs typeface="Arial" charset="0"/>
                </a:rPr>
                <a:t>83.4%</a:t>
              </a:r>
              <a:endParaRPr lang="en-US" sz="1500" dirty="0">
                <a:latin typeface="Arial" charset="0"/>
                <a:cs typeface="Arial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3456" y="2160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Wilshire Total Market</a:t>
              </a:r>
            </a:p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(formerly DJ Wilshire 5000)</a:t>
              </a:r>
            </a:p>
            <a:p>
              <a:pPr algn="ctr" eaLnBrk="1" hangingPunct="1"/>
              <a:r>
                <a:rPr lang="en-US" sz="1500" dirty="0" smtClean="0">
                  <a:latin typeface="Arial" charset="0"/>
                  <a:cs typeface="Arial" charset="0"/>
                </a:rPr>
                <a:t>83.3%</a:t>
              </a:r>
              <a:endParaRPr lang="en-US" sz="1500" dirty="0">
                <a:latin typeface="Arial" charset="0"/>
                <a:cs typeface="Arial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3456" y="2784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Standard &amp; Poor’s 500</a:t>
              </a:r>
            </a:p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(Large-Cap)</a:t>
              </a:r>
            </a:p>
            <a:p>
              <a:pPr algn="ctr" eaLnBrk="1" hangingPunct="1"/>
              <a:r>
                <a:rPr lang="en-US" sz="1500" smtClean="0">
                  <a:latin typeface="Arial" charset="0"/>
                  <a:cs typeface="Arial" charset="0"/>
                </a:rPr>
                <a:t>78.6%</a:t>
              </a:r>
              <a:endParaRPr lang="en-US" sz="1500" dirty="0">
                <a:latin typeface="Arial" charset="0"/>
                <a:cs typeface="Arial" charset="0"/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3456" y="3408"/>
              <a:ext cx="1536" cy="480"/>
            </a:xfrm>
            <a:prstGeom prst="rect">
              <a:avLst/>
            </a:prstGeom>
            <a:solidFill>
              <a:schemeClr val="folHlink">
                <a:alpha val="5098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FTSE NAREIT Equity REITs</a:t>
              </a:r>
            </a:p>
            <a:p>
              <a:pPr algn="ctr" eaLnBrk="1" hangingPunct="1"/>
              <a:r>
                <a:rPr lang="en-US" sz="1500" dirty="0" smtClean="0">
                  <a:latin typeface="Arial" charset="0"/>
                  <a:cs typeface="Arial" charset="0"/>
                </a:rPr>
                <a:t>76.0%</a:t>
              </a:r>
              <a:endParaRPr lang="en-US" sz="1500" dirty="0">
                <a:latin typeface="Arial" charset="0"/>
                <a:cs typeface="Arial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2832" y="1152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 flipV="1">
              <a:off x="2832" y="177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2832" y="206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2832" y="2064"/>
              <a:ext cx="62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10403</TotalTime>
  <Words>102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800</cp:revision>
  <cp:lastPrinted>2012-04-02T19:47:19Z</cp:lastPrinted>
  <dcterms:created xsi:type="dcterms:W3CDTF">2007-07-09T20:18:17Z</dcterms:created>
  <dcterms:modified xsi:type="dcterms:W3CDTF">2013-11-01T13:42:52Z</dcterms:modified>
</cp:coreProperties>
</file>