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38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808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5C3A6C1F-C69A-4F04-B528-64B3C95D2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fld id="{E88CCEA7-63AF-48A7-9107-08AA5C63D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30275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110C98D-C952-4C6E-828A-CEB8F386385B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1DA4-5127-4A5E-B039-F74590915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8529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F980F-0C5E-4C8B-A307-D42C9419D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0896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F0AB2-7BCE-4D66-B98F-16A82EF99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693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93993-27BB-4FAF-9162-FA7134689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9919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166B-31C2-41DA-ADBB-6E230B006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5837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4858-033D-4D1B-A8FB-085439D5F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694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B6D29-A080-46F4-A92D-C987871A9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7127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B535F-A4BB-4C20-86A0-4EDEE486C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9193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2EA03-44E6-4FE3-9FFB-72CD7BCFD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168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57D48-55CC-4F33-AB3B-4C8D46528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1262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0B26-B2B3-4755-8E47-45D0473E5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989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1625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6CCCCCB-59F4-4E51-AC95-12B07731D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8B6C5E-C51A-443D-97FC-C4CF5B017878}" type="slidenum">
              <a:rPr lang="en-US" sz="1200" smtClean="0">
                <a:solidFill>
                  <a:schemeClr val="bg1"/>
                </a:solidFill>
                <a:latin typeface="Arial" charset="0"/>
                <a:cs typeface="Arial" charset="0"/>
              </a:rPr>
              <a:pPr/>
              <a:t>1</a:t>
            </a:fld>
            <a:endParaRPr lang="en-US" sz="12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9600" y="0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200" b="1">
                <a:solidFill>
                  <a:schemeClr val="accent2"/>
                </a:solidFill>
                <a:latin typeface="Arial" charset="0"/>
                <a:cs typeface="Arial" charset="0"/>
              </a:rPr>
              <a:t>Small-Cap Value Stocks Have More in Common with Other Non-Property Stocks Than with Listed Property Companies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1600" b="1" dirty="0">
                <a:latin typeface="Arial" charset="0"/>
                <a:cs typeface="Arial" charset="0"/>
              </a:rPr>
              <a:t>Correlation coefficients based on monthly data, June 1994 – </a:t>
            </a:r>
            <a:r>
              <a:rPr lang="en-US" sz="1600" b="1" dirty="0" smtClean="0">
                <a:latin typeface="Arial" charset="0"/>
                <a:cs typeface="Arial" charset="0"/>
              </a:rPr>
              <a:t>Octo</a:t>
            </a:r>
            <a:r>
              <a:rPr lang="en-US" sz="1600" b="1" dirty="0" smtClean="0">
                <a:latin typeface="Arial" charset="0"/>
                <a:cs typeface="Arial" charset="0"/>
              </a:rPr>
              <a:t>ber </a:t>
            </a:r>
            <a:r>
              <a:rPr lang="en-US" sz="1600" b="1" dirty="0" smtClean="0">
                <a:latin typeface="Arial" charset="0"/>
                <a:cs typeface="Arial" charset="0"/>
              </a:rPr>
              <a:t>2013</a:t>
            </a:r>
            <a:endParaRPr lang="en-US" sz="1600" b="1" dirty="0">
              <a:latin typeface="Arial" charset="0"/>
              <a:cs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33400" y="6400800"/>
            <a:ext cx="3810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Note: Based on monthly returns.         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Source: NAREIT</a:t>
            </a:r>
            <a:r>
              <a:rPr lang="en-US" sz="1000" baseline="30000">
                <a:solidFill>
                  <a:schemeClr val="bg1"/>
                </a:solidFill>
                <a:latin typeface="Arial" charset="0"/>
                <a:cs typeface="Arial" charset="0"/>
              </a:rPr>
              <a:t>® </a:t>
            </a:r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 analysis of data accessed through FactSet</a:t>
            </a:r>
            <a:endParaRPr lang="en-US" sz="1000" baseline="300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295400" y="1371600"/>
            <a:ext cx="6324600" cy="4800600"/>
            <a:chOff x="1008" y="912"/>
            <a:chExt cx="3984" cy="2976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1680"/>
              <a:ext cx="182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  <a:cs typeface="Arial" charset="0"/>
                </a:rPr>
                <a:t>MSCI World</a:t>
              </a:r>
            </a:p>
            <a:p>
              <a:pPr algn="ctr" eaLnBrk="1" hangingPunct="1"/>
              <a:r>
                <a:rPr lang="en-US" sz="1800">
                  <a:latin typeface="Arial" charset="0"/>
                  <a:cs typeface="Arial" charset="0"/>
                </a:rPr>
                <a:t>Small-Cap Value</a:t>
              </a: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3456" y="912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MSCI World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Small Cap Growth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88.4%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3456" y="1536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MSCI World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Large Cap Value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93.4%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456" y="216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MSCI World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Mid Cap</a:t>
              </a:r>
            </a:p>
            <a:p>
              <a:pPr algn="ctr" eaLnBrk="1" hangingPunct="1"/>
              <a:r>
                <a:rPr lang="en-US" sz="1500" smtClean="0">
                  <a:latin typeface="Arial" charset="0"/>
                  <a:cs typeface="Arial" charset="0"/>
                </a:rPr>
                <a:t>95.0%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3456" y="2784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MSCI AC World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(Total Market)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91.9%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3456" y="3408"/>
              <a:ext cx="1536" cy="480"/>
            </a:xfrm>
            <a:prstGeom prst="rect">
              <a:avLst/>
            </a:prstGeom>
            <a:solidFill>
              <a:schemeClr val="folHlink">
                <a:alpha val="52156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FTSE EPRA/NAREIT</a:t>
              </a:r>
            </a:p>
            <a:p>
              <a:pPr algn="ctr" eaLnBrk="1" hangingPunct="1"/>
              <a:r>
                <a:rPr lang="en-US" sz="1500" dirty="0">
                  <a:latin typeface="Arial" charset="0"/>
                  <a:cs typeface="Arial" charset="0"/>
                </a:rPr>
                <a:t>Developed Real Estate</a:t>
              </a:r>
            </a:p>
            <a:p>
              <a:pPr algn="ctr" eaLnBrk="1" hangingPunct="1"/>
              <a:r>
                <a:rPr lang="en-US" sz="1500" dirty="0" smtClean="0">
                  <a:latin typeface="Arial" charset="0"/>
                  <a:cs typeface="Arial" charset="0"/>
                </a:rPr>
                <a:t>86.6%</a:t>
              </a:r>
              <a:endParaRPr lang="en-US" sz="1500" dirty="0">
                <a:latin typeface="Arial" charset="0"/>
                <a:cs typeface="Arial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2832" y="1152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V="1">
              <a:off x="2832" y="177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2832" y="206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2832" y="2064"/>
              <a:ext cx="62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10601</TotalTime>
  <Words>87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794</cp:revision>
  <dcterms:created xsi:type="dcterms:W3CDTF">2007-07-09T20:18:17Z</dcterms:created>
  <dcterms:modified xsi:type="dcterms:W3CDTF">2013-11-01T13:44:07Z</dcterms:modified>
</cp:coreProperties>
</file>