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528" r:id="rId2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FF"/>
    <a:srgbClr val="6699FF"/>
    <a:srgbClr val="66FF66"/>
    <a:srgbClr val="33CC33"/>
    <a:srgbClr val="99CC00"/>
    <a:srgbClr val="669900"/>
    <a:srgbClr val="FF33CC"/>
    <a:srgbClr val="FF3399"/>
    <a:srgbClr val="FF9900"/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7896" autoAdjust="0"/>
    <p:restoredTop sz="93218" autoAdjust="0"/>
  </p:normalViewPr>
  <p:slideViewPr>
    <p:cSldViewPr>
      <p:cViewPr>
        <p:scale>
          <a:sx n="100" d="100"/>
          <a:sy n="100" d="100"/>
        </p:scale>
        <p:origin x="-1152" y="10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15" tIns="46557" rIns="93115" bIns="46557" numCol="1" anchor="t" anchorCtr="0" compatLnSpc="1">
            <a:prstTxWarp prst="textNoShape">
              <a:avLst/>
            </a:prstTxWarp>
          </a:bodyPr>
          <a:lstStyle>
            <a:lvl1pPr defTabSz="928688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15" tIns="46557" rIns="93115" bIns="46557" numCol="1" anchor="t" anchorCtr="0" compatLnSpc="1">
            <a:prstTxWarp prst="textNoShape">
              <a:avLst/>
            </a:prstTxWarp>
          </a:bodyPr>
          <a:lstStyle>
            <a:lvl1pPr algn="r" defTabSz="928688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0088" y="4416425"/>
            <a:ext cx="5610225" cy="4183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15" tIns="46557" rIns="93115" bIns="4655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15" tIns="46557" rIns="93115" bIns="46557" numCol="1" anchor="b" anchorCtr="0" compatLnSpc="1">
            <a:prstTxWarp prst="textNoShape">
              <a:avLst/>
            </a:prstTxWarp>
          </a:bodyPr>
          <a:lstStyle>
            <a:lvl1pPr defTabSz="928688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15" tIns="46557" rIns="93115" bIns="46557" numCol="1" anchor="b" anchorCtr="0" compatLnSpc="1">
            <a:prstTxWarp prst="textNoShape">
              <a:avLst/>
            </a:prstTxWarp>
          </a:bodyPr>
          <a:lstStyle>
            <a:lvl1pPr algn="r" defTabSz="928688">
              <a:defRPr sz="1200"/>
            </a:lvl1pPr>
          </a:lstStyle>
          <a:p>
            <a:pPr>
              <a:defRPr/>
            </a:pPr>
            <a:fld id="{DEC2575E-5DC7-4D61-8450-A38946AEC4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6686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8AA11F-25C2-4E19-88FE-DCEC74A4F176}" type="datetime1">
              <a:rPr lang="en-US"/>
              <a:pPr>
                <a:defRPr/>
              </a:pPr>
              <a:t>11/1/2013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F84A34-6498-4E14-BA64-AC93E40FCC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684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04B8F2-DCF8-4353-BABC-EB93F024D8A8}" type="datetime1">
              <a:rPr lang="en-US"/>
              <a:pPr>
                <a:defRPr/>
              </a:pPr>
              <a:t>11/1/2013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A37EE9-966F-485D-8532-7206AFA7FC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170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E35187-95EA-4BA7-84B0-E330970CF729}" type="datetime1">
              <a:rPr lang="en-US"/>
              <a:pPr>
                <a:defRPr/>
              </a:pPr>
              <a:t>11/1/2013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CF33B6-D06F-4468-B67E-DA52ED3E69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7816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B24107-707C-493E-9A14-360EDB2AD68C}" type="datetime1">
              <a:rPr lang="en-US"/>
              <a:pPr>
                <a:defRPr/>
              </a:pPr>
              <a:t>11/1/2013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18A046-0E1D-4A13-8301-902ED71848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748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DC0BCC-D544-41A4-AAE9-4A81A8423BD0}" type="datetime1">
              <a:rPr lang="en-US"/>
              <a:pPr>
                <a:defRPr/>
              </a:pPr>
              <a:t>11/1/2013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D6CC8D-15E5-44D9-95C3-D95215D53D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758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FD536B-1789-4566-BF3E-46F9AB7B5AE9}" type="datetime1">
              <a:rPr lang="en-US"/>
              <a:pPr>
                <a:defRPr/>
              </a:pPr>
              <a:t>11/1/2013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2B2048-A1F2-4024-B99B-2DAE0D2C321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877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98424F-9856-41D4-91CB-4373A9A45B2B}" type="datetime1">
              <a:rPr lang="en-US"/>
              <a:pPr>
                <a:defRPr/>
              </a:pPr>
              <a:t>11/1/2013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C89056-48EE-43C3-A184-3014B652B3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437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C48EF4-790B-4B93-963F-51164CDFF577}" type="datetime1">
              <a:rPr lang="en-US"/>
              <a:pPr>
                <a:defRPr/>
              </a:pPr>
              <a:t>11/1/2013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032B0A-8B55-43E0-BAC8-304D30CFA7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273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3683A9-1E2D-4170-B5DB-92AE3DAB2551}" type="datetime1">
              <a:rPr lang="en-US"/>
              <a:pPr>
                <a:defRPr/>
              </a:pPr>
              <a:t>11/1/2013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86E3EB-5981-47CC-BAB7-3E7CE98731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195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1F0D05-5D30-40C3-BB9E-6A9A5DC27A3C}" type="datetime1">
              <a:rPr lang="en-US"/>
              <a:pPr>
                <a:defRPr/>
              </a:pPr>
              <a:t>11/1/2013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CA92D1-B8AF-4F1C-BB72-0FC8AB1E9F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671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FD0BEF-20B7-456F-8270-D7158830BD6B}" type="datetime1">
              <a:rPr lang="en-US"/>
              <a:pPr>
                <a:defRPr/>
              </a:pPr>
              <a:t>11/1/2013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9DCD64-4785-4055-92E5-91CF4D6BCC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856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0A54B8-5B60-4BA1-A017-090CA70C764D}" type="datetime1">
              <a:rPr lang="en-US"/>
              <a:pPr>
                <a:defRPr/>
              </a:pPr>
              <a:t>11/1/2013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3891F9-65FB-4744-B906-1E245A49DF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672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ChangeArrowheads="1"/>
          </p:cNvSpPr>
          <p:nvPr userDrawn="1"/>
        </p:nvSpPr>
        <p:spPr bwMode="auto">
          <a:xfrm>
            <a:off x="457200" y="6324600"/>
            <a:ext cx="8686800" cy="533400"/>
          </a:xfrm>
          <a:prstGeom prst="rect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8" name="Rectangle 7"/>
          <p:cNvSpPr>
            <a:spLocks noChangeArrowheads="1"/>
          </p:cNvSpPr>
          <p:nvPr userDrawn="1"/>
        </p:nvSpPr>
        <p:spPr bwMode="auto">
          <a:xfrm>
            <a:off x="0" y="0"/>
            <a:ext cx="530225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noFill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pic>
        <p:nvPicPr>
          <p:cNvPr id="1028" name="Picture 10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640080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fld id="{42BD3052-AAAD-41D7-8F19-3CEAC126A070}" type="datetime1">
              <a:rPr lang="en-US"/>
              <a:pPr>
                <a:defRPr/>
              </a:pPr>
              <a:t>11/1/2013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21336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71E37CC2-DCF5-41C9-B089-C4D4E526A6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77000" y="6384925"/>
            <a:ext cx="2133600" cy="320675"/>
          </a:xfrm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8E60DDD-7DBD-423E-9852-F107E93EAFEF}" type="slidenum">
              <a:rPr lang="en-US" smtClean="0">
                <a:solidFill>
                  <a:schemeClr val="bg1"/>
                </a:solidFill>
                <a:cs typeface="Arial" charset="0"/>
              </a:rPr>
              <a:pPr eaLnBrk="1" hangingPunct="1"/>
              <a:t>1</a:t>
            </a:fld>
            <a:endParaRPr lang="en-US" smtClean="0">
              <a:solidFill>
                <a:schemeClr val="bg1"/>
              </a:solidFill>
              <a:cs typeface="Arial" charset="0"/>
            </a:endParaRPr>
          </a:p>
        </p:txBody>
      </p:sp>
      <p:graphicFrame>
        <p:nvGraphicFramePr>
          <p:cNvPr id="345328" name="Group 240"/>
          <p:cNvGraphicFramePr>
            <a:graphicFrameLocks noGrp="1"/>
          </p:cNvGraphicFramePr>
          <p:nvPr>
            <p:ph/>
            <p:extLst>
              <p:ext uri="{D42A27DB-BD31-4B8C-83A1-F6EECF244321}">
                <p14:modId xmlns:p14="http://schemas.microsoft.com/office/powerpoint/2010/main" val="1592577461"/>
              </p:ext>
            </p:extLst>
          </p:nvPr>
        </p:nvGraphicFramePr>
        <p:xfrm>
          <a:off x="685800" y="1066800"/>
          <a:ext cx="8229600" cy="5189536"/>
        </p:xfrm>
        <a:graphic>
          <a:graphicData uri="http://schemas.openxmlformats.org/drawingml/2006/table">
            <a:tbl>
              <a:tblPr/>
              <a:tblGrid>
                <a:gridCol w="1350963"/>
                <a:gridCol w="1343025"/>
                <a:gridCol w="1352550"/>
                <a:gridCol w="1349375"/>
                <a:gridCol w="1352550"/>
                <a:gridCol w="1481137"/>
              </a:tblGrid>
              <a:tr h="64922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marT="45721" marB="45721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FTSE NAREIT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All Equity REITs</a:t>
                      </a:r>
                    </a:p>
                  </a:txBody>
                  <a:tcPr marT="45721" marB="45721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FTSE EPRA/NAREIT Developed</a:t>
                      </a:r>
                    </a:p>
                  </a:txBody>
                  <a:tcPr marT="45721" marB="45721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S&amp;P 500</a:t>
                      </a:r>
                    </a:p>
                  </a:txBody>
                  <a:tcPr marT="45721" marB="45721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Russell 2000</a:t>
                      </a:r>
                    </a:p>
                  </a:txBody>
                  <a:tcPr marT="45721" marB="45721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Barclays Capital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Aggregate Bond </a:t>
                      </a: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Index</a:t>
                      </a:r>
                      <a:endParaRPr kumimoji="0" lang="en-US" sz="12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marT="45721" marB="45721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  <a:cs typeface="Arial" charset="0"/>
                        </a:rPr>
                        <a:t>1-Year</a:t>
                      </a:r>
                    </a:p>
                  </a:txBody>
                  <a:tcPr marT="45721" marB="45721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11.11</a:t>
                      </a:r>
                    </a:p>
                  </a:txBody>
                  <a:tcPr marT="45721" marB="45721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13.16</a:t>
                      </a:r>
                    </a:p>
                  </a:txBody>
                  <a:tcPr marT="45721" marB="45721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27.18</a:t>
                      </a:r>
                    </a:p>
                  </a:txBody>
                  <a:tcPr marT="45721" marB="45721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36.28</a:t>
                      </a:r>
                    </a:p>
                  </a:txBody>
                  <a:tcPr marT="45721" marB="45721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-1.08</a:t>
                      </a:r>
                    </a:p>
                  </a:txBody>
                  <a:tcPr marT="45721" marB="45721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974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  <a:cs typeface="Arial" charset="0"/>
                        </a:rPr>
                        <a:t>3-Year</a:t>
                      </a:r>
                    </a:p>
                  </a:txBody>
                  <a:tcPr marT="45721" marB="45721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12.65</a:t>
                      </a:r>
                    </a:p>
                  </a:txBody>
                  <a:tcPr marT="45721" marB="45721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10.02</a:t>
                      </a:r>
                    </a:p>
                  </a:txBody>
                  <a:tcPr marT="45721" marB="45721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16.56</a:t>
                      </a:r>
                    </a:p>
                  </a:txBody>
                  <a:tcPr marT="45721" marB="45721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17.69</a:t>
                      </a:r>
                    </a:p>
                  </a:txBody>
                  <a:tcPr marT="45721" marB="45721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3.02</a:t>
                      </a:r>
                    </a:p>
                  </a:txBody>
                  <a:tcPr marT="45721" marB="45721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  <a:cs typeface="Arial" charset="0"/>
                        </a:rPr>
                        <a:t>5-Year</a:t>
                      </a:r>
                    </a:p>
                  </a:txBody>
                  <a:tcPr marT="45721" marB="45721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15.36</a:t>
                      </a:r>
                    </a:p>
                  </a:txBody>
                  <a:tcPr marT="45721" marB="45721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15.33</a:t>
                      </a:r>
                    </a:p>
                  </a:txBody>
                  <a:tcPr marT="45721" marB="45721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15.17</a:t>
                      </a:r>
                    </a:p>
                  </a:txBody>
                  <a:tcPr marT="45721" marB="45721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17.04</a:t>
                      </a:r>
                    </a:p>
                  </a:txBody>
                  <a:tcPr marT="45721" marB="45721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6.09</a:t>
                      </a:r>
                    </a:p>
                  </a:txBody>
                  <a:tcPr marT="45721" marB="45721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  <a:cs typeface="Arial" charset="0"/>
                        </a:rPr>
                        <a:t>10-Year</a:t>
                      </a:r>
                    </a:p>
                  </a:txBody>
                  <a:tcPr marT="45721" marB="45721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9.94</a:t>
                      </a:r>
                    </a:p>
                  </a:txBody>
                  <a:tcPr marT="45721" marB="45721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66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10.04</a:t>
                      </a:r>
                    </a:p>
                  </a:txBody>
                  <a:tcPr marT="45721" marB="45721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7.46</a:t>
                      </a:r>
                    </a:p>
                  </a:txBody>
                  <a:tcPr marT="45721" marB="45721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9.03</a:t>
                      </a:r>
                    </a:p>
                  </a:txBody>
                  <a:tcPr marT="45721" marB="45721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4.78</a:t>
                      </a:r>
                    </a:p>
                  </a:txBody>
                  <a:tcPr marT="45721" marB="45721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40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  <a:cs typeface="Arial" charset="0"/>
                        </a:rPr>
                        <a:t>15-Year</a:t>
                      </a:r>
                    </a:p>
                  </a:txBody>
                  <a:tcPr marT="45721" marB="45721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10.74</a:t>
                      </a:r>
                    </a:p>
                  </a:txBody>
                  <a:tcPr marT="45721" marB="45721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10.04</a:t>
                      </a:r>
                    </a:p>
                  </a:txBody>
                  <a:tcPr marT="45721" marB="45721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66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5.10</a:t>
                      </a:r>
                    </a:p>
                  </a:txBody>
                  <a:tcPr marT="45721" marB="45721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8.80</a:t>
                      </a:r>
                    </a:p>
                  </a:txBody>
                  <a:tcPr marT="45721" marB="45721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5.36</a:t>
                      </a:r>
                    </a:p>
                  </a:txBody>
                  <a:tcPr marT="45721" marB="45721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56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  <a:cs typeface="Arial" charset="0"/>
                        </a:rPr>
                        <a:t>20-Year</a:t>
                      </a:r>
                    </a:p>
                  </a:txBody>
                  <a:tcPr marT="45721" marB="45721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10.25</a:t>
                      </a:r>
                    </a:p>
                  </a:txBody>
                  <a:tcPr marT="45721" marB="45721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8.78</a:t>
                      </a:r>
                    </a:p>
                  </a:txBody>
                  <a:tcPr marT="45721" marB="45721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8.93</a:t>
                      </a:r>
                    </a:p>
                  </a:txBody>
                  <a:tcPr marT="45721" marB="45721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8.95</a:t>
                      </a:r>
                    </a:p>
                  </a:txBody>
                  <a:tcPr marT="45721" marB="45721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5.77</a:t>
                      </a:r>
                    </a:p>
                  </a:txBody>
                  <a:tcPr marT="45721" marB="45721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  <a:cs typeface="Arial" charset="0"/>
                        </a:rPr>
                        <a:t>25-Year</a:t>
                      </a:r>
                    </a:p>
                  </a:txBody>
                  <a:tcPr marT="45721" marB="45721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10.71</a:t>
                      </a:r>
                    </a:p>
                  </a:txBody>
                  <a:tcPr marT="45721" marB="45721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NA</a:t>
                      </a:r>
                    </a:p>
                  </a:txBody>
                  <a:tcPr marT="45721" marB="45721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10.04</a:t>
                      </a:r>
                    </a:p>
                  </a:txBody>
                  <a:tcPr marT="45721" marB="45721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9.96</a:t>
                      </a:r>
                    </a:p>
                  </a:txBody>
                  <a:tcPr marT="45721" marB="45721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6.82</a:t>
                      </a:r>
                    </a:p>
                  </a:txBody>
                  <a:tcPr marT="45721" marB="45721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40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  <a:cs typeface="Arial" charset="0"/>
                        </a:rPr>
                        <a:t>30-Year</a:t>
                      </a:r>
                    </a:p>
                  </a:txBody>
                  <a:tcPr marT="45721" marB="45721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11.39</a:t>
                      </a:r>
                    </a:p>
                  </a:txBody>
                  <a:tcPr marT="45721" marB="45721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NA</a:t>
                      </a:r>
                    </a:p>
                  </a:txBody>
                  <a:tcPr marT="45721" marB="45721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10.96</a:t>
                      </a:r>
                    </a:p>
                  </a:txBody>
                  <a:tcPr marT="45721" marB="45721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9.72</a:t>
                      </a:r>
                    </a:p>
                  </a:txBody>
                  <a:tcPr marT="45721" marB="45721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7.82</a:t>
                      </a:r>
                    </a:p>
                  </a:txBody>
                  <a:tcPr marT="45721" marB="45721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40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  <a:cs typeface="Arial" charset="0"/>
                        </a:rPr>
                        <a:t>35-Year</a:t>
                      </a:r>
                    </a:p>
                  </a:txBody>
                  <a:tcPr marT="45721" marB="45721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13.04</a:t>
                      </a:r>
                    </a:p>
                  </a:txBody>
                  <a:tcPr marT="45721" marB="45721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NA</a:t>
                      </a:r>
                    </a:p>
                  </a:txBody>
                  <a:tcPr marT="45721" marB="45721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11.92</a:t>
                      </a:r>
                    </a:p>
                  </a:txBody>
                  <a:tcPr marT="45721" marB="45721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NA</a:t>
                      </a:r>
                    </a:p>
                  </a:txBody>
                  <a:tcPr marT="45721" marB="45721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8.07</a:t>
                      </a:r>
                    </a:p>
                  </a:txBody>
                  <a:tcPr marT="45721" marB="45721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40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  <a:cs typeface="Arial" charset="0"/>
                        </a:rPr>
                        <a:t>40-Year</a:t>
                      </a:r>
                    </a:p>
                  </a:txBody>
                  <a:tcPr marT="45721" marB="45721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12.45</a:t>
                      </a:r>
                    </a:p>
                  </a:txBody>
                  <a:tcPr marT="45721" marB="45721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NA</a:t>
                      </a:r>
                    </a:p>
                  </a:txBody>
                  <a:tcPr marT="45721" marB="45721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10.56</a:t>
                      </a:r>
                    </a:p>
                  </a:txBody>
                  <a:tcPr marT="45721" marB="45721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NA</a:t>
                      </a:r>
                    </a:p>
                  </a:txBody>
                  <a:tcPr marT="45721" marB="45721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NA</a:t>
                      </a:r>
                    </a:p>
                  </a:txBody>
                  <a:tcPr marT="45721" marB="45721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37" name="Text Box 82"/>
          <p:cNvSpPr txBox="1">
            <a:spLocks noChangeArrowheads="1"/>
          </p:cNvSpPr>
          <p:nvPr/>
        </p:nvSpPr>
        <p:spPr bwMode="auto">
          <a:xfrm>
            <a:off x="6477000" y="762000"/>
            <a:ext cx="914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spcBef>
                <a:spcPct val="50000"/>
              </a:spcBef>
            </a:pPr>
            <a:endParaRPr lang="en-US" sz="3600">
              <a:cs typeface="Arial" charset="0"/>
            </a:endParaRPr>
          </a:p>
        </p:txBody>
      </p:sp>
      <p:sp>
        <p:nvSpPr>
          <p:cNvPr id="2138" name="Rectangle 86"/>
          <p:cNvSpPr>
            <a:spLocks noChangeArrowheads="1"/>
          </p:cNvSpPr>
          <p:nvPr/>
        </p:nvSpPr>
        <p:spPr bwMode="auto">
          <a:xfrm>
            <a:off x="533400" y="0"/>
            <a:ext cx="8610600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800" b="1" dirty="0">
                <a:solidFill>
                  <a:schemeClr val="accent2"/>
                </a:solidFill>
                <a:cs typeface="Arial" charset="0"/>
              </a:rPr>
              <a:t>Historical Compound Annual Total Returns of REITs and Leading U.S. Benchmarks (%)</a:t>
            </a:r>
          </a:p>
        </p:txBody>
      </p:sp>
      <p:sp>
        <p:nvSpPr>
          <p:cNvPr id="2139" name="Rectangle 88"/>
          <p:cNvSpPr>
            <a:spLocks noChangeArrowheads="1"/>
          </p:cNvSpPr>
          <p:nvPr/>
        </p:nvSpPr>
        <p:spPr bwMode="auto">
          <a:xfrm>
            <a:off x="533400" y="6311900"/>
            <a:ext cx="46482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sz="1000" dirty="0">
                <a:solidFill>
                  <a:schemeClr val="bg1"/>
                </a:solidFill>
                <a:cs typeface="Arial" charset="0"/>
              </a:rPr>
              <a:t>Note: Data as of  </a:t>
            </a:r>
            <a:r>
              <a:rPr lang="en-US" sz="1000" dirty="0" smtClean="0">
                <a:solidFill>
                  <a:schemeClr val="bg1"/>
                </a:solidFill>
                <a:cs typeface="Arial" charset="0"/>
              </a:rPr>
              <a:t>October 31, 2013</a:t>
            </a:r>
          </a:p>
          <a:p>
            <a:pPr eaLnBrk="0" hangingPunct="0"/>
            <a:r>
              <a:rPr lang="en-US" sz="1000" dirty="0" smtClean="0">
                <a:solidFill>
                  <a:schemeClr val="bg1"/>
                </a:solidFill>
                <a:cs typeface="Arial" charset="0"/>
              </a:rPr>
              <a:t>Sources</a:t>
            </a:r>
            <a:r>
              <a:rPr lang="en-US" sz="1000" dirty="0">
                <a:solidFill>
                  <a:schemeClr val="bg1"/>
                </a:solidFill>
                <a:cs typeface="Arial" charset="0"/>
              </a:rPr>
              <a:t>: NAREIT® analysis of data from IDP accessed through </a:t>
            </a:r>
            <a:r>
              <a:rPr lang="en-US" sz="1000" dirty="0" err="1">
                <a:solidFill>
                  <a:schemeClr val="bg1"/>
                </a:solidFill>
                <a:cs typeface="Arial" charset="0"/>
              </a:rPr>
              <a:t>FactSet</a:t>
            </a:r>
            <a:r>
              <a:rPr lang="en-US" sz="1000" dirty="0">
                <a:solidFill>
                  <a:schemeClr val="bg1"/>
                </a:solidFill>
                <a:cs typeface="Arial" charset="0"/>
              </a:rPr>
              <a:t>.                                                                             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16750</TotalTime>
  <Words>114</Words>
  <Application>Microsoft Office PowerPoint</Application>
  <PresentationFormat>On-screen Show (4:3)</PresentationFormat>
  <Paragraphs>71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Default Design</vt:lpstr>
      <vt:lpstr>PowerPoint Presentation</vt:lpstr>
    </vt:vector>
  </TitlesOfParts>
  <Company>NAREIT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Brandon Benjamin</dc:creator>
  <cp:lastModifiedBy>NAREIT</cp:lastModifiedBy>
  <cp:revision>586</cp:revision>
  <dcterms:created xsi:type="dcterms:W3CDTF">2008-01-10T20:16:51Z</dcterms:created>
  <dcterms:modified xsi:type="dcterms:W3CDTF">2013-11-01T18:37:43Z</dcterms:modified>
</cp:coreProperties>
</file>