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28" r:id="rId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00FFFF"/>
    <a:srgbClr val="66FF66"/>
    <a:srgbClr val="33CCCC"/>
    <a:srgbClr val="99CC00"/>
    <a:srgbClr val="CCFFFF"/>
    <a:srgbClr val="FF33CC"/>
    <a:srgbClr val="FF3399"/>
    <a:srgbClr val="FF99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896" autoAdjust="0"/>
    <p:restoredTop sz="93218" autoAdjust="0"/>
  </p:normalViewPr>
  <p:slideViewPr>
    <p:cSldViewPr>
      <p:cViewPr>
        <p:scale>
          <a:sx n="100" d="100"/>
          <a:sy n="100" d="100"/>
        </p:scale>
        <p:origin x="-2130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fld id="{D8352A2B-0430-43B5-953C-0A094911C1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94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81F9B-7457-43E7-960C-C5C2635A6FB7}" type="datetime1">
              <a:rPr lang="en-US"/>
              <a:pPr>
                <a:defRPr/>
              </a:pPr>
              <a:t>11/4/2013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211DE-6C8D-4969-8C98-9E531873FE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4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66CAE-F1C1-45B0-A67D-F4EA9FF42FED}" type="datetime1">
              <a:rPr lang="en-US"/>
              <a:pPr>
                <a:defRPr/>
              </a:pPr>
              <a:t>11/4/2013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DFBD8-1EBE-4725-855B-306C713139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0601D-232C-4DC7-A1A5-6CC6198BFBDE}" type="datetime1">
              <a:rPr lang="en-US"/>
              <a:pPr>
                <a:defRPr/>
              </a:pPr>
              <a:t>11/4/2013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AAF77-C974-4902-A06F-29B0FBCFB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84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FDAC6-1C75-457E-9467-0351BCDE4553}" type="datetime1">
              <a:rPr lang="en-US"/>
              <a:pPr>
                <a:defRPr/>
              </a:pPr>
              <a:t>11/4/2013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B52D7-17B0-4B9D-81C6-19E3F8F21D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7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DD2AC-11DF-4B19-9DA4-CF936C8B2DF7}" type="datetime1">
              <a:rPr lang="en-US"/>
              <a:pPr>
                <a:defRPr/>
              </a:pPr>
              <a:t>11/4/2013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CBD9B-DD7E-4DB4-BEEC-E3A96BA7B3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6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5096C-CE13-46E1-AFB8-11AF5EA1B7A0}" type="datetime1">
              <a:rPr lang="en-US"/>
              <a:pPr>
                <a:defRPr/>
              </a:pPr>
              <a:t>11/4/2013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2D731-F73C-4151-9F05-8B0BD4DA33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B7F87-907C-4608-AE39-92C8C549F936}" type="datetime1">
              <a:rPr lang="en-US"/>
              <a:pPr>
                <a:defRPr/>
              </a:pPr>
              <a:t>11/4/2013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73710-7B95-49DC-8267-C6662348B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591D7-ABAC-47F7-989A-B5569DC1F041}" type="datetime1">
              <a:rPr lang="en-US"/>
              <a:pPr>
                <a:defRPr/>
              </a:pPr>
              <a:t>11/4/2013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55F00-EE69-4423-9FBC-9C8C9226B1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1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51F3D-CBAC-45F6-9F71-8061309BA859}" type="datetime1">
              <a:rPr lang="en-US"/>
              <a:pPr>
                <a:defRPr/>
              </a:pPr>
              <a:t>11/4/2013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4EB85-B48C-42C6-BFE2-260DF0DB77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1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8C27A-A5CC-4C05-8691-BD4EE189370D}" type="datetime1">
              <a:rPr lang="en-US"/>
              <a:pPr>
                <a:defRPr/>
              </a:pPr>
              <a:t>11/4/2013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8107A-802B-4FA1-9FDF-EE0EC8534E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5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C1D8B-864E-46DA-A20C-72161C41C7C8}" type="datetime1">
              <a:rPr lang="en-US"/>
              <a:pPr>
                <a:defRPr/>
              </a:pPr>
              <a:t>11/4/2013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306D2-C8FA-45EE-B9CD-A5A27CD36A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6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FFC69-9111-4FF4-8DFD-93BCD12A6F4C}" type="datetime1">
              <a:rPr lang="en-US"/>
              <a:pPr>
                <a:defRPr/>
              </a:pPr>
              <a:t>11/4/2013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1DC60-6F46-463D-8B36-483E0ED94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5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457200" y="6324600"/>
            <a:ext cx="8686800" cy="5334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530225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pic>
        <p:nvPicPr>
          <p:cNvPr id="1028" name="Picture 10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ABEA3462-EC77-4785-BA0D-76F19D16B857}" type="datetime1">
              <a:rPr lang="en-US"/>
              <a:pPr>
                <a:defRPr/>
              </a:pPr>
              <a:t>11/4/2013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507104E-A33A-4890-BA4D-62048B01B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77000" y="6423025"/>
            <a:ext cx="2133600" cy="32067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1117030-26F8-4513-BECB-774C828DC836}" type="slidenum">
              <a:rPr lang="en-US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pPr eaLnBrk="1" hangingPunct="1"/>
              <a:t>1</a:t>
            </a:fld>
            <a:endParaRPr lang="en-US" smtClean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51" name="Text Box 82"/>
          <p:cNvSpPr txBox="1">
            <a:spLocks noChangeArrowheads="1"/>
          </p:cNvSpPr>
          <p:nvPr/>
        </p:nvSpPr>
        <p:spPr bwMode="auto">
          <a:xfrm>
            <a:off x="6477000" y="762000"/>
            <a:ext cx="91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endParaRPr lang="en-US" sz="36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52" name="Rectangle 86"/>
          <p:cNvSpPr>
            <a:spLocks noChangeArrowheads="1"/>
          </p:cNvSpPr>
          <p:nvPr/>
        </p:nvSpPr>
        <p:spPr bwMode="auto">
          <a:xfrm>
            <a:off x="533400" y="0"/>
            <a:ext cx="8610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Listed REITs and Property Companies Contribute Solid Portfolio Performance</a:t>
            </a:r>
          </a:p>
        </p:txBody>
      </p:sp>
      <p:sp>
        <p:nvSpPr>
          <p:cNvPr id="2053" name="Rectangle 88"/>
          <p:cNvSpPr>
            <a:spLocks noChangeArrowheads="1"/>
          </p:cNvSpPr>
          <p:nvPr/>
        </p:nvSpPr>
        <p:spPr bwMode="auto">
          <a:xfrm>
            <a:off x="520700" y="6308725"/>
            <a:ext cx="58039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0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Note: Data as </a:t>
            </a:r>
            <a:r>
              <a:rPr lang="en-US" sz="100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of October 31, 2013</a:t>
            </a:r>
          </a:p>
          <a:p>
            <a:pPr eaLnBrk="0" hangingPunct="0"/>
            <a:r>
              <a:rPr lang="en-US" sz="10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Sources</a:t>
            </a:r>
            <a:r>
              <a:rPr lang="en-US" sz="10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 NAREIT® analysis of data from </a:t>
            </a:r>
            <a:r>
              <a:rPr lang="en-US" sz="10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IDC </a:t>
            </a:r>
            <a:r>
              <a:rPr lang="en-US" sz="10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accessed through FactSet.                                                                                     </a:t>
            </a:r>
          </a:p>
        </p:txBody>
      </p:sp>
      <p:graphicFrame>
        <p:nvGraphicFramePr>
          <p:cNvPr id="345597" name="Group 509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461425235"/>
              </p:ext>
            </p:extLst>
          </p:nvPr>
        </p:nvGraphicFramePr>
        <p:xfrm>
          <a:off x="609600" y="1143000"/>
          <a:ext cx="8382000" cy="4724399"/>
        </p:xfrm>
        <a:graphic>
          <a:graphicData uri="http://schemas.openxmlformats.org/drawingml/2006/table">
            <a:tbl>
              <a:tblPr/>
              <a:tblGrid>
                <a:gridCol w="762000"/>
                <a:gridCol w="1219200"/>
                <a:gridCol w="1295400"/>
                <a:gridCol w="1219200"/>
                <a:gridCol w="1219200"/>
                <a:gridCol w="1295400"/>
                <a:gridCol w="1371600"/>
              </a:tblGrid>
              <a:tr h="679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17" marB="457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FTSE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NAREIT All U.S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. Equity REITs TR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FTSE EPRA/NAREIT Developed TR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S&amp;P 500 TR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MSCI EAFE TR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Barclays Capital U.S. Aggregate Bond</a:t>
                      </a:r>
                      <a:endParaRPr kumimoji="0" lang="en-US" sz="12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Barclays Capital Global Aggregate Bond</a:t>
                      </a:r>
                      <a:endParaRPr kumimoji="0" lang="en-US" sz="12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1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1-Year</a:t>
                      </a:r>
                    </a:p>
                  </a:txBody>
                  <a:tcPr marT="45721" marB="4572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11.11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13.16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27.18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26.88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-1.08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-1.54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3-Year</a:t>
                      </a:r>
                    </a:p>
                  </a:txBody>
                  <a:tcPr marT="45721" marB="4572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12.65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10.02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16.56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8.38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3.02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1.99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5-Year</a:t>
                      </a:r>
                    </a:p>
                  </a:txBody>
                  <a:tcPr marT="45721" marB="4572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15.36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15.33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15.17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11.99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6.09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6.07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9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10-Year</a:t>
                      </a:r>
                    </a:p>
                  </a:txBody>
                  <a:tcPr marT="45721" marB="4572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9.94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10.04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7.46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7.71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4.78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5.08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15-Year</a:t>
                      </a:r>
                    </a:p>
                  </a:txBody>
                  <a:tcPr marT="45721" marB="4572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10.74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10.04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5.10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5.00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5.36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4.95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20-Year</a:t>
                      </a:r>
                    </a:p>
                  </a:txBody>
                  <a:tcPr marT="45721" marB="4572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10.25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8.78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8.93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5.45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5.77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5.71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25-Year</a:t>
                      </a:r>
                    </a:p>
                  </a:txBody>
                  <a:tcPr marT="45721" marB="4572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10.71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NA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10.04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5.11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6.82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NA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30-Year</a:t>
                      </a:r>
                    </a:p>
                  </a:txBody>
                  <a:tcPr marT="45721" marB="4572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11.39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NA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10.96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9.63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7.82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NA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35-Year</a:t>
                      </a:r>
                    </a:p>
                  </a:txBody>
                  <a:tcPr marT="45721" marB="4572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13.04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NA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11.92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9.15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8.07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NA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Arial" charset="0"/>
                        </a:rPr>
                        <a:t>40-Year</a:t>
                      </a:r>
                    </a:p>
                  </a:txBody>
                  <a:tcPr marT="45721" marB="4572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12.45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NA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10.56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8.96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NA</a:t>
                      </a:r>
                    </a:p>
                  </a:txBody>
                  <a:tcPr marT="45721" marB="4572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NA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17764</TotalTime>
  <Words>133</Words>
  <Application>Microsoft Office PowerPoint</Application>
  <PresentationFormat>On-screen Show (4:3)</PresentationFormat>
  <Paragraphs>80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NAREIT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Brandon Benjamin</dc:creator>
  <cp:lastModifiedBy>Brad Case</cp:lastModifiedBy>
  <cp:revision>582</cp:revision>
  <cp:lastPrinted>2012-04-02T20:15:19Z</cp:lastPrinted>
  <dcterms:created xsi:type="dcterms:W3CDTF">2008-01-10T20:16:51Z</dcterms:created>
  <dcterms:modified xsi:type="dcterms:W3CDTF">2013-11-04T22:45:46Z</dcterms:modified>
</cp:coreProperties>
</file>