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4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CC99FF"/>
    <a:srgbClr val="0000CC"/>
    <a:srgbClr val="33CC33"/>
    <a:srgbClr val="FF99CC"/>
    <a:srgbClr val="FF99FF"/>
    <a:srgbClr val="99CC00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6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37595985480805E-2"/>
          <c:y val="1.9142857142857142E-2"/>
          <c:w val="0.67802132324264575"/>
          <c:h val="0.86029538807649031"/>
        </c:manualLayout>
      </c:layout>
      <c:lineChart>
        <c:grouping val="standard"/>
        <c:varyColors val="0"/>
        <c:ser>
          <c:idx val="2"/>
          <c:order val="0"/>
          <c:tx>
            <c:strRef>
              <c:f>Sheet1!$E$1</c:f>
              <c:strCache>
                <c:ptCount val="1"/>
                <c:pt idx="0">
                  <c:v>NCREIF Property Index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39082</c:v>
                </c:pt>
                <c:pt idx="1">
                  <c:v>39113</c:v>
                </c:pt>
                <c:pt idx="2">
                  <c:v>39141</c:v>
                </c:pt>
                <c:pt idx="3">
                  <c:v>39172</c:v>
                </c:pt>
                <c:pt idx="4">
                  <c:v>39202</c:v>
                </c:pt>
                <c:pt idx="5">
                  <c:v>39233</c:v>
                </c:pt>
                <c:pt idx="6">
                  <c:v>39263</c:v>
                </c:pt>
                <c:pt idx="7">
                  <c:v>39294</c:v>
                </c:pt>
                <c:pt idx="8">
                  <c:v>39325</c:v>
                </c:pt>
                <c:pt idx="9">
                  <c:v>39355</c:v>
                </c:pt>
                <c:pt idx="10">
                  <c:v>39386</c:v>
                </c:pt>
                <c:pt idx="11">
                  <c:v>39416</c:v>
                </c:pt>
                <c:pt idx="12">
                  <c:v>39447</c:v>
                </c:pt>
                <c:pt idx="13">
                  <c:v>39478</c:v>
                </c:pt>
                <c:pt idx="14">
                  <c:v>39507</c:v>
                </c:pt>
                <c:pt idx="15">
                  <c:v>39538</c:v>
                </c:pt>
                <c:pt idx="16">
                  <c:v>39568</c:v>
                </c:pt>
                <c:pt idx="17">
                  <c:v>39599</c:v>
                </c:pt>
                <c:pt idx="18">
                  <c:v>39629</c:v>
                </c:pt>
                <c:pt idx="19">
                  <c:v>39660</c:v>
                </c:pt>
                <c:pt idx="20">
                  <c:v>39691</c:v>
                </c:pt>
                <c:pt idx="21">
                  <c:v>39721</c:v>
                </c:pt>
                <c:pt idx="22">
                  <c:v>39752</c:v>
                </c:pt>
                <c:pt idx="23">
                  <c:v>39782</c:v>
                </c:pt>
                <c:pt idx="24">
                  <c:v>39813</c:v>
                </c:pt>
                <c:pt idx="25">
                  <c:v>39844</c:v>
                </c:pt>
                <c:pt idx="26">
                  <c:v>39872</c:v>
                </c:pt>
                <c:pt idx="27">
                  <c:v>39903</c:v>
                </c:pt>
                <c:pt idx="28">
                  <c:v>39933</c:v>
                </c:pt>
                <c:pt idx="29">
                  <c:v>39964</c:v>
                </c:pt>
                <c:pt idx="30">
                  <c:v>39994</c:v>
                </c:pt>
                <c:pt idx="31">
                  <c:v>40025</c:v>
                </c:pt>
                <c:pt idx="32">
                  <c:v>40056</c:v>
                </c:pt>
                <c:pt idx="33">
                  <c:v>40086</c:v>
                </c:pt>
                <c:pt idx="34">
                  <c:v>40117</c:v>
                </c:pt>
                <c:pt idx="35">
                  <c:v>40147</c:v>
                </c:pt>
                <c:pt idx="36">
                  <c:v>40178</c:v>
                </c:pt>
                <c:pt idx="37">
                  <c:v>40209</c:v>
                </c:pt>
                <c:pt idx="38">
                  <c:v>40237</c:v>
                </c:pt>
                <c:pt idx="39">
                  <c:v>40268</c:v>
                </c:pt>
                <c:pt idx="40">
                  <c:v>40298</c:v>
                </c:pt>
                <c:pt idx="41">
                  <c:v>40329</c:v>
                </c:pt>
                <c:pt idx="42">
                  <c:v>40359</c:v>
                </c:pt>
                <c:pt idx="43">
                  <c:v>40390</c:v>
                </c:pt>
                <c:pt idx="44">
                  <c:v>40421</c:v>
                </c:pt>
                <c:pt idx="45">
                  <c:v>40451</c:v>
                </c:pt>
                <c:pt idx="46">
                  <c:v>40482</c:v>
                </c:pt>
                <c:pt idx="47">
                  <c:v>40512</c:v>
                </c:pt>
                <c:pt idx="48">
                  <c:v>40543</c:v>
                </c:pt>
                <c:pt idx="49">
                  <c:v>40574</c:v>
                </c:pt>
                <c:pt idx="50">
                  <c:v>40602</c:v>
                </c:pt>
                <c:pt idx="51">
                  <c:v>40633</c:v>
                </c:pt>
                <c:pt idx="52">
                  <c:v>40663</c:v>
                </c:pt>
                <c:pt idx="53">
                  <c:v>40694</c:v>
                </c:pt>
                <c:pt idx="54">
                  <c:v>40724</c:v>
                </c:pt>
                <c:pt idx="55">
                  <c:v>40755</c:v>
                </c:pt>
                <c:pt idx="56">
                  <c:v>40786</c:v>
                </c:pt>
                <c:pt idx="57">
                  <c:v>40816</c:v>
                </c:pt>
                <c:pt idx="58">
                  <c:v>40847</c:v>
                </c:pt>
                <c:pt idx="59">
                  <c:v>40877</c:v>
                </c:pt>
                <c:pt idx="60">
                  <c:v>40908</c:v>
                </c:pt>
                <c:pt idx="61">
                  <c:v>40939</c:v>
                </c:pt>
                <c:pt idx="62">
                  <c:v>40968</c:v>
                </c:pt>
                <c:pt idx="63">
                  <c:v>40999</c:v>
                </c:pt>
                <c:pt idx="64">
                  <c:v>41029</c:v>
                </c:pt>
                <c:pt idx="65">
                  <c:v>41060</c:v>
                </c:pt>
                <c:pt idx="66">
                  <c:v>41090</c:v>
                </c:pt>
                <c:pt idx="67">
                  <c:v>41121</c:v>
                </c:pt>
                <c:pt idx="68">
                  <c:v>41152</c:v>
                </c:pt>
                <c:pt idx="69">
                  <c:v>41182</c:v>
                </c:pt>
                <c:pt idx="70">
                  <c:v>41213</c:v>
                </c:pt>
                <c:pt idx="71">
                  <c:v>41243</c:v>
                </c:pt>
                <c:pt idx="72">
                  <c:v>41274</c:v>
                </c:pt>
                <c:pt idx="73">
                  <c:v>41305</c:v>
                </c:pt>
                <c:pt idx="74">
                  <c:v>41333</c:v>
                </c:pt>
                <c:pt idx="75">
                  <c:v>41364</c:v>
                </c:pt>
                <c:pt idx="76">
                  <c:v>41394</c:v>
                </c:pt>
                <c:pt idx="77">
                  <c:v>41425</c:v>
                </c:pt>
                <c:pt idx="78">
                  <c:v>41455</c:v>
                </c:pt>
                <c:pt idx="79">
                  <c:v>41486</c:v>
                </c:pt>
                <c:pt idx="80">
                  <c:v>41517</c:v>
                </c:pt>
                <c:pt idx="81">
                  <c:v>41547</c:v>
                </c:pt>
              </c:numCache>
            </c:numRef>
          </c:cat>
          <c:val>
            <c:numRef>
              <c:f>Sheet1!$E$2:$E$83</c:f>
              <c:numCache>
                <c:formatCode>General</c:formatCode>
                <c:ptCount val="82"/>
                <c:pt idx="15">
                  <c:v>1</c:v>
                </c:pt>
                <c:pt idx="16" formatCode="0.000">
                  <c:v>0.99764256536387841</c:v>
                </c:pt>
                <c:pt idx="17" formatCode="0.000">
                  <c:v>0.99529068822582045</c:v>
                </c:pt>
                <c:pt idx="18" formatCode="0.000">
                  <c:v>0.99294435548438753</c:v>
                </c:pt>
                <c:pt idx="19" formatCode="0.000">
                  <c:v>0.98823497190881116</c:v>
                </c:pt>
                <c:pt idx="20" formatCode="0.000">
                  <c:v>0.98354792422098059</c:v>
                </c:pt>
                <c:pt idx="21" formatCode="0.000">
                  <c:v>0.97888310648518817</c:v>
                </c:pt>
                <c:pt idx="22" formatCode="0.000">
                  <c:v>0.94669468237775778</c:v>
                </c:pt>
                <c:pt idx="23" formatCode="0.000">
                  <c:v>0.91556470400266821</c:v>
                </c:pt>
                <c:pt idx="24" formatCode="0.000">
                  <c:v>0.88545836669335465</c:v>
                </c:pt>
                <c:pt idx="25" formatCode="0.000">
                  <c:v>0.85900542206519859</c:v>
                </c:pt>
                <c:pt idx="26" formatCode="0.000">
                  <c:v>0.83334275545103143</c:v>
                </c:pt>
                <c:pt idx="27" formatCode="0.000">
                  <c:v>0.80844675740592475</c:v>
                </c:pt>
                <c:pt idx="28" formatCode="0.000">
                  <c:v>0.78996292344306307</c:v>
                </c:pt>
                <c:pt idx="29" formatCode="0.000">
                  <c:v>0.77190169259517072</c:v>
                </c:pt>
                <c:pt idx="30" formatCode="0.000">
                  <c:v>0.75425340272217767</c:v>
                </c:pt>
                <c:pt idx="31" formatCode="0.000">
                  <c:v>0.74180598561328459</c:v>
                </c:pt>
                <c:pt idx="32" formatCode="0.000">
                  <c:v>0.72956398778672227</c:v>
                </c:pt>
                <c:pt idx="33" formatCode="0.000">
                  <c:v>0.71752401921537223</c:v>
                </c:pt>
                <c:pt idx="34" formatCode="0.000">
                  <c:v>0.70852108412868942</c:v>
                </c:pt>
                <c:pt idx="35" formatCode="0.000">
                  <c:v>0.69963111089137253</c:v>
                </c:pt>
                <c:pt idx="36" formatCode="0.000">
                  <c:v>0.6908526821457166</c:v>
                </c:pt>
                <c:pt idx="37" formatCode="0.000">
                  <c:v>0.68876135640931146</c:v>
                </c:pt>
                <c:pt idx="38" formatCode="0.000">
                  <c:v>0.68667636146302813</c:v>
                </c:pt>
                <c:pt idx="39" formatCode="0.000">
                  <c:v>0.68459767814251404</c:v>
                </c:pt>
                <c:pt idx="40" formatCode="0.000">
                  <c:v>0.6882642875949373</c:v>
                </c:pt>
                <c:pt idx="41" formatCode="0.000">
                  <c:v>0.69195053489496927</c:v>
                </c:pt>
                <c:pt idx="42" formatCode="0.000">
                  <c:v>0.69565652522017618</c:v>
                </c:pt>
                <c:pt idx="43" formatCode="0.000">
                  <c:v>0.7007893632088088</c:v>
                </c:pt>
                <c:pt idx="44" formatCode="0.000">
                  <c:v>0.70596007337266364</c:v>
                </c:pt>
                <c:pt idx="45" formatCode="0.000">
                  <c:v>0.71116893514811852</c:v>
                </c:pt>
                <c:pt idx="46" formatCode="0.000">
                  <c:v>0.71827019526183722</c:v>
                </c:pt>
                <c:pt idx="47" formatCode="0.000">
                  <c:v>0.72544236383725946</c:v>
                </c:pt>
                <c:pt idx="48" formatCode="0.000">
                  <c:v>0.73268614891913519</c:v>
                </c:pt>
                <c:pt idx="49" formatCode="0.000">
                  <c:v>0.73712939206435668</c:v>
                </c:pt>
                <c:pt idx="50" formatCode="0.000">
                  <c:v>0.74159958045711249</c:v>
                </c:pt>
                <c:pt idx="51" formatCode="0.000">
                  <c:v>0.7460968775020016</c:v>
                </c:pt>
                <c:pt idx="52" formatCode="0.000">
                  <c:v>0.7520211559083807</c:v>
                </c:pt>
                <c:pt idx="53" formatCode="0.000">
                  <c:v>0.75799247522284374</c:v>
                </c:pt>
                <c:pt idx="54" formatCode="0.000">
                  <c:v>0.76401120896717378</c:v>
                </c:pt>
                <c:pt idx="55" formatCode="0.000">
                  <c:v>0.7686533491375267</c:v>
                </c:pt>
                <c:pt idx="56" formatCode="0.000">
                  <c:v>0.77332369500055576</c:v>
                </c:pt>
                <c:pt idx="57" formatCode="0.000">
                  <c:v>0.77802241793434745</c:v>
                </c:pt>
                <c:pt idx="58" formatCode="0.000">
                  <c:v>0.78193914969807088</c:v>
                </c:pt>
                <c:pt idx="59" formatCode="0.000">
                  <c:v>0.7858755991297629</c:v>
                </c:pt>
                <c:pt idx="60" formatCode="0.000">
                  <c:v>0.78983186549239393</c:v>
                </c:pt>
                <c:pt idx="61" formatCode="0.000">
                  <c:v>0.79285603349365308</c:v>
                </c:pt>
                <c:pt idx="62" formatCode="0.000">
                  <c:v>0.7958917806581487</c:v>
                </c:pt>
                <c:pt idx="63" formatCode="0.000">
                  <c:v>0.79893915132105686</c:v>
                </c:pt>
                <c:pt idx="64" formatCode="0.000">
                  <c:v>0.8022116904558747</c:v>
                </c:pt>
                <c:pt idx="65" formatCode="0.000">
                  <c:v>0.80549763425658139</c:v>
                </c:pt>
                <c:pt idx="66" formatCode="0.000">
                  <c:v>0.80879703763010402</c:v>
                </c:pt>
                <c:pt idx="67" formatCode="0.000">
                  <c:v>0.81125818242479564</c:v>
                </c:pt>
                <c:pt idx="68" formatCode="0.000">
                  <c:v>0.81372681640826838</c:v>
                </c:pt>
                <c:pt idx="69" formatCode="0.000">
                  <c:v>0.81620296236989598</c:v>
                </c:pt>
                <c:pt idx="70" formatCode="0.000">
                  <c:v>0.81927717087636187</c:v>
                </c:pt>
                <c:pt idx="71" formatCode="0.000">
                  <c:v>0.82236295831402129</c:v>
                </c:pt>
                <c:pt idx="72" formatCode="0.000">
                  <c:v>0.82546036829463576</c:v>
                </c:pt>
                <c:pt idx="73" formatCode="0.000">
                  <c:v>0.8286836873266622</c:v>
                </c:pt>
                <c:pt idx="74" formatCode="0.000">
                  <c:v>0.8319195930145491</c:v>
                </c:pt>
                <c:pt idx="75" formatCode="0.000">
                  <c:v>0.83516813450760607</c:v>
                </c:pt>
                <c:pt idx="76" formatCode="0.000">
                  <c:v>0.8392514206825854</c:v>
                </c:pt>
                <c:pt idx="77" formatCode="0.000">
                  <c:v>0.84335467077297033</c:v>
                </c:pt>
                <c:pt idx="78" formatCode="0.000">
                  <c:v>0.84747798238590877</c:v>
                </c:pt>
                <c:pt idx="79" formatCode="0.000">
                  <c:v>0.85091677223270101</c:v>
                </c:pt>
                <c:pt idx="80" formatCode="0.000">
                  <c:v>0.85436951556956164</c:v>
                </c:pt>
                <c:pt idx="81" formatCode="0.000">
                  <c:v>0.85783626901521215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Sheet1!$B$1</c:f>
              <c:strCache>
                <c:ptCount val="1"/>
                <c:pt idx="0">
                  <c:v>FTSE NAREIT All Equity REITs Index (levered)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39082</c:v>
                </c:pt>
                <c:pt idx="1">
                  <c:v>39113</c:v>
                </c:pt>
                <c:pt idx="2">
                  <c:v>39141</c:v>
                </c:pt>
                <c:pt idx="3">
                  <c:v>39172</c:v>
                </c:pt>
                <c:pt idx="4">
                  <c:v>39202</c:v>
                </c:pt>
                <c:pt idx="5">
                  <c:v>39233</c:v>
                </c:pt>
                <c:pt idx="6">
                  <c:v>39263</c:v>
                </c:pt>
                <c:pt idx="7">
                  <c:v>39294</c:v>
                </c:pt>
                <c:pt idx="8">
                  <c:v>39325</c:v>
                </c:pt>
                <c:pt idx="9">
                  <c:v>39355</c:v>
                </c:pt>
                <c:pt idx="10">
                  <c:v>39386</c:v>
                </c:pt>
                <c:pt idx="11">
                  <c:v>39416</c:v>
                </c:pt>
                <c:pt idx="12">
                  <c:v>39447</c:v>
                </c:pt>
                <c:pt idx="13">
                  <c:v>39478</c:v>
                </c:pt>
                <c:pt idx="14">
                  <c:v>39507</c:v>
                </c:pt>
                <c:pt idx="15">
                  <c:v>39538</c:v>
                </c:pt>
                <c:pt idx="16">
                  <c:v>39568</c:v>
                </c:pt>
                <c:pt idx="17">
                  <c:v>39599</c:v>
                </c:pt>
                <c:pt idx="18">
                  <c:v>39629</c:v>
                </c:pt>
                <c:pt idx="19">
                  <c:v>39660</c:v>
                </c:pt>
                <c:pt idx="20">
                  <c:v>39691</c:v>
                </c:pt>
                <c:pt idx="21">
                  <c:v>39721</c:v>
                </c:pt>
                <c:pt idx="22">
                  <c:v>39752</c:v>
                </c:pt>
                <c:pt idx="23">
                  <c:v>39782</c:v>
                </c:pt>
                <c:pt idx="24">
                  <c:v>39813</c:v>
                </c:pt>
                <c:pt idx="25">
                  <c:v>39844</c:v>
                </c:pt>
                <c:pt idx="26">
                  <c:v>39872</c:v>
                </c:pt>
                <c:pt idx="27">
                  <c:v>39903</c:v>
                </c:pt>
                <c:pt idx="28">
                  <c:v>39933</c:v>
                </c:pt>
                <c:pt idx="29">
                  <c:v>39964</c:v>
                </c:pt>
                <c:pt idx="30">
                  <c:v>39994</c:v>
                </c:pt>
                <c:pt idx="31">
                  <c:v>40025</c:v>
                </c:pt>
                <c:pt idx="32">
                  <c:v>40056</c:v>
                </c:pt>
                <c:pt idx="33">
                  <c:v>40086</c:v>
                </c:pt>
                <c:pt idx="34">
                  <c:v>40117</c:v>
                </c:pt>
                <c:pt idx="35">
                  <c:v>40147</c:v>
                </c:pt>
                <c:pt idx="36">
                  <c:v>40178</c:v>
                </c:pt>
                <c:pt idx="37">
                  <c:v>40209</c:v>
                </c:pt>
                <c:pt idx="38">
                  <c:v>40237</c:v>
                </c:pt>
                <c:pt idx="39">
                  <c:v>40268</c:v>
                </c:pt>
                <c:pt idx="40">
                  <c:v>40298</c:v>
                </c:pt>
                <c:pt idx="41">
                  <c:v>40329</c:v>
                </c:pt>
                <c:pt idx="42">
                  <c:v>40359</c:v>
                </c:pt>
                <c:pt idx="43">
                  <c:v>40390</c:v>
                </c:pt>
                <c:pt idx="44">
                  <c:v>40421</c:v>
                </c:pt>
                <c:pt idx="45">
                  <c:v>40451</c:v>
                </c:pt>
                <c:pt idx="46">
                  <c:v>40482</c:v>
                </c:pt>
                <c:pt idx="47">
                  <c:v>40512</c:v>
                </c:pt>
                <c:pt idx="48">
                  <c:v>40543</c:v>
                </c:pt>
                <c:pt idx="49">
                  <c:v>40574</c:v>
                </c:pt>
                <c:pt idx="50">
                  <c:v>40602</c:v>
                </c:pt>
                <c:pt idx="51">
                  <c:v>40633</c:v>
                </c:pt>
                <c:pt idx="52">
                  <c:v>40663</c:v>
                </c:pt>
                <c:pt idx="53">
                  <c:v>40694</c:v>
                </c:pt>
                <c:pt idx="54">
                  <c:v>40724</c:v>
                </c:pt>
                <c:pt idx="55">
                  <c:v>40755</c:v>
                </c:pt>
                <c:pt idx="56">
                  <c:v>40786</c:v>
                </c:pt>
                <c:pt idx="57">
                  <c:v>40816</c:v>
                </c:pt>
                <c:pt idx="58">
                  <c:v>40847</c:v>
                </c:pt>
                <c:pt idx="59">
                  <c:v>40877</c:v>
                </c:pt>
                <c:pt idx="60">
                  <c:v>40908</c:v>
                </c:pt>
                <c:pt idx="61">
                  <c:v>40939</c:v>
                </c:pt>
                <c:pt idx="62">
                  <c:v>40968</c:v>
                </c:pt>
                <c:pt idx="63">
                  <c:v>40999</c:v>
                </c:pt>
                <c:pt idx="64">
                  <c:v>41029</c:v>
                </c:pt>
                <c:pt idx="65">
                  <c:v>41060</c:v>
                </c:pt>
                <c:pt idx="66">
                  <c:v>41090</c:v>
                </c:pt>
                <c:pt idx="67">
                  <c:v>41121</c:v>
                </c:pt>
                <c:pt idx="68">
                  <c:v>41152</c:v>
                </c:pt>
                <c:pt idx="69">
                  <c:v>41182</c:v>
                </c:pt>
                <c:pt idx="70">
                  <c:v>41213</c:v>
                </c:pt>
                <c:pt idx="71">
                  <c:v>41243</c:v>
                </c:pt>
                <c:pt idx="72">
                  <c:v>41274</c:v>
                </c:pt>
                <c:pt idx="73">
                  <c:v>41305</c:v>
                </c:pt>
                <c:pt idx="74">
                  <c:v>41333</c:v>
                </c:pt>
                <c:pt idx="75">
                  <c:v>41364</c:v>
                </c:pt>
                <c:pt idx="76">
                  <c:v>41394</c:v>
                </c:pt>
                <c:pt idx="77">
                  <c:v>41425</c:v>
                </c:pt>
                <c:pt idx="78">
                  <c:v>41455</c:v>
                </c:pt>
                <c:pt idx="79">
                  <c:v>41486</c:v>
                </c:pt>
                <c:pt idx="80">
                  <c:v>41517</c:v>
                </c:pt>
                <c:pt idx="81">
                  <c:v>41547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1">
                  <c:v>1</c:v>
                </c:pt>
                <c:pt idx="2" formatCode="0.000">
                  <c:v>0.97534136793761361</c:v>
                </c:pt>
                <c:pt idx="3" formatCode="0.000">
                  <c:v>0.94817063773387178</c:v>
                </c:pt>
                <c:pt idx="4" formatCode="0.000">
                  <c:v>0.94567395123755504</c:v>
                </c:pt>
                <c:pt idx="5" formatCode="0.000">
                  <c:v>0.94337761612674531</c:v>
                </c:pt>
                <c:pt idx="6" formatCode="0.000">
                  <c:v>0.85409795641586783</c:v>
                </c:pt>
                <c:pt idx="7" formatCode="0.000">
                  <c:v>0.7856394291526676</c:v>
                </c:pt>
                <c:pt idx="8" formatCode="0.000">
                  <c:v>0.83427858089572471</c:v>
                </c:pt>
                <c:pt idx="9" formatCode="0.000">
                  <c:v>0.86705914989365962</c:v>
                </c:pt>
                <c:pt idx="10" formatCode="0.000">
                  <c:v>0.87421015319175166</c:v>
                </c:pt>
                <c:pt idx="11" formatCode="0.000">
                  <c:v>0.79257466942021382</c:v>
                </c:pt>
                <c:pt idx="12" formatCode="0.000">
                  <c:v>0.74801960361248954</c:v>
                </c:pt>
                <c:pt idx="13" formatCode="0.000">
                  <c:v>0.73815615078753494</c:v>
                </c:pt>
                <c:pt idx="14" formatCode="0.000">
                  <c:v>0.70952131430508891</c:v>
                </c:pt>
                <c:pt idx="15" formatCode="0.000">
                  <c:v>0.74960700305150563</c:v>
                </c:pt>
                <c:pt idx="16" formatCode="0.000">
                  <c:v>0.79120303301174377</c:v>
                </c:pt>
                <c:pt idx="17" formatCode="0.000">
                  <c:v>0.79434700859969798</c:v>
                </c:pt>
                <c:pt idx="18" formatCode="0.000">
                  <c:v>0.70415806183151985</c:v>
                </c:pt>
                <c:pt idx="19" formatCode="0.000">
                  <c:v>0.72596553956169296</c:v>
                </c:pt>
                <c:pt idx="20" formatCode="0.000">
                  <c:v>0.73929661252042056</c:v>
                </c:pt>
                <c:pt idx="21" formatCode="0.000">
                  <c:v>0.73402582991708543</c:v>
                </c:pt>
                <c:pt idx="22" formatCode="0.000">
                  <c:v>0.49979964861449322</c:v>
                </c:pt>
                <c:pt idx="23" formatCode="0.000">
                  <c:v>0.38186974077613056</c:v>
                </c:pt>
                <c:pt idx="24" formatCode="0.000">
                  <c:v>0.44044940356933721</c:v>
                </c:pt>
                <c:pt idx="25" formatCode="0.000">
                  <c:v>0.36329870850414586</c:v>
                </c:pt>
                <c:pt idx="26" formatCode="0.000">
                  <c:v>0.28597848534352571</c:v>
                </c:pt>
                <c:pt idx="27" formatCode="0.000">
                  <c:v>0.29470147643559486</c:v>
                </c:pt>
                <c:pt idx="28" formatCode="0.000">
                  <c:v>0.38459760194803216</c:v>
                </c:pt>
                <c:pt idx="29" formatCode="0.000">
                  <c:v>0.39116296273464246</c:v>
                </c:pt>
                <c:pt idx="30" formatCode="0.000">
                  <c:v>0.37424097648182986</c:v>
                </c:pt>
                <c:pt idx="31" formatCode="0.000">
                  <c:v>0.41240020959837265</c:v>
                </c:pt>
                <c:pt idx="32" formatCode="0.000">
                  <c:v>0.46592485281879009</c:v>
                </c:pt>
                <c:pt idx="33" formatCode="0.000">
                  <c:v>0.49346546250346779</c:v>
                </c:pt>
                <c:pt idx="34" formatCode="0.000">
                  <c:v>0.47034799494498059</c:v>
                </c:pt>
                <c:pt idx="35" formatCode="0.000">
                  <c:v>0.5010942267977686</c:v>
                </c:pt>
                <c:pt idx="36" formatCode="0.000">
                  <c:v>0.53416761705144433</c:v>
                </c:pt>
                <c:pt idx="37" formatCode="0.000">
                  <c:v>0.50531701753845226</c:v>
                </c:pt>
                <c:pt idx="38" formatCode="0.000">
                  <c:v>0.53040717566193041</c:v>
                </c:pt>
                <c:pt idx="39" formatCode="0.000">
                  <c:v>0.58168171870665497</c:v>
                </c:pt>
                <c:pt idx="40" formatCode="0.000">
                  <c:v>0.62087353204081031</c:v>
                </c:pt>
                <c:pt idx="41" formatCode="0.000">
                  <c:v>0.58465616619918037</c:v>
                </c:pt>
                <c:pt idx="42" formatCode="0.000">
                  <c:v>0.5528311191936629</c:v>
                </c:pt>
                <c:pt idx="43" formatCode="0.000">
                  <c:v>0.60439848349412828</c:v>
                </c:pt>
                <c:pt idx="44" formatCode="0.000">
                  <c:v>0.59390315322257514</c:v>
                </c:pt>
                <c:pt idx="45" formatCode="0.000">
                  <c:v>0.61788367290324586</c:v>
                </c:pt>
                <c:pt idx="46" formatCode="0.000">
                  <c:v>0.64576333877878134</c:v>
                </c:pt>
                <c:pt idx="47" formatCode="0.000">
                  <c:v>0.63089110131615456</c:v>
                </c:pt>
                <c:pt idx="48" formatCode="0.000">
                  <c:v>0.65738371913818094</c:v>
                </c:pt>
                <c:pt idx="49" formatCode="0.000">
                  <c:v>0.68336775267392047</c:v>
                </c:pt>
                <c:pt idx="50" formatCode="0.000">
                  <c:v>0.71238788028234146</c:v>
                </c:pt>
                <c:pt idx="51" formatCode="0.000">
                  <c:v>0.70065961840766888</c:v>
                </c:pt>
                <c:pt idx="52" formatCode="0.000">
                  <c:v>0.73533581974539963</c:v>
                </c:pt>
                <c:pt idx="53" formatCode="0.000">
                  <c:v>0.74003637148229207</c:v>
                </c:pt>
                <c:pt idx="54" formatCode="0.000">
                  <c:v>0.7146533921030731</c:v>
                </c:pt>
                <c:pt idx="55" formatCode="0.000">
                  <c:v>0.72100298985913758</c:v>
                </c:pt>
                <c:pt idx="56" formatCode="0.000">
                  <c:v>0.67825108652097521</c:v>
                </c:pt>
                <c:pt idx="57" formatCode="0.000">
                  <c:v>0.6011928613260179</c:v>
                </c:pt>
                <c:pt idx="58" formatCode="0.000">
                  <c:v>0.68577196930000317</c:v>
                </c:pt>
                <c:pt idx="59" formatCode="0.000">
                  <c:v>0.65767654039392165</c:v>
                </c:pt>
                <c:pt idx="60" formatCode="0.000">
                  <c:v>0.68575655765496413</c:v>
                </c:pt>
                <c:pt idx="61" formatCode="0.000">
                  <c:v>0.72827728631754163</c:v>
                </c:pt>
                <c:pt idx="62" formatCode="0.000">
                  <c:v>0.71977005825601825</c:v>
                </c:pt>
                <c:pt idx="63" formatCode="0.000">
                  <c:v>0.75153345868137977</c:v>
                </c:pt>
                <c:pt idx="64" formatCode="0.000">
                  <c:v>0.77033566562894928</c:v>
                </c:pt>
                <c:pt idx="65" formatCode="0.000">
                  <c:v>0.73417994636747541</c:v>
                </c:pt>
                <c:pt idx="66" formatCode="0.000">
                  <c:v>0.7747433961101009</c:v>
                </c:pt>
                <c:pt idx="67" formatCode="0.000">
                  <c:v>0.79040162746971632</c:v>
                </c:pt>
                <c:pt idx="68" formatCode="0.000">
                  <c:v>0.78906081435132402</c:v>
                </c:pt>
                <c:pt idx="69" formatCode="0.000">
                  <c:v>0.77619209074376616</c:v>
                </c:pt>
                <c:pt idx="70" formatCode="0.000">
                  <c:v>0.77317140831612385</c:v>
                </c:pt>
                <c:pt idx="71" formatCode="0.000">
                  <c:v>0.76862497302962141</c:v>
                </c:pt>
                <c:pt idx="72" formatCode="0.000">
                  <c:v>0.79282125574083795</c:v>
                </c:pt>
                <c:pt idx="73" formatCode="0.000">
                  <c:v>0.8203618654255157</c:v>
                </c:pt>
                <c:pt idx="74" formatCode="0.000">
                  <c:v>0.82877662361680504</c:v>
                </c:pt>
                <c:pt idx="75" formatCode="0.000">
                  <c:v>0.85013716364084713</c:v>
                </c:pt>
                <c:pt idx="76" formatCode="0.000">
                  <c:v>0.9026007069321581</c:v>
                </c:pt>
                <c:pt idx="77" formatCode="0.000">
                  <c:v>0.84705760464506985</c:v>
                </c:pt>
                <c:pt idx="78" formatCode="0.000">
                  <c:v>0.82483106865887879</c:v>
                </c:pt>
                <c:pt idx="79" formatCode="0.000">
                  <c:v>0.83042429499429771</c:v>
                </c:pt>
                <c:pt idx="80" formatCode="0.000">
                  <c:v>0.7731318901457942</c:v>
                </c:pt>
                <c:pt idx="81" formatCode="0.000">
                  <c:v>0.79584172413155374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NCREIF ODCE (levered)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39082</c:v>
                </c:pt>
                <c:pt idx="1">
                  <c:v>39113</c:v>
                </c:pt>
                <c:pt idx="2">
                  <c:v>39141</c:v>
                </c:pt>
                <c:pt idx="3">
                  <c:v>39172</c:v>
                </c:pt>
                <c:pt idx="4">
                  <c:v>39202</c:v>
                </c:pt>
                <c:pt idx="5">
                  <c:v>39233</c:v>
                </c:pt>
                <c:pt idx="6">
                  <c:v>39263</c:v>
                </c:pt>
                <c:pt idx="7">
                  <c:v>39294</c:v>
                </c:pt>
                <c:pt idx="8">
                  <c:v>39325</c:v>
                </c:pt>
                <c:pt idx="9">
                  <c:v>39355</c:v>
                </c:pt>
                <c:pt idx="10">
                  <c:v>39386</c:v>
                </c:pt>
                <c:pt idx="11">
                  <c:v>39416</c:v>
                </c:pt>
                <c:pt idx="12">
                  <c:v>39447</c:v>
                </c:pt>
                <c:pt idx="13">
                  <c:v>39478</c:v>
                </c:pt>
                <c:pt idx="14">
                  <c:v>39507</c:v>
                </c:pt>
                <c:pt idx="15">
                  <c:v>39538</c:v>
                </c:pt>
                <c:pt idx="16">
                  <c:v>39568</c:v>
                </c:pt>
                <c:pt idx="17">
                  <c:v>39599</c:v>
                </c:pt>
                <c:pt idx="18">
                  <c:v>39629</c:v>
                </c:pt>
                <c:pt idx="19">
                  <c:v>39660</c:v>
                </c:pt>
                <c:pt idx="20">
                  <c:v>39691</c:v>
                </c:pt>
                <c:pt idx="21">
                  <c:v>39721</c:v>
                </c:pt>
                <c:pt idx="22">
                  <c:v>39752</c:v>
                </c:pt>
                <c:pt idx="23">
                  <c:v>39782</c:v>
                </c:pt>
                <c:pt idx="24">
                  <c:v>39813</c:v>
                </c:pt>
                <c:pt idx="25">
                  <c:v>39844</c:v>
                </c:pt>
                <c:pt idx="26">
                  <c:v>39872</c:v>
                </c:pt>
                <c:pt idx="27">
                  <c:v>39903</c:v>
                </c:pt>
                <c:pt idx="28">
                  <c:v>39933</c:v>
                </c:pt>
                <c:pt idx="29">
                  <c:v>39964</c:v>
                </c:pt>
                <c:pt idx="30">
                  <c:v>39994</c:v>
                </c:pt>
                <c:pt idx="31">
                  <c:v>40025</c:v>
                </c:pt>
                <c:pt idx="32">
                  <c:v>40056</c:v>
                </c:pt>
                <c:pt idx="33">
                  <c:v>40086</c:v>
                </c:pt>
                <c:pt idx="34">
                  <c:v>40117</c:v>
                </c:pt>
                <c:pt idx="35">
                  <c:v>40147</c:v>
                </c:pt>
                <c:pt idx="36">
                  <c:v>40178</c:v>
                </c:pt>
                <c:pt idx="37">
                  <c:v>40209</c:v>
                </c:pt>
                <c:pt idx="38">
                  <c:v>40237</c:v>
                </c:pt>
                <c:pt idx="39">
                  <c:v>40268</c:v>
                </c:pt>
                <c:pt idx="40">
                  <c:v>40298</c:v>
                </c:pt>
                <c:pt idx="41">
                  <c:v>40329</c:v>
                </c:pt>
                <c:pt idx="42">
                  <c:v>40359</c:v>
                </c:pt>
                <c:pt idx="43">
                  <c:v>40390</c:v>
                </c:pt>
                <c:pt idx="44">
                  <c:v>40421</c:v>
                </c:pt>
                <c:pt idx="45">
                  <c:v>40451</c:v>
                </c:pt>
                <c:pt idx="46">
                  <c:v>40482</c:v>
                </c:pt>
                <c:pt idx="47">
                  <c:v>40512</c:v>
                </c:pt>
                <c:pt idx="48">
                  <c:v>40543</c:v>
                </c:pt>
                <c:pt idx="49">
                  <c:v>40574</c:v>
                </c:pt>
                <c:pt idx="50">
                  <c:v>40602</c:v>
                </c:pt>
                <c:pt idx="51">
                  <c:v>40633</c:v>
                </c:pt>
                <c:pt idx="52">
                  <c:v>40663</c:v>
                </c:pt>
                <c:pt idx="53">
                  <c:v>40694</c:v>
                </c:pt>
                <c:pt idx="54">
                  <c:v>40724</c:v>
                </c:pt>
                <c:pt idx="55">
                  <c:v>40755</c:v>
                </c:pt>
                <c:pt idx="56">
                  <c:v>40786</c:v>
                </c:pt>
                <c:pt idx="57">
                  <c:v>40816</c:v>
                </c:pt>
                <c:pt idx="58">
                  <c:v>40847</c:v>
                </c:pt>
                <c:pt idx="59">
                  <c:v>40877</c:v>
                </c:pt>
                <c:pt idx="60">
                  <c:v>40908</c:v>
                </c:pt>
                <c:pt idx="61">
                  <c:v>40939</c:v>
                </c:pt>
                <c:pt idx="62">
                  <c:v>40968</c:v>
                </c:pt>
                <c:pt idx="63">
                  <c:v>40999</c:v>
                </c:pt>
                <c:pt idx="64">
                  <c:v>41029</c:v>
                </c:pt>
                <c:pt idx="65">
                  <c:v>41060</c:v>
                </c:pt>
                <c:pt idx="66">
                  <c:v>41090</c:v>
                </c:pt>
                <c:pt idx="67">
                  <c:v>41121</c:v>
                </c:pt>
                <c:pt idx="68">
                  <c:v>41152</c:v>
                </c:pt>
                <c:pt idx="69">
                  <c:v>41182</c:v>
                </c:pt>
                <c:pt idx="70">
                  <c:v>41213</c:v>
                </c:pt>
                <c:pt idx="71">
                  <c:v>41243</c:v>
                </c:pt>
                <c:pt idx="72">
                  <c:v>41274</c:v>
                </c:pt>
                <c:pt idx="73">
                  <c:v>41305</c:v>
                </c:pt>
                <c:pt idx="74">
                  <c:v>41333</c:v>
                </c:pt>
                <c:pt idx="75">
                  <c:v>41364</c:v>
                </c:pt>
                <c:pt idx="76">
                  <c:v>41394</c:v>
                </c:pt>
                <c:pt idx="77">
                  <c:v>41425</c:v>
                </c:pt>
                <c:pt idx="78">
                  <c:v>41455</c:v>
                </c:pt>
                <c:pt idx="79">
                  <c:v>41486</c:v>
                </c:pt>
                <c:pt idx="80">
                  <c:v>41517</c:v>
                </c:pt>
                <c:pt idx="81">
                  <c:v>41547</c:v>
                </c:pt>
              </c:numCache>
            </c:numRef>
          </c:cat>
          <c:val>
            <c:numRef>
              <c:f>Sheet1!$F$2:$F$83</c:f>
              <c:numCache>
                <c:formatCode>General</c:formatCode>
                <c:ptCount val="82"/>
                <c:pt idx="15">
                  <c:v>1</c:v>
                </c:pt>
                <c:pt idx="16" formatCode="0.000">
                  <c:v>0.99702624715739507</c:v>
                </c:pt>
                <c:pt idx="17" formatCode="0.000">
                  <c:v>0.99406133752075909</c:v>
                </c:pt>
                <c:pt idx="18" formatCode="0.000">
                  <c:v>0.99110524479258311</c:v>
                </c:pt>
                <c:pt idx="19" formatCode="0.000">
                  <c:v>0.98509549222811832</c:v>
                </c:pt>
                <c:pt idx="20" formatCode="0.000">
                  <c:v>0.97912218092564451</c:v>
                </c:pt>
                <c:pt idx="21" formatCode="0.000">
                  <c:v>0.97318508991673391</c:v>
                </c:pt>
                <c:pt idx="22" formatCode="0.000">
                  <c:v>0.93234396999800884</c:v>
                </c:pt>
                <c:pt idx="23" formatCode="0.000">
                  <c:v>0.89321680674949788</c:v>
                </c:pt>
                <c:pt idx="24" formatCode="0.000">
                  <c:v>0.85573167150045892</c:v>
                </c:pt>
                <c:pt idx="25" formatCode="0.000">
                  <c:v>0.81090121816585636</c:v>
                </c:pt>
                <c:pt idx="26" formatCode="0.000">
                  <c:v>0.76841936266059674</c:v>
                </c:pt>
                <c:pt idx="27" formatCode="0.000">
                  <c:v>0.72816306559172939</c:v>
                </c:pt>
                <c:pt idx="28" formatCode="0.000">
                  <c:v>0.70165298918766306</c:v>
                </c:pt>
                <c:pt idx="29" formatCode="0.000">
                  <c:v>0.67610805944395136</c:v>
                </c:pt>
                <c:pt idx="30" formatCode="0.000">
                  <c:v>0.65149313847333234</c:v>
                </c:pt>
                <c:pt idx="31" formatCode="0.000">
                  <c:v>0.63164929848719109</c:v>
                </c:pt>
                <c:pt idx="32" formatCode="0.000">
                  <c:v>0.61240988234244031</c:v>
                </c:pt>
                <c:pt idx="33" formatCode="0.000">
                  <c:v>0.59375647988357094</c:v>
                </c:pt>
                <c:pt idx="34" formatCode="0.000">
                  <c:v>0.58355155122409363</c:v>
                </c:pt>
                <c:pt idx="35" formatCode="0.000">
                  <c:v>0.57352201529290359</c:v>
                </c:pt>
                <c:pt idx="36" formatCode="0.000">
                  <c:v>0.56366485760453378</c:v>
                </c:pt>
                <c:pt idx="37" formatCode="0.000">
                  <c:v>0.56187413782362627</c:v>
                </c:pt>
                <c:pt idx="38" formatCode="0.000">
                  <c:v>0.5600891070213565</c:v>
                </c:pt>
                <c:pt idx="39" formatCode="0.000">
                  <c:v>0.55830974712427806</c:v>
                </c:pt>
                <c:pt idx="40" formatCode="0.000">
                  <c:v>0.56311057646798868</c:v>
                </c:pt>
                <c:pt idx="41" formatCode="0.000">
                  <c:v>0.56795268748823491</c:v>
                </c:pt>
                <c:pt idx="42" formatCode="0.000">
                  <c:v>0.57283643516052118</c:v>
                </c:pt>
                <c:pt idx="43" formatCode="0.000">
                  <c:v>0.5801191215399053</c:v>
                </c:pt>
                <c:pt idx="44" formatCode="0.000">
                  <c:v>0.58749439546722637</c:v>
                </c:pt>
                <c:pt idx="45" formatCode="0.000">
                  <c:v>0.59496343404301921</c:v>
                </c:pt>
                <c:pt idx="46" formatCode="0.000">
                  <c:v>0.60178649231165882</c:v>
                </c:pt>
                <c:pt idx="47" formatCode="0.000">
                  <c:v>0.60868779761444114</c:v>
                </c:pt>
                <c:pt idx="48" formatCode="0.000">
                  <c:v>0.61566824729066916</c:v>
                </c:pt>
                <c:pt idx="49" formatCode="0.000">
                  <c:v>0.62102012660803974</c:v>
                </c:pt>
                <c:pt idx="50" formatCode="0.000">
                  <c:v>0.62641852872783466</c:v>
                </c:pt>
                <c:pt idx="51" formatCode="0.000">
                  <c:v>0.63186385806334833</c:v>
                </c:pt>
                <c:pt idx="52" formatCode="0.000">
                  <c:v>0.63860002966971896</c:v>
                </c:pt>
                <c:pt idx="53" formatCode="0.000">
                  <c:v>0.64540801422650829</c:v>
                </c:pt>
                <c:pt idx="54" formatCode="0.000">
                  <c:v>0.65228857731692125</c:v>
                </c:pt>
                <c:pt idx="55" formatCode="0.000">
                  <c:v>0.65703245495362295</c:v>
                </c:pt>
                <c:pt idx="56" formatCode="0.000">
                  <c:v>0.66181083323285395</c:v>
                </c:pt>
                <c:pt idx="57" formatCode="0.000">
                  <c:v>0.66662396306630034</c:v>
                </c:pt>
                <c:pt idx="58" formatCode="0.000">
                  <c:v>0.67024851849497935</c:v>
                </c:pt>
                <c:pt idx="59" formatCode="0.000">
                  <c:v>0.6738927812891049</c:v>
                </c:pt>
                <c:pt idx="60" formatCode="0.000">
                  <c:v>0.67755685860119852</c:v>
                </c:pt>
                <c:pt idx="61" formatCode="0.000">
                  <c:v>0.68088481191779027</c:v>
                </c:pt>
                <c:pt idx="62" formatCode="0.000">
                  <c:v>0.68422911112939699</c:v>
                </c:pt>
                <c:pt idx="63" formatCode="0.000">
                  <c:v>0.68758983652208627</c:v>
                </c:pt>
                <c:pt idx="64" formatCode="0.000">
                  <c:v>0.69039005417668398</c:v>
                </c:pt>
                <c:pt idx="65" formatCode="0.000">
                  <c:v>0.69320167575044489</c:v>
                </c:pt>
                <c:pt idx="66" formatCode="0.000">
                  <c:v>0.69602474768596345</c:v>
                </c:pt>
                <c:pt idx="67" formatCode="0.000">
                  <c:v>0.69936830420448237</c:v>
                </c:pt>
                <c:pt idx="68" formatCode="0.000">
                  <c:v>0.70272792246538862</c:v>
                </c:pt>
                <c:pt idx="69" formatCode="0.000">
                  <c:v>0.70610367962591469</c:v>
                </c:pt>
                <c:pt idx="70" formatCode="0.000">
                  <c:v>0.70852314767733293</c:v>
                </c:pt>
                <c:pt idx="71" formatCode="0.000">
                  <c:v>0.71095090604902667</c:v>
                </c:pt>
                <c:pt idx="72" formatCode="0.000">
                  <c:v>0.71338698314782278</c:v>
                </c:pt>
                <c:pt idx="73" formatCode="0.000">
                  <c:v>0.71669510443707374</c:v>
                </c:pt>
                <c:pt idx="74" formatCode="0.000">
                  <c:v>0.72001856616107174</c:v>
                </c:pt>
                <c:pt idx="75" formatCode="0.000">
                  <c:v>0.72335743945654907</c:v>
                </c:pt>
                <c:pt idx="76" formatCode="0.000">
                  <c:v>0.72945341798963881</c:v>
                </c:pt>
                <c:pt idx="77" formatCode="0.000">
                  <c:v>0.73560076940181829</c:v>
                </c:pt>
                <c:pt idx="78" formatCode="0.000">
                  <c:v>0.74179992662976735</c:v>
                </c:pt>
                <c:pt idx="79" formatCode="0.000">
                  <c:v>0.74731332215108948</c:v>
                </c:pt>
                <c:pt idx="80" formatCode="0.000">
                  <c:v>0.75286769574356438</c:v>
                </c:pt>
                <c:pt idx="81" formatCode="0.000">
                  <c:v>0.75846335197491421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Sheet1!$H$1</c:f>
              <c:strCache>
                <c:ptCount val="1"/>
                <c:pt idx="0">
                  <c:v>NCREIF/Townsend Opport (levered)</c:v>
                </c:pt>
              </c:strCache>
            </c:strRef>
          </c:tx>
          <c:spPr>
            <a:ln>
              <a:solidFill>
                <a:srgbClr val="FF9933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39082</c:v>
                </c:pt>
                <c:pt idx="1">
                  <c:v>39113</c:v>
                </c:pt>
                <c:pt idx="2">
                  <c:v>39141</c:v>
                </c:pt>
                <c:pt idx="3">
                  <c:v>39172</c:v>
                </c:pt>
                <c:pt idx="4">
                  <c:v>39202</c:v>
                </c:pt>
                <c:pt idx="5">
                  <c:v>39233</c:v>
                </c:pt>
                <c:pt idx="6">
                  <c:v>39263</c:v>
                </c:pt>
                <c:pt idx="7">
                  <c:v>39294</c:v>
                </c:pt>
                <c:pt idx="8">
                  <c:v>39325</c:v>
                </c:pt>
                <c:pt idx="9">
                  <c:v>39355</c:v>
                </c:pt>
                <c:pt idx="10">
                  <c:v>39386</c:v>
                </c:pt>
                <c:pt idx="11">
                  <c:v>39416</c:v>
                </c:pt>
                <c:pt idx="12">
                  <c:v>39447</c:v>
                </c:pt>
                <c:pt idx="13">
                  <c:v>39478</c:v>
                </c:pt>
                <c:pt idx="14">
                  <c:v>39507</c:v>
                </c:pt>
                <c:pt idx="15">
                  <c:v>39538</c:v>
                </c:pt>
                <c:pt idx="16">
                  <c:v>39568</c:v>
                </c:pt>
                <c:pt idx="17">
                  <c:v>39599</c:v>
                </c:pt>
                <c:pt idx="18">
                  <c:v>39629</c:v>
                </c:pt>
                <c:pt idx="19">
                  <c:v>39660</c:v>
                </c:pt>
                <c:pt idx="20">
                  <c:v>39691</c:v>
                </c:pt>
                <c:pt idx="21">
                  <c:v>39721</c:v>
                </c:pt>
                <c:pt idx="22">
                  <c:v>39752</c:v>
                </c:pt>
                <c:pt idx="23">
                  <c:v>39782</c:v>
                </c:pt>
                <c:pt idx="24">
                  <c:v>39813</c:v>
                </c:pt>
                <c:pt idx="25">
                  <c:v>39844</c:v>
                </c:pt>
                <c:pt idx="26">
                  <c:v>39872</c:v>
                </c:pt>
                <c:pt idx="27">
                  <c:v>39903</c:v>
                </c:pt>
                <c:pt idx="28">
                  <c:v>39933</c:v>
                </c:pt>
                <c:pt idx="29">
                  <c:v>39964</c:v>
                </c:pt>
                <c:pt idx="30">
                  <c:v>39994</c:v>
                </c:pt>
                <c:pt idx="31">
                  <c:v>40025</c:v>
                </c:pt>
                <c:pt idx="32">
                  <c:v>40056</c:v>
                </c:pt>
                <c:pt idx="33">
                  <c:v>40086</c:v>
                </c:pt>
                <c:pt idx="34">
                  <c:v>40117</c:v>
                </c:pt>
                <c:pt idx="35">
                  <c:v>40147</c:v>
                </c:pt>
                <c:pt idx="36">
                  <c:v>40178</c:v>
                </c:pt>
                <c:pt idx="37">
                  <c:v>40209</c:v>
                </c:pt>
                <c:pt idx="38">
                  <c:v>40237</c:v>
                </c:pt>
                <c:pt idx="39">
                  <c:v>40268</c:v>
                </c:pt>
                <c:pt idx="40">
                  <c:v>40298</c:v>
                </c:pt>
                <c:pt idx="41">
                  <c:v>40329</c:v>
                </c:pt>
                <c:pt idx="42">
                  <c:v>40359</c:v>
                </c:pt>
                <c:pt idx="43">
                  <c:v>40390</c:v>
                </c:pt>
                <c:pt idx="44">
                  <c:v>40421</c:v>
                </c:pt>
                <c:pt idx="45">
                  <c:v>40451</c:v>
                </c:pt>
                <c:pt idx="46">
                  <c:v>40482</c:v>
                </c:pt>
                <c:pt idx="47">
                  <c:v>40512</c:v>
                </c:pt>
                <c:pt idx="48">
                  <c:v>40543</c:v>
                </c:pt>
                <c:pt idx="49">
                  <c:v>40574</c:v>
                </c:pt>
                <c:pt idx="50">
                  <c:v>40602</c:v>
                </c:pt>
                <c:pt idx="51">
                  <c:v>40633</c:v>
                </c:pt>
                <c:pt idx="52">
                  <c:v>40663</c:v>
                </c:pt>
                <c:pt idx="53">
                  <c:v>40694</c:v>
                </c:pt>
                <c:pt idx="54">
                  <c:v>40724</c:v>
                </c:pt>
                <c:pt idx="55">
                  <c:v>40755</c:v>
                </c:pt>
                <c:pt idx="56">
                  <c:v>40786</c:v>
                </c:pt>
                <c:pt idx="57">
                  <c:v>40816</c:v>
                </c:pt>
                <c:pt idx="58">
                  <c:v>40847</c:v>
                </c:pt>
                <c:pt idx="59">
                  <c:v>40877</c:v>
                </c:pt>
                <c:pt idx="60">
                  <c:v>40908</c:v>
                </c:pt>
                <c:pt idx="61">
                  <c:v>40939</c:v>
                </c:pt>
                <c:pt idx="62">
                  <c:v>40968</c:v>
                </c:pt>
                <c:pt idx="63">
                  <c:v>40999</c:v>
                </c:pt>
                <c:pt idx="64">
                  <c:v>41029</c:v>
                </c:pt>
                <c:pt idx="65">
                  <c:v>41060</c:v>
                </c:pt>
                <c:pt idx="66">
                  <c:v>41090</c:v>
                </c:pt>
                <c:pt idx="67">
                  <c:v>41121</c:v>
                </c:pt>
                <c:pt idx="68">
                  <c:v>41152</c:v>
                </c:pt>
                <c:pt idx="69">
                  <c:v>41182</c:v>
                </c:pt>
                <c:pt idx="70">
                  <c:v>41213</c:v>
                </c:pt>
                <c:pt idx="71">
                  <c:v>41243</c:v>
                </c:pt>
                <c:pt idx="72">
                  <c:v>41274</c:v>
                </c:pt>
                <c:pt idx="73">
                  <c:v>41305</c:v>
                </c:pt>
                <c:pt idx="74">
                  <c:v>41333</c:v>
                </c:pt>
                <c:pt idx="75">
                  <c:v>41364</c:v>
                </c:pt>
                <c:pt idx="76">
                  <c:v>41394</c:v>
                </c:pt>
                <c:pt idx="77">
                  <c:v>41425</c:v>
                </c:pt>
                <c:pt idx="78">
                  <c:v>41455</c:v>
                </c:pt>
                <c:pt idx="79">
                  <c:v>41486</c:v>
                </c:pt>
                <c:pt idx="80">
                  <c:v>41517</c:v>
                </c:pt>
                <c:pt idx="81">
                  <c:v>41547</c:v>
                </c:pt>
              </c:numCache>
            </c:numRef>
          </c:cat>
          <c:val>
            <c:numRef>
              <c:f>Sheet1!$H$2:$H$83</c:f>
              <c:numCache>
                <c:formatCode>General</c:formatCode>
                <c:ptCount val="82"/>
                <c:pt idx="12">
                  <c:v>1</c:v>
                </c:pt>
                <c:pt idx="13" formatCode="0.000">
                  <c:v>0.98551301784970347</c:v>
                </c:pt>
                <c:pt idx="14" formatCode="0.000">
                  <c:v>0.97123590835122997</c:v>
                </c:pt>
                <c:pt idx="15" formatCode="0.000">
                  <c:v>0.95716563108321873</c:v>
                </c:pt>
                <c:pt idx="16" formatCode="0.000">
                  <c:v>0.95743005780680923</c:v>
                </c:pt>
                <c:pt idx="17" formatCode="0.000">
                  <c:v>0.95769455758096689</c:v>
                </c:pt>
                <c:pt idx="18" formatCode="0.000">
                  <c:v>0.95795913042587244</c:v>
                </c:pt>
                <c:pt idx="19" formatCode="0.000">
                  <c:v>0.88566422145972001</c:v>
                </c:pt>
                <c:pt idx="20" formatCode="0.000">
                  <c:v>0.81882523821776909</c:v>
                </c:pt>
                <c:pt idx="21" formatCode="0.000">
                  <c:v>0.75703043489476629</c:v>
                </c:pt>
                <c:pt idx="22" formatCode="0.000">
                  <c:v>0.70208493984523579</c:v>
                </c:pt>
                <c:pt idx="23" formatCode="0.000">
                  <c:v>0.65112740523570745</c:v>
                </c:pt>
                <c:pt idx="24" formatCode="0.000">
                  <c:v>0.60386838370645346</c:v>
                </c:pt>
                <c:pt idx="25" formatCode="0.000">
                  <c:v>0.58168820902620977</c:v>
                </c:pt>
                <c:pt idx="26" formatCode="0.000">
                  <c:v>0.56032271542899703</c:v>
                </c:pt>
                <c:pt idx="27" formatCode="0.000">
                  <c:v>0.53974197955863723</c:v>
                </c:pt>
                <c:pt idx="28" formatCode="0.000">
                  <c:v>0.52482652389927964</c:v>
                </c:pt>
                <c:pt idx="29" formatCode="0.000">
                  <c:v>0.51032324818136032</c:v>
                </c:pt>
                <c:pt idx="30" formatCode="0.000">
                  <c:v>0.49622076205194576</c:v>
                </c:pt>
                <c:pt idx="31" formatCode="0.000">
                  <c:v>0.49037062182170083</c:v>
                </c:pt>
                <c:pt idx="32" formatCode="0.000">
                  <c:v>0.48458945117783919</c:v>
                </c:pt>
                <c:pt idx="33" formatCode="0.000">
                  <c:v>0.47887643701098942</c:v>
                </c:pt>
                <c:pt idx="34" formatCode="0.000">
                  <c:v>0.47467470672831935</c:v>
                </c:pt>
                <c:pt idx="35" formatCode="0.000">
                  <c:v>0.47050984302751436</c:v>
                </c:pt>
                <c:pt idx="36" formatCode="0.000">
                  <c:v>0.46638152243591752</c:v>
                </c:pt>
                <c:pt idx="37" formatCode="0.000">
                  <c:v>0.46767750799623936</c:v>
                </c:pt>
                <c:pt idx="38" formatCode="0.000">
                  <c:v>0.46897709485397926</c:v>
                </c:pt>
                <c:pt idx="39" formatCode="0.000">
                  <c:v>0.47028029301645802</c:v>
                </c:pt>
                <c:pt idx="40" formatCode="0.000">
                  <c:v>0.47439517809635284</c:v>
                </c:pt>
                <c:pt idx="41" formatCode="0.000">
                  <c:v>0.47854606783022147</c:v>
                </c:pt>
                <c:pt idx="42" formatCode="0.000">
                  <c:v>0.48273327725361959</c:v>
                </c:pt>
                <c:pt idx="43" formatCode="0.000">
                  <c:v>0.48913530969185015</c:v>
                </c:pt>
                <c:pt idx="44" formatCode="0.000">
                  <c:v>0.49562224619878992</c:v>
                </c:pt>
                <c:pt idx="45" formatCode="0.000">
                  <c:v>0.50219521277636936</c:v>
                </c:pt>
                <c:pt idx="46" formatCode="0.000">
                  <c:v>0.51385762016841718</c:v>
                </c:pt>
                <c:pt idx="47" formatCode="0.000">
                  <c:v>0.52579086197448932</c:v>
                </c:pt>
                <c:pt idx="48" formatCode="0.000">
                  <c:v>0.53800122774333448</c:v>
                </c:pt>
                <c:pt idx="49" formatCode="0.000">
                  <c:v>0.54444821416599842</c:v>
                </c:pt>
                <c:pt idx="50" formatCode="0.000">
                  <c:v>0.55097245623751723</c:v>
                </c:pt>
                <c:pt idx="51" formatCode="0.000">
                  <c:v>0.55757487972923414</c:v>
                </c:pt>
                <c:pt idx="52" formatCode="0.000">
                  <c:v>0.56434513059827451</c:v>
                </c:pt>
                <c:pt idx="53" formatCode="0.000">
                  <c:v>0.5711975879986636</c:v>
                </c:pt>
                <c:pt idx="54" formatCode="0.000">
                  <c:v>0.57813325010815408</c:v>
                </c:pt>
                <c:pt idx="55" formatCode="0.000">
                  <c:v>0.57763186432984592</c:v>
                </c:pt>
                <c:pt idx="56" formatCode="0.000">
                  <c:v>0.57713091337810873</c:v>
                </c:pt>
                <c:pt idx="57" formatCode="0.000">
                  <c:v>0.57663039687583928</c:v>
                </c:pt>
                <c:pt idx="58" formatCode="0.000">
                  <c:v>0.58115606386978558</c:v>
                </c:pt>
                <c:pt idx="59" formatCode="0.000">
                  <c:v>0.58571725043025336</c:v>
                </c:pt>
                <c:pt idx="60" formatCode="0.000">
                  <c:v>0.59031423533153327</c:v>
                </c:pt>
                <c:pt idx="61" formatCode="0.000">
                  <c:v>0.59430663388540284</c:v>
                </c:pt>
                <c:pt idx="62" formatCode="0.000">
                  <c:v>0.59832603372987148</c:v>
                </c:pt>
                <c:pt idx="63" formatCode="0.000">
                  <c:v>0.60237261747939597</c:v>
                </c:pt>
                <c:pt idx="64" formatCode="0.000">
                  <c:v>0.60621445073181857</c:v>
                </c:pt>
                <c:pt idx="65" formatCode="0.000">
                  <c:v>0.61008078656339415</c:v>
                </c:pt>
                <c:pt idx="66" formatCode="0.000">
                  <c:v>0.61397178124753327</c:v>
                </c:pt>
                <c:pt idx="67" formatCode="0.000">
                  <c:v>0.61904669931111656</c:v>
                </c:pt>
                <c:pt idx="68" formatCode="0.000">
                  <c:v>0.62416356522008742</c:v>
                </c:pt>
                <c:pt idx="69" formatCode="0.000">
                  <c:v>0.62932272570353809</c:v>
                </c:pt>
                <c:pt idx="70" formatCode="0.000">
                  <c:v>0.63594196903048072</c:v>
                </c:pt>
                <c:pt idx="71" formatCode="0.000">
                  <c:v>0.64263083384165032</c:v>
                </c:pt>
                <c:pt idx="72" formatCode="0.000">
                  <c:v>0.64939005241879377</c:v>
                </c:pt>
                <c:pt idx="73" formatCode="0.000">
                  <c:v>0.65014959970400099</c:v>
                </c:pt>
                <c:pt idx="74" formatCode="0.000">
                  <c:v>0.65091003537990089</c:v>
                </c:pt>
                <c:pt idx="75" formatCode="0.000">
                  <c:v>0.65167136048558361</c:v>
                </c:pt>
                <c:pt idx="76" formatCode="0.000">
                  <c:v>0.65521749743950175</c:v>
                </c:pt>
                <c:pt idx="77" formatCode="0.000">
                  <c:v>0.65878293106357977</c:v>
                </c:pt>
                <c:pt idx="78" formatCode="0.000">
                  <c:v>0.6623677663626395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NCREIF/Townsend ValAdd (levered)</c:v>
                </c:pt>
              </c:strCache>
            </c:strRef>
          </c:tx>
          <c:spPr>
            <a:ln>
              <a:solidFill>
                <a:srgbClr val="0099FF"/>
              </a:solidFill>
            </a:ln>
          </c:spPr>
          <c:marker>
            <c:symbol val="none"/>
          </c:marker>
          <c:cat>
            <c:numRef>
              <c:f>Sheet1!$A$2:$A$83</c:f>
              <c:numCache>
                <c:formatCode>m/d/yy;@</c:formatCode>
                <c:ptCount val="82"/>
                <c:pt idx="0">
                  <c:v>39082</c:v>
                </c:pt>
                <c:pt idx="1">
                  <c:v>39113</c:v>
                </c:pt>
                <c:pt idx="2">
                  <c:v>39141</c:v>
                </c:pt>
                <c:pt idx="3">
                  <c:v>39172</c:v>
                </c:pt>
                <c:pt idx="4">
                  <c:v>39202</c:v>
                </c:pt>
                <c:pt idx="5">
                  <c:v>39233</c:v>
                </c:pt>
                <c:pt idx="6">
                  <c:v>39263</c:v>
                </c:pt>
                <c:pt idx="7">
                  <c:v>39294</c:v>
                </c:pt>
                <c:pt idx="8">
                  <c:v>39325</c:v>
                </c:pt>
                <c:pt idx="9">
                  <c:v>39355</c:v>
                </c:pt>
                <c:pt idx="10">
                  <c:v>39386</c:v>
                </c:pt>
                <c:pt idx="11">
                  <c:v>39416</c:v>
                </c:pt>
                <c:pt idx="12">
                  <c:v>39447</c:v>
                </c:pt>
                <c:pt idx="13">
                  <c:v>39478</c:v>
                </c:pt>
                <c:pt idx="14">
                  <c:v>39507</c:v>
                </c:pt>
                <c:pt idx="15">
                  <c:v>39538</c:v>
                </c:pt>
                <c:pt idx="16">
                  <c:v>39568</c:v>
                </c:pt>
                <c:pt idx="17">
                  <c:v>39599</c:v>
                </c:pt>
                <c:pt idx="18">
                  <c:v>39629</c:v>
                </c:pt>
                <c:pt idx="19">
                  <c:v>39660</c:v>
                </c:pt>
                <c:pt idx="20">
                  <c:v>39691</c:v>
                </c:pt>
                <c:pt idx="21">
                  <c:v>39721</c:v>
                </c:pt>
                <c:pt idx="22">
                  <c:v>39752</c:v>
                </c:pt>
                <c:pt idx="23">
                  <c:v>39782</c:v>
                </c:pt>
                <c:pt idx="24">
                  <c:v>39813</c:v>
                </c:pt>
                <c:pt idx="25">
                  <c:v>39844</c:v>
                </c:pt>
                <c:pt idx="26">
                  <c:v>39872</c:v>
                </c:pt>
                <c:pt idx="27">
                  <c:v>39903</c:v>
                </c:pt>
                <c:pt idx="28">
                  <c:v>39933</c:v>
                </c:pt>
                <c:pt idx="29">
                  <c:v>39964</c:v>
                </c:pt>
                <c:pt idx="30">
                  <c:v>39994</c:v>
                </c:pt>
                <c:pt idx="31">
                  <c:v>40025</c:v>
                </c:pt>
                <c:pt idx="32">
                  <c:v>40056</c:v>
                </c:pt>
                <c:pt idx="33">
                  <c:v>40086</c:v>
                </c:pt>
                <c:pt idx="34">
                  <c:v>40117</c:v>
                </c:pt>
                <c:pt idx="35">
                  <c:v>40147</c:v>
                </c:pt>
                <c:pt idx="36">
                  <c:v>40178</c:v>
                </c:pt>
                <c:pt idx="37">
                  <c:v>40209</c:v>
                </c:pt>
                <c:pt idx="38">
                  <c:v>40237</c:v>
                </c:pt>
                <c:pt idx="39">
                  <c:v>40268</c:v>
                </c:pt>
                <c:pt idx="40">
                  <c:v>40298</c:v>
                </c:pt>
                <c:pt idx="41">
                  <c:v>40329</c:v>
                </c:pt>
                <c:pt idx="42">
                  <c:v>40359</c:v>
                </c:pt>
                <c:pt idx="43">
                  <c:v>40390</c:v>
                </c:pt>
                <c:pt idx="44">
                  <c:v>40421</c:v>
                </c:pt>
                <c:pt idx="45">
                  <c:v>40451</c:v>
                </c:pt>
                <c:pt idx="46">
                  <c:v>40482</c:v>
                </c:pt>
                <c:pt idx="47">
                  <c:v>40512</c:v>
                </c:pt>
                <c:pt idx="48">
                  <c:v>40543</c:v>
                </c:pt>
                <c:pt idx="49">
                  <c:v>40574</c:v>
                </c:pt>
                <c:pt idx="50">
                  <c:v>40602</c:v>
                </c:pt>
                <c:pt idx="51">
                  <c:v>40633</c:v>
                </c:pt>
                <c:pt idx="52">
                  <c:v>40663</c:v>
                </c:pt>
                <c:pt idx="53">
                  <c:v>40694</c:v>
                </c:pt>
                <c:pt idx="54">
                  <c:v>40724</c:v>
                </c:pt>
                <c:pt idx="55">
                  <c:v>40755</c:v>
                </c:pt>
                <c:pt idx="56">
                  <c:v>40786</c:v>
                </c:pt>
                <c:pt idx="57">
                  <c:v>40816</c:v>
                </c:pt>
                <c:pt idx="58">
                  <c:v>40847</c:v>
                </c:pt>
                <c:pt idx="59">
                  <c:v>40877</c:v>
                </c:pt>
                <c:pt idx="60">
                  <c:v>40908</c:v>
                </c:pt>
                <c:pt idx="61">
                  <c:v>40939</c:v>
                </c:pt>
                <c:pt idx="62">
                  <c:v>40968</c:v>
                </c:pt>
                <c:pt idx="63">
                  <c:v>40999</c:v>
                </c:pt>
                <c:pt idx="64">
                  <c:v>41029</c:v>
                </c:pt>
                <c:pt idx="65">
                  <c:v>41060</c:v>
                </c:pt>
                <c:pt idx="66">
                  <c:v>41090</c:v>
                </c:pt>
                <c:pt idx="67">
                  <c:v>41121</c:v>
                </c:pt>
                <c:pt idx="68">
                  <c:v>41152</c:v>
                </c:pt>
                <c:pt idx="69">
                  <c:v>41182</c:v>
                </c:pt>
                <c:pt idx="70">
                  <c:v>41213</c:v>
                </c:pt>
                <c:pt idx="71">
                  <c:v>41243</c:v>
                </c:pt>
                <c:pt idx="72">
                  <c:v>41274</c:v>
                </c:pt>
                <c:pt idx="73">
                  <c:v>41305</c:v>
                </c:pt>
                <c:pt idx="74">
                  <c:v>41333</c:v>
                </c:pt>
                <c:pt idx="75">
                  <c:v>41364</c:v>
                </c:pt>
                <c:pt idx="76">
                  <c:v>41394</c:v>
                </c:pt>
                <c:pt idx="77">
                  <c:v>41425</c:v>
                </c:pt>
                <c:pt idx="78">
                  <c:v>41455</c:v>
                </c:pt>
                <c:pt idx="79">
                  <c:v>41486</c:v>
                </c:pt>
                <c:pt idx="80">
                  <c:v>41517</c:v>
                </c:pt>
                <c:pt idx="81">
                  <c:v>41547</c:v>
                </c:pt>
              </c:numCache>
            </c:numRef>
          </c:cat>
          <c:val>
            <c:numRef>
              <c:f>Sheet1!$G$2:$G$83</c:f>
              <c:numCache>
                <c:formatCode>General</c:formatCode>
                <c:ptCount val="82"/>
                <c:pt idx="12">
                  <c:v>1</c:v>
                </c:pt>
                <c:pt idx="13" formatCode="0.000">
                  <c:v>0.99887622299253553</c:v>
                </c:pt>
                <c:pt idx="14" formatCode="0.000">
                  <c:v>0.99775370885983361</c:v>
                </c:pt>
                <c:pt idx="15" formatCode="0.000">
                  <c:v>0.99663245618270435</c:v>
                </c:pt>
                <c:pt idx="16" formatCode="0.000">
                  <c:v>0.99281813373110428</c:v>
                </c:pt>
                <c:pt idx="17" formatCode="0.000">
                  <c:v>0.98901840949540065</c:v>
                </c:pt>
                <c:pt idx="18" formatCode="0.000">
                  <c:v>0.98523322760514453</c:v>
                </c:pt>
                <c:pt idx="19" formatCode="0.000">
                  <c:v>0.9709142357520939</c:v>
                </c:pt>
                <c:pt idx="20" formatCode="0.000">
                  <c:v>0.95680335048938447</c:v>
                </c:pt>
                <c:pt idx="21" formatCode="0.000">
                  <c:v>0.94289754727776187</c:v>
                </c:pt>
                <c:pt idx="22" formatCode="0.000">
                  <c:v>0.87815392305459516</c:v>
                </c:pt>
                <c:pt idx="23" formatCode="0.000">
                  <c:v>0.81785588986054147</c:v>
                </c:pt>
                <c:pt idx="24" formatCode="0.000">
                  <c:v>0.76169819324259058</c:v>
                </c:pt>
                <c:pt idx="25" formatCode="0.000">
                  <c:v>0.74035826345418743</c:v>
                </c:pt>
                <c:pt idx="26" formatCode="0.000">
                  <c:v>0.71961619855165904</c:v>
                </c:pt>
                <c:pt idx="27" formatCode="0.000">
                  <c:v>0.69945524860071273</c:v>
                </c:pt>
                <c:pt idx="28" formatCode="0.000">
                  <c:v>0.66517965947770086</c:v>
                </c:pt>
                <c:pt idx="29" formatCode="0.000">
                  <c:v>0.63258368604429849</c:v>
                </c:pt>
                <c:pt idx="30" formatCode="0.000">
                  <c:v>0.60158502165204342</c:v>
                </c:pt>
                <c:pt idx="31" formatCode="0.000">
                  <c:v>0.58964297088469531</c:v>
                </c:pt>
                <c:pt idx="32" formatCode="0.000">
                  <c:v>0.57793798149919196</c:v>
                </c:pt>
                <c:pt idx="33" formatCode="0.000">
                  <c:v>0.56646534759536127</c:v>
                </c:pt>
                <c:pt idx="34" formatCode="0.000">
                  <c:v>0.53507937007387474</c:v>
                </c:pt>
                <c:pt idx="35" formatCode="0.000">
                  <c:v>0.50543238610099794</c:v>
                </c:pt>
                <c:pt idx="36" formatCode="0.000">
                  <c:v>0.47742804377690429</c:v>
                </c:pt>
                <c:pt idx="37" formatCode="0.000">
                  <c:v>0.47553910211040018</c:v>
                </c:pt>
                <c:pt idx="38" formatCode="0.000">
                  <c:v>0.47365763403214872</c:v>
                </c:pt>
                <c:pt idx="39" formatCode="0.000">
                  <c:v>0.47178360997293545</c:v>
                </c:pt>
                <c:pt idx="40" formatCode="0.000">
                  <c:v>0.47448597601659387</c:v>
                </c:pt>
                <c:pt idx="41" formatCode="0.000">
                  <c:v>0.47720382115295401</c:v>
                </c:pt>
                <c:pt idx="42" formatCode="0.000">
                  <c:v>0.47993723404591532</c:v>
                </c:pt>
                <c:pt idx="43" formatCode="0.000">
                  <c:v>0.48305056830034226</c:v>
                </c:pt>
                <c:pt idx="44" formatCode="0.000">
                  <c:v>0.48618409863353163</c:v>
                </c:pt>
                <c:pt idx="45" formatCode="0.000">
                  <c:v>0.48933795605666419</c:v>
                </c:pt>
                <c:pt idx="46" formatCode="0.000">
                  <c:v>0.49847564027421204</c:v>
                </c:pt>
                <c:pt idx="47" formatCode="0.000">
                  <c:v>0.50778395763359196</c:v>
                </c:pt>
                <c:pt idx="48" formatCode="0.000">
                  <c:v>0.51726609446389971</c:v>
                </c:pt>
                <c:pt idx="49" formatCode="0.000">
                  <c:v>0.52116523370343049</c:v>
                </c:pt>
                <c:pt idx="50" formatCode="0.000">
                  <c:v>0.52509376455971712</c:v>
                </c:pt>
                <c:pt idx="51" formatCode="0.000">
                  <c:v>0.52905190858605189</c:v>
                </c:pt>
                <c:pt idx="52" formatCode="0.000">
                  <c:v>0.53975842796364515</c:v>
                </c:pt>
                <c:pt idx="53" formatCode="0.000">
                  <c:v>0.55068161711470009</c:v>
                </c:pt>
                <c:pt idx="54" formatCode="0.000">
                  <c:v>0.56182586082469876</c:v>
                </c:pt>
                <c:pt idx="55" formatCode="0.000">
                  <c:v>0.56408836994502953</c:v>
                </c:pt>
                <c:pt idx="56" formatCode="0.000">
                  <c:v>0.56635999033608764</c:v>
                </c:pt>
                <c:pt idx="57" formatCode="0.000">
                  <c:v>0.56864075868955022</c:v>
                </c:pt>
                <c:pt idx="58" formatCode="0.000">
                  <c:v>0.57535190942674175</c:v>
                </c:pt>
                <c:pt idx="59" formatCode="0.000">
                  <c:v>0.5821422657845805</c:v>
                </c:pt>
                <c:pt idx="60" formatCode="0.000">
                  <c:v>0.58901276255511459</c:v>
                </c:pt>
                <c:pt idx="61" formatCode="0.000">
                  <c:v>0.58967346945384158</c:v>
                </c:pt>
                <c:pt idx="62" formatCode="0.000">
                  <c:v>0.59033491748015321</c:v>
                </c:pt>
                <c:pt idx="63" formatCode="0.000">
                  <c:v>0.59099710746538636</c:v>
                </c:pt>
                <c:pt idx="64" formatCode="0.000">
                  <c:v>0.5931223395397488</c:v>
                </c:pt>
                <c:pt idx="65" formatCode="0.000">
                  <c:v>0.59525521397193815</c:v>
                </c:pt>
                <c:pt idx="66" formatCode="0.000">
                  <c:v>0.59739575824395696</c:v>
                </c:pt>
                <c:pt idx="67" formatCode="0.000">
                  <c:v>0.59656124762999485</c:v>
                </c:pt>
                <c:pt idx="68" formatCode="0.000">
                  <c:v>0.59572790275575416</c:v>
                </c:pt>
                <c:pt idx="69" formatCode="0.000">
                  <c:v>0.59489572199279661</c:v>
                </c:pt>
                <c:pt idx="70" formatCode="0.000">
                  <c:v>0.6007162090651641</c:v>
                </c:pt>
                <c:pt idx="71" formatCode="0.000">
                  <c:v>0.60659364405042993</c:v>
                </c:pt>
                <c:pt idx="72" formatCode="0.000">
                  <c:v>0.61252858412958999</c:v>
                </c:pt>
                <c:pt idx="73" formatCode="0.000">
                  <c:v>0.61332249399207228</c:v>
                </c:pt>
                <c:pt idx="74" formatCode="0.000">
                  <c:v>0.61411743285611642</c:v>
                </c:pt>
                <c:pt idx="75" formatCode="0.000">
                  <c:v>0.61491340205543077</c:v>
                </c:pt>
                <c:pt idx="76" formatCode="0.000">
                  <c:v>0.61781103831841244</c:v>
                </c:pt>
                <c:pt idx="77" formatCode="0.000">
                  <c:v>0.62072232901774971</c:v>
                </c:pt>
                <c:pt idx="78" formatCode="0.000">
                  <c:v>0.62364733849679521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65984"/>
        <c:axId val="87871872"/>
      </c:lineChart>
      <c:dateAx>
        <c:axId val="8786598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871872"/>
        <c:crosses val="autoZero"/>
        <c:auto val="1"/>
        <c:lblOffset val="100"/>
        <c:baseTimeUnit val="months"/>
        <c:majorUnit val="3"/>
        <c:majorTimeUnit val="months"/>
        <c:minorUnit val="1"/>
        <c:minorTimeUnit val="months"/>
      </c:dateAx>
      <c:valAx>
        <c:axId val="87871872"/>
        <c:scaling>
          <c:orientation val="minMax"/>
          <c:max val="1.05"/>
          <c:min val="0.25"/>
        </c:scaling>
        <c:delete val="0"/>
        <c:axPos val="l"/>
        <c:majorGridlines>
          <c:spPr>
            <a:ln w="3165">
              <a:solidFill>
                <a:schemeClr val="tx1"/>
              </a:solidFill>
              <a:prstDash val="solid"/>
            </a:ln>
          </c:spPr>
        </c:majorGridlines>
        <c:numFmt formatCode="#,##0.00" sourceLinked="0"/>
        <c:majorTickMark val="out"/>
        <c:minorTickMark val="none"/>
        <c:tickLblPos val="nextTo"/>
        <c:spPr>
          <a:ln w="316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defRPr>
            </a:pPr>
            <a:endParaRPr lang="en-US"/>
          </a:p>
        </c:txPr>
        <c:crossAx val="87865984"/>
        <c:crosses val="autoZero"/>
        <c:crossBetween val="midCat"/>
        <c:majorUnit val="5.000000000000001E-2"/>
      </c:valAx>
      <c:spPr>
        <a:noFill/>
        <a:ln w="12660">
          <a:solidFill>
            <a:schemeClr val="tx1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574428802977411"/>
          <c:y val="4.640832395950506E-2"/>
          <c:w val="0.24227742191357426"/>
          <c:h val="0.83289741282339702"/>
        </c:manualLayout>
      </c:layout>
      <c:overlay val="0"/>
      <c:spPr>
        <a:solidFill>
          <a:schemeClr val="bg1"/>
        </a:solidFill>
        <a:ln w="3165">
          <a:solidFill>
            <a:schemeClr val="tx1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chemeClr val="tx1"/>
              </a:solidFill>
              <a:latin typeface="Arial Unicode MS"/>
              <a:ea typeface="Arial Unicode MS"/>
              <a:cs typeface="Arial Unicode M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442" b="1" i="0" u="none" strike="noStrike" baseline="0">
          <a:solidFill>
            <a:schemeClr val="tx1"/>
          </a:solidFill>
          <a:latin typeface="Arial Unicode MS"/>
          <a:ea typeface="Arial Unicode MS"/>
          <a:cs typeface="Arial Unicode MS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29829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8088"/>
            <a:ext cx="29829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3" tIns="45166" rIns="90333" bIns="45166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88357E10-C5D2-461E-85CE-C10F5489C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5325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510213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29829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8088"/>
            <a:ext cx="29829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21" tIns="46559" rIns="93121" bIns="46559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112B59A2-E2A7-4D45-BD00-EF80B0F8F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0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A0D63-F860-42A9-8FA1-45FCF4ADA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24102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A84F-22D0-460B-BFE9-CB586301A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52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53E56-BA0C-4A0F-BD24-B7F8E224B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6704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54CD9-9C39-4530-A77B-E0322F809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3231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8358-AAE8-45F5-9EEF-F9848C080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5553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FD87-F827-4530-A3EC-093292691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883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CCBF-C539-4D16-AFCE-69819169E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91337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18ED-E237-4E90-AE5E-5B0F57233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8254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F7C5F-A7C5-4267-8D75-B46ACF832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8404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C38CE-BF4D-4ABC-84F6-C70C0B067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6127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6D814-C10C-4519-AB07-DD0BF5059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552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2400">
              <a:latin typeface="Times" pitchFamily="18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2400">
              <a:latin typeface="Times" pitchFamily="18" charset="0"/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F4D4C2AD-B512-4C16-96E6-219FF187F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2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714617123"/>
              </p:ext>
            </p:extLst>
          </p:nvPr>
        </p:nvGraphicFramePr>
        <p:xfrm>
          <a:off x="598488" y="812800"/>
          <a:ext cx="8482012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fld id="{34D9DD04-B52A-43B2-9C23-0E4F1E7CE2B7}" type="slidenum">
              <a:rPr lang="en-US" sz="1200" smtClean="0">
                <a:solidFill>
                  <a:schemeClr val="bg1"/>
                </a:solidFill>
                <a:latin typeface="+mn-lt"/>
                <a:cs typeface="Arial" charset="0"/>
              </a:rPr>
              <a:pPr/>
              <a:t>0</a:t>
            </a:fld>
            <a:endParaRPr lang="en-US" sz="1200" smtClean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533400" y="0"/>
            <a:ext cx="876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2300" b="1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Listed REITs Lead </a:t>
            </a:r>
            <a:r>
              <a:rPr lang="en-US" sz="2300" b="1" dirty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Private Market </a:t>
            </a:r>
            <a:r>
              <a:rPr lang="en-US" sz="2300" b="1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Real Estate Indexes</a:t>
            </a:r>
            <a:r>
              <a:rPr lang="en-US" sz="2400" b="1" dirty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Fiv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e </a:t>
            </a:r>
            <a:r>
              <a:rPr lang="en-US" sz="2000" b="1" dirty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Measures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of Real </a:t>
            </a:r>
            <a:r>
              <a:rPr lang="en-US" sz="2000" b="1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Estate </a:t>
            </a:r>
            <a:r>
              <a:rPr lang="en-US" sz="2000" b="1" smtClean="0">
                <a:solidFill>
                  <a:schemeClr val="accent2"/>
                </a:solidFill>
                <a:latin typeface="+mn-lt"/>
                <a:ea typeface="Arial Unicode MS" pitchFamily="34" charset="-128"/>
                <a:cs typeface="Arial" charset="0"/>
              </a:rPr>
              <a:t>Returns</a:t>
            </a:r>
            <a:endParaRPr lang="en-US" sz="2000" b="1" dirty="0">
              <a:solidFill>
                <a:schemeClr val="accent2"/>
              </a:solidFill>
              <a:latin typeface="+mn-lt"/>
              <a:ea typeface="Arial Unicode MS" pitchFamily="34" charset="-128"/>
              <a:cs typeface="Arial" charset="0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143000" y="915192"/>
            <a:ext cx="685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800" b="1" dirty="0">
                <a:latin typeface="+mn-lt"/>
                <a:cs typeface="Arial" charset="0"/>
              </a:rPr>
              <a:t>Peak = 1.0 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457201" y="6324600"/>
            <a:ext cx="6705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Sources: NAREIT® analysis of data from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NCREIF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, Moody’s,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Green Street Advisors, and FTSE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+mn-lt"/>
                <a:cs typeface="Arial" charset="0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.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cs typeface="Arial" charset="0"/>
              </a:rPr>
              <a:t>NCREIF/Townsend 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Fund Indexes through </a:t>
            </a:r>
            <a:r>
              <a:rPr lang="en-US" sz="800" dirty="0" smtClean="0">
                <a:solidFill>
                  <a:schemeClr val="bg1"/>
                </a:solidFill>
                <a:cs typeface="Arial" charset="0"/>
              </a:rPr>
              <a:t>2013Q2;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NPI and ODCE through 2013Q3; Moody’s/RCA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CPPI through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8/2013; Green Street price index through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9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/2013; FTSE NAREIT </a:t>
            </a:r>
            <a:r>
              <a:rPr lang="en-US" sz="800" dirty="0" err="1" smtClean="0">
                <a:solidFill>
                  <a:schemeClr val="bg1"/>
                </a:solidFill>
                <a:latin typeface="+mn-lt"/>
                <a:cs typeface="Arial" charset="0"/>
              </a:rPr>
              <a:t>PureProperty</a:t>
            </a:r>
            <a:r>
              <a:rPr lang="en-US" sz="800" dirty="0" smtClean="0">
                <a:solidFill>
                  <a:schemeClr val="bg1"/>
                </a:solidFill>
              </a:rPr>
              <a:t>®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 and FTSE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NAREIT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All Equity REIT Index through 10/31/2013.</a:t>
            </a: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Note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: </a:t>
            </a:r>
            <a:r>
              <a:rPr lang="en-US" sz="800" dirty="0" smtClean="0">
                <a:solidFill>
                  <a:schemeClr val="bg1"/>
                </a:solidFill>
                <a:latin typeface="+mn-lt"/>
                <a:cs typeface="Arial" charset="0"/>
              </a:rPr>
              <a:t>FTSE NAREIT All Equity REITs, NCREIF ODCE, and NCREIF/Townsend Value-Added and Opportunistic </a:t>
            </a:r>
            <a:r>
              <a:rPr lang="en-US" sz="800" dirty="0">
                <a:solidFill>
                  <a:schemeClr val="bg1"/>
                </a:solidFill>
                <a:latin typeface="+mn-lt"/>
                <a:cs typeface="Arial" charset="0"/>
              </a:rPr>
              <a:t>are not adjusted for leverage.</a:t>
            </a:r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609600" y="52578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+mn-lt"/>
                <a:cs typeface="Arial" charset="0"/>
              </a:rPr>
              <a:t>Public market pricing </a:t>
            </a:r>
            <a:r>
              <a:rPr lang="en-US" dirty="0" smtClean="0">
                <a:latin typeface="+mn-lt"/>
                <a:cs typeface="Arial" charset="0"/>
              </a:rPr>
              <a:t>showed </a:t>
            </a:r>
            <a:r>
              <a:rPr lang="en-US" dirty="0">
                <a:latin typeface="+mn-lt"/>
                <a:cs typeface="Arial" charset="0"/>
              </a:rPr>
              <a:t>declines in asset values beginning early in 2007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+mn-lt"/>
                <a:cs typeface="Arial" charset="0"/>
              </a:rPr>
              <a:t>Completed property transactions, property appraisals, and private </a:t>
            </a:r>
            <a:r>
              <a:rPr lang="en-US" dirty="0">
                <a:latin typeface="+mn-lt"/>
                <a:cs typeface="Arial" charset="0"/>
              </a:rPr>
              <a:t>equity real estate funds </a:t>
            </a:r>
            <a:r>
              <a:rPr lang="en-US" dirty="0" smtClean="0">
                <a:latin typeface="+mn-lt"/>
                <a:cs typeface="Arial" charset="0"/>
              </a:rPr>
              <a:t>failed to record asset value declines until </a:t>
            </a:r>
            <a:r>
              <a:rPr lang="en-US" dirty="0">
                <a:latin typeface="+mn-lt"/>
                <a:cs typeface="Arial" charset="0"/>
              </a:rPr>
              <a:t>late 2007 or </a:t>
            </a:r>
            <a:r>
              <a:rPr lang="en-US" dirty="0" smtClean="0">
                <a:latin typeface="+mn-lt"/>
                <a:cs typeface="Arial" charset="0"/>
              </a:rPr>
              <a:t>early </a:t>
            </a:r>
            <a:r>
              <a:rPr lang="en-US" dirty="0">
                <a:latin typeface="+mn-lt"/>
                <a:cs typeface="Arial" charset="0"/>
              </a:rPr>
              <a:t>2008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+mn-lt"/>
                <a:cs typeface="Arial" charset="0"/>
              </a:rPr>
              <a:t>Analysis suggests </a:t>
            </a:r>
            <a:r>
              <a:rPr lang="en-US" dirty="0" smtClean="0">
                <a:latin typeface="+mn-lt"/>
                <a:cs typeface="Arial" charset="0"/>
              </a:rPr>
              <a:t>the NCREIF </a:t>
            </a:r>
            <a:r>
              <a:rPr lang="en-US" dirty="0">
                <a:latin typeface="+mn-lt"/>
                <a:cs typeface="Arial" charset="0"/>
              </a:rPr>
              <a:t>Property Index </a:t>
            </a:r>
            <a:r>
              <a:rPr lang="en-US" dirty="0" smtClean="0">
                <a:latin typeface="+mn-lt"/>
                <a:cs typeface="Arial" charset="0"/>
              </a:rPr>
              <a:t>lags REIT-based indices by </a:t>
            </a:r>
            <a:r>
              <a:rPr lang="en-US" dirty="0">
                <a:latin typeface="+mn-lt"/>
                <a:cs typeface="Arial" charset="0"/>
              </a:rPr>
              <a:t>4-5 quarters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11473</TotalTime>
  <Words>143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665</cp:revision>
  <cp:lastPrinted>2013-01-02T22:00:00Z</cp:lastPrinted>
  <dcterms:created xsi:type="dcterms:W3CDTF">2007-07-09T20:18:17Z</dcterms:created>
  <dcterms:modified xsi:type="dcterms:W3CDTF">2013-11-04T22:44:55Z</dcterms:modified>
</cp:coreProperties>
</file>