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3"/>
  </p:notesMasterIdLst>
  <p:handoutMasterIdLst>
    <p:handoutMasterId r:id="rId4"/>
  </p:handoutMasterIdLst>
  <p:sldIdLst>
    <p:sldId id="1552" r:id="rId2"/>
  </p:sldIdLst>
  <p:sldSz cx="9144000" cy="6858000" type="screen4x3"/>
  <p:notesSz cx="7010400" cy="9296400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9900"/>
    <a:srgbClr val="FF0000"/>
    <a:srgbClr val="99FF33"/>
    <a:srgbClr val="0000FF"/>
    <a:srgbClr val="800080"/>
    <a:srgbClr val="009999"/>
    <a:srgbClr val="65AFC9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6786" autoAdjust="0"/>
    <p:restoredTop sz="99753" autoAdjust="0"/>
  </p:normalViewPr>
  <p:slideViewPr>
    <p:cSldViewPr>
      <p:cViewPr>
        <p:scale>
          <a:sx n="100" d="100"/>
          <a:sy n="100" d="100"/>
        </p:scale>
        <p:origin x="-2130" y="-3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126" y="-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N:\Research\_Long%20Term%20Storage\Brad%20Case\Correlation%20by%20Investment%20Horizon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N:\Research\_Long%20Term%20Storage\Brad%20Case\Correlation%20by%20Investment%20Horizon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N:\Research\_Long%20Term%20Storage\Brad%20Case\Correlation%20by%20Investment%20Horizon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N:\Research\_Long%20Term%20Storage\Brad%20Case\Correlation%20by%20Investment%20Horizon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N:\Research\_Long%20Term%20Storage\Brad%20Case\Correlation%20by%20Investment%20Horizon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N:\Research\_Long%20Term%20Storage\Brad%20Case\Correlation%20by%20Investment%20Horizon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N:\Research\_Long%20Term%20Storage\Brad%20Case\Correlation%20by%20Investment%20Horizon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N:\Research\_Long%20Term%20Storage\Brad%20Case\Correlation%20by%20Investment%20Horizon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N:\Research\_Long%20Term%20Storage\Brad%20Case\Correlation%20by%20Investment%20Horizo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8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 dirty="0" smtClean="0"/>
              <a:t>Telecom Services</a:t>
            </a:r>
            <a:endParaRPr lang="en-US" dirty="0"/>
          </a:p>
        </c:rich>
      </c:tx>
      <c:layout>
        <c:manualLayout>
          <c:xMode val="edge"/>
          <c:yMode val="edge"/>
          <c:x val="0.37413145937402986"/>
          <c:y val="0.11742750906136733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2045454545454545"/>
          <c:y val="0.23875472864864133"/>
          <c:w val="0.84772727272727277"/>
          <c:h val="0.5778556475988855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TelecomSvcs!$AC$4</c:f>
              <c:strCache>
                <c:ptCount val="1"/>
                <c:pt idx="0">
                  <c:v>1 month</c:v>
                </c:pt>
              </c:strCache>
            </c:strRef>
          </c:tx>
          <c:spPr>
            <a:solidFill>
              <a:srgbClr val="000080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numFmt formatCode="#,##0.00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Financials!$AD$3:$AE$3</c:f>
              <c:strCache>
                <c:ptCount val="2"/>
                <c:pt idx="0">
                  <c:v>Dow Jones US Total Stock Market</c:v>
                </c:pt>
                <c:pt idx="1">
                  <c:v>S&amp;P 500</c:v>
                </c:pt>
              </c:strCache>
            </c:strRef>
          </c:cat>
          <c:val>
            <c:numRef>
              <c:f>TelecomSvcs!$AD$4:$AE$4</c:f>
              <c:numCache>
                <c:formatCode>0.0%</c:formatCode>
                <c:ptCount val="2"/>
                <c:pt idx="0">
                  <c:v>0.60965408401920507</c:v>
                </c:pt>
                <c:pt idx="1">
                  <c:v>0.64389087726810512</c:v>
                </c:pt>
              </c:numCache>
            </c:numRef>
          </c:val>
        </c:ser>
        <c:ser>
          <c:idx val="2"/>
          <c:order val="1"/>
          <c:tx>
            <c:strRef>
              <c:f>TelecomSvcs!$AC$5</c:f>
              <c:strCache>
                <c:ptCount val="1"/>
                <c:pt idx="0">
                  <c:v>3 months</c:v>
                </c:pt>
              </c:strCache>
            </c:strRef>
          </c:tx>
          <c:spPr>
            <a:solidFill>
              <a:srgbClr val="0000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Financials!$AD$3:$AE$3</c:f>
              <c:strCache>
                <c:ptCount val="2"/>
                <c:pt idx="0">
                  <c:v>Dow Jones US Total Stock Market</c:v>
                </c:pt>
                <c:pt idx="1">
                  <c:v>S&amp;P 500</c:v>
                </c:pt>
              </c:strCache>
            </c:strRef>
          </c:cat>
          <c:val>
            <c:numRef>
              <c:f>TelecomSvcs!$AD$5:$AE$5</c:f>
              <c:numCache>
                <c:formatCode>0.0%</c:formatCode>
                <c:ptCount val="2"/>
                <c:pt idx="0">
                  <c:v>0.604745330138031</c:v>
                </c:pt>
                <c:pt idx="1">
                  <c:v>0.6332566465745505</c:v>
                </c:pt>
              </c:numCache>
            </c:numRef>
          </c:val>
        </c:ser>
        <c:ser>
          <c:idx val="3"/>
          <c:order val="2"/>
          <c:tx>
            <c:strRef>
              <c:f>TelecomSvcs!$AC$6</c:f>
              <c:strCache>
                <c:ptCount val="1"/>
                <c:pt idx="0">
                  <c:v>6 months</c:v>
                </c:pt>
              </c:strCache>
            </c:strRef>
          </c:tx>
          <c:spPr>
            <a:solidFill>
              <a:srgbClr val="3366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Financials!$AD$3:$AE$3</c:f>
              <c:strCache>
                <c:ptCount val="2"/>
                <c:pt idx="0">
                  <c:v>Dow Jones US Total Stock Market</c:v>
                </c:pt>
                <c:pt idx="1">
                  <c:v>S&amp;P 500</c:v>
                </c:pt>
              </c:strCache>
            </c:strRef>
          </c:cat>
          <c:val>
            <c:numRef>
              <c:f>TelecomSvcs!$AD$6:$AE$6</c:f>
              <c:numCache>
                <c:formatCode>0.0%</c:formatCode>
                <c:ptCount val="2"/>
                <c:pt idx="0">
                  <c:v>0.65697706369769449</c:v>
                </c:pt>
                <c:pt idx="1">
                  <c:v>0.67969337879000424</c:v>
                </c:pt>
              </c:numCache>
            </c:numRef>
          </c:val>
        </c:ser>
        <c:ser>
          <c:idx val="4"/>
          <c:order val="3"/>
          <c:tx>
            <c:strRef>
              <c:f>TelecomSvcs!$AC$7</c:f>
              <c:strCache>
                <c:ptCount val="1"/>
                <c:pt idx="0">
                  <c:v>12 months</c:v>
                </c:pt>
              </c:strCache>
            </c:strRef>
          </c:tx>
          <c:spPr>
            <a:solidFill>
              <a:srgbClr val="00CC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Financials!$AD$3:$AE$3</c:f>
              <c:strCache>
                <c:ptCount val="2"/>
                <c:pt idx="0">
                  <c:v>Dow Jones US Total Stock Market</c:v>
                </c:pt>
                <c:pt idx="1">
                  <c:v>S&amp;P 500</c:v>
                </c:pt>
              </c:strCache>
            </c:strRef>
          </c:cat>
          <c:val>
            <c:numRef>
              <c:f>TelecomSvcs!$AD$7:$AE$7</c:f>
              <c:numCache>
                <c:formatCode>0.0%</c:formatCode>
                <c:ptCount val="2"/>
                <c:pt idx="0">
                  <c:v>0.74357750006966772</c:v>
                </c:pt>
                <c:pt idx="1">
                  <c:v>0.76781106367445118</c:v>
                </c:pt>
              </c:numCache>
            </c:numRef>
          </c:val>
        </c:ser>
        <c:ser>
          <c:idx val="5"/>
          <c:order val="4"/>
          <c:tx>
            <c:strRef>
              <c:f>TelecomSvcs!$AC$8</c:f>
              <c:strCache>
                <c:ptCount val="1"/>
                <c:pt idx="0">
                  <c:v>24 months</c:v>
                </c:pt>
              </c:strCache>
            </c:strRef>
          </c:tx>
          <c:spPr>
            <a:solidFill>
              <a:srgbClr val="99CC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Financials!$AD$3:$AE$3</c:f>
              <c:strCache>
                <c:ptCount val="2"/>
                <c:pt idx="0">
                  <c:v>Dow Jones US Total Stock Market</c:v>
                </c:pt>
                <c:pt idx="1">
                  <c:v>S&amp;P 500</c:v>
                </c:pt>
              </c:strCache>
            </c:strRef>
          </c:cat>
          <c:val>
            <c:numRef>
              <c:f>TelecomSvcs!$AD$8:$AE$8</c:f>
              <c:numCache>
                <c:formatCode>0.0%</c:formatCode>
                <c:ptCount val="2"/>
                <c:pt idx="0">
                  <c:v>0.80794425538511105</c:v>
                </c:pt>
                <c:pt idx="1">
                  <c:v>0.82615446259397129</c:v>
                </c:pt>
              </c:numCache>
            </c:numRef>
          </c:val>
        </c:ser>
        <c:ser>
          <c:idx val="1"/>
          <c:order val="5"/>
          <c:tx>
            <c:strRef>
              <c:f>TelecomSvcs!$AC$9</c:f>
              <c:strCache>
                <c:ptCount val="1"/>
                <c:pt idx="0">
                  <c:v>36 months</c:v>
                </c:pt>
              </c:strCache>
            </c:strRef>
          </c:tx>
          <c:spPr>
            <a:solidFill>
              <a:srgbClr val="CCFF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Financials!$AD$3:$AE$3</c:f>
              <c:strCache>
                <c:ptCount val="2"/>
                <c:pt idx="0">
                  <c:v>Dow Jones US Total Stock Market</c:v>
                </c:pt>
                <c:pt idx="1">
                  <c:v>S&amp;P 500</c:v>
                </c:pt>
              </c:strCache>
            </c:strRef>
          </c:cat>
          <c:val>
            <c:numRef>
              <c:f>TelecomSvcs!$AD$9:$AE$9</c:f>
              <c:numCache>
                <c:formatCode>0.0%</c:formatCode>
                <c:ptCount val="2"/>
                <c:pt idx="0">
                  <c:v>0.87665786193141937</c:v>
                </c:pt>
                <c:pt idx="1">
                  <c:v>0.88244133480489362</c:v>
                </c:pt>
              </c:numCache>
            </c:numRef>
          </c:val>
        </c:ser>
        <c:ser>
          <c:idx val="6"/>
          <c:order val="6"/>
          <c:tx>
            <c:strRef>
              <c:f>TelecomSvcs!$AC$10</c:f>
              <c:strCache>
                <c:ptCount val="1"/>
                <c:pt idx="0">
                  <c:v>48 months</c:v>
                </c:pt>
              </c:strCache>
            </c:strRef>
          </c:tx>
          <c:spPr>
            <a:solidFill>
              <a:srgbClr val="CCCC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Financials!$AD$3:$AE$3</c:f>
              <c:strCache>
                <c:ptCount val="2"/>
                <c:pt idx="0">
                  <c:v>Dow Jones US Total Stock Market</c:v>
                </c:pt>
                <c:pt idx="1">
                  <c:v>S&amp;P 500</c:v>
                </c:pt>
              </c:strCache>
            </c:strRef>
          </c:cat>
          <c:val>
            <c:numRef>
              <c:f>TelecomSvcs!$AD$10:$AE$10</c:f>
              <c:numCache>
                <c:formatCode>0.0%</c:formatCode>
                <c:ptCount val="2"/>
                <c:pt idx="0">
                  <c:v>0.91773983207869281</c:v>
                </c:pt>
                <c:pt idx="1">
                  <c:v>0.91965024978178533</c:v>
                </c:pt>
              </c:numCache>
            </c:numRef>
          </c:val>
        </c:ser>
        <c:ser>
          <c:idx val="7"/>
          <c:order val="7"/>
          <c:tx>
            <c:strRef>
              <c:f>TelecomSvcs!$AC$11</c:f>
              <c:strCache>
                <c:ptCount val="1"/>
                <c:pt idx="0">
                  <c:v>60 months</c:v>
                </c:pt>
              </c:strCache>
            </c:strRef>
          </c:tx>
          <c:spPr>
            <a:ln w="12700">
              <a:solidFill>
                <a:srgbClr val="000000"/>
              </a:solidFill>
            </a:ln>
          </c:spPr>
          <c:invertIfNegative val="0"/>
          <c:dLbls>
            <c:numFmt formatCode="#,##0.00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Financials!$AD$3:$AE$3</c:f>
              <c:strCache>
                <c:ptCount val="2"/>
                <c:pt idx="0">
                  <c:v>Dow Jones US Total Stock Market</c:v>
                </c:pt>
                <c:pt idx="1">
                  <c:v>S&amp;P 500</c:v>
                </c:pt>
              </c:strCache>
            </c:strRef>
          </c:cat>
          <c:val>
            <c:numRef>
              <c:f>TelecomSvcs!$AD$11:$AE$11</c:f>
              <c:numCache>
                <c:formatCode>0.0%</c:formatCode>
                <c:ptCount val="2"/>
                <c:pt idx="0">
                  <c:v>0.9339720519760687</c:v>
                </c:pt>
                <c:pt idx="1">
                  <c:v>0.93474850644889462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839360"/>
        <c:axId val="35870208"/>
      </c:barChart>
      <c:catAx>
        <c:axId val="358393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52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35870208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35870208"/>
        <c:scaling>
          <c:orientation val="minMax"/>
          <c:max val="1"/>
          <c:min val="0.4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numFmt formatCode="0%" sourceLinked="0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52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35839360"/>
        <c:crosses val="autoZero"/>
        <c:crossBetween val="between"/>
      </c:valAx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9525">
      <a:noFill/>
    </a:ln>
  </c:spPr>
  <c:txPr>
    <a:bodyPr/>
    <a:lstStyle/>
    <a:p>
      <a:pPr>
        <a:defRPr sz="525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1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8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 dirty="0" smtClean="0"/>
              <a:t>Financials</a:t>
            </a:r>
            <a:endParaRPr lang="en-US" dirty="0"/>
          </a:p>
        </c:rich>
      </c:tx>
      <c:layout>
        <c:manualLayout>
          <c:xMode val="edge"/>
          <c:yMode val="edge"/>
          <c:x val="0.3883048310367454"/>
          <c:y val="0.11742750906136733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2045454545454545"/>
          <c:y val="0.23875472864864133"/>
          <c:w val="0.84772727272727277"/>
          <c:h val="0.5778556475988855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Financials!$AC$4</c:f>
              <c:strCache>
                <c:ptCount val="1"/>
                <c:pt idx="0">
                  <c:v>1 month</c:v>
                </c:pt>
              </c:strCache>
            </c:strRef>
          </c:tx>
          <c:spPr>
            <a:solidFill>
              <a:srgbClr val="000080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numFmt formatCode="#,##0.00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Financials!$AD$3:$AE$3</c:f>
              <c:strCache>
                <c:ptCount val="2"/>
                <c:pt idx="0">
                  <c:v>Dow Jones US Total Stock Market</c:v>
                </c:pt>
                <c:pt idx="1">
                  <c:v>S&amp;P 500</c:v>
                </c:pt>
              </c:strCache>
            </c:strRef>
          </c:cat>
          <c:val>
            <c:numRef>
              <c:f>Financials!$AD$4:$AE$4</c:f>
              <c:numCache>
                <c:formatCode>0.0%</c:formatCode>
                <c:ptCount val="2"/>
                <c:pt idx="0">
                  <c:v>0.82110818153442922</c:v>
                </c:pt>
                <c:pt idx="1">
                  <c:v>0.84344043998241547</c:v>
                </c:pt>
              </c:numCache>
            </c:numRef>
          </c:val>
        </c:ser>
        <c:ser>
          <c:idx val="2"/>
          <c:order val="1"/>
          <c:tx>
            <c:strRef>
              <c:f>Financials!$AC$5</c:f>
              <c:strCache>
                <c:ptCount val="1"/>
                <c:pt idx="0">
                  <c:v>3 months</c:v>
                </c:pt>
              </c:strCache>
            </c:strRef>
          </c:tx>
          <c:spPr>
            <a:solidFill>
              <a:srgbClr val="0000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Financials!$AD$3:$AE$3</c:f>
              <c:strCache>
                <c:ptCount val="2"/>
                <c:pt idx="0">
                  <c:v>Dow Jones US Total Stock Market</c:v>
                </c:pt>
                <c:pt idx="1">
                  <c:v>S&amp;P 500</c:v>
                </c:pt>
              </c:strCache>
            </c:strRef>
          </c:cat>
          <c:val>
            <c:numRef>
              <c:f>Financials!$AD$5:$AE$5</c:f>
              <c:numCache>
                <c:formatCode>0.0%</c:formatCode>
                <c:ptCount val="2"/>
                <c:pt idx="0">
                  <c:v>0.84811769435642159</c:v>
                </c:pt>
                <c:pt idx="1">
                  <c:v>0.86261332786648959</c:v>
                </c:pt>
              </c:numCache>
            </c:numRef>
          </c:val>
        </c:ser>
        <c:ser>
          <c:idx val="3"/>
          <c:order val="2"/>
          <c:tx>
            <c:strRef>
              <c:f>Financials!$AC$6</c:f>
              <c:strCache>
                <c:ptCount val="1"/>
                <c:pt idx="0">
                  <c:v>6 months</c:v>
                </c:pt>
              </c:strCache>
            </c:strRef>
          </c:tx>
          <c:spPr>
            <a:solidFill>
              <a:srgbClr val="3366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Financials!$AD$3:$AE$3</c:f>
              <c:strCache>
                <c:ptCount val="2"/>
                <c:pt idx="0">
                  <c:v>Dow Jones US Total Stock Market</c:v>
                </c:pt>
                <c:pt idx="1">
                  <c:v>S&amp;P 500</c:v>
                </c:pt>
              </c:strCache>
            </c:strRef>
          </c:cat>
          <c:val>
            <c:numRef>
              <c:f>Financials!$AD$6:$AE$6</c:f>
              <c:numCache>
                <c:formatCode>0.0%</c:formatCode>
                <c:ptCount val="2"/>
                <c:pt idx="0">
                  <c:v>0.85759618014359595</c:v>
                </c:pt>
                <c:pt idx="1">
                  <c:v>0.86574232518299155</c:v>
                </c:pt>
              </c:numCache>
            </c:numRef>
          </c:val>
        </c:ser>
        <c:ser>
          <c:idx val="4"/>
          <c:order val="3"/>
          <c:tx>
            <c:strRef>
              <c:f>Financials!$AC$7</c:f>
              <c:strCache>
                <c:ptCount val="1"/>
                <c:pt idx="0">
                  <c:v>12 months</c:v>
                </c:pt>
              </c:strCache>
            </c:strRef>
          </c:tx>
          <c:spPr>
            <a:solidFill>
              <a:srgbClr val="00CC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Financials!$AD$3:$AE$3</c:f>
              <c:strCache>
                <c:ptCount val="2"/>
                <c:pt idx="0">
                  <c:v>Dow Jones US Total Stock Market</c:v>
                </c:pt>
                <c:pt idx="1">
                  <c:v>S&amp;P 500</c:v>
                </c:pt>
              </c:strCache>
            </c:strRef>
          </c:cat>
          <c:val>
            <c:numRef>
              <c:f>Financials!$AD$7:$AE$7</c:f>
              <c:numCache>
                <c:formatCode>0.0%</c:formatCode>
                <c:ptCount val="2"/>
                <c:pt idx="0">
                  <c:v>0.84127567115927659</c:v>
                </c:pt>
                <c:pt idx="1">
                  <c:v>0.84619582293401474</c:v>
                </c:pt>
              </c:numCache>
            </c:numRef>
          </c:val>
        </c:ser>
        <c:ser>
          <c:idx val="5"/>
          <c:order val="4"/>
          <c:tx>
            <c:strRef>
              <c:f>Financials!$AC$8</c:f>
              <c:strCache>
                <c:ptCount val="1"/>
                <c:pt idx="0">
                  <c:v>24 months</c:v>
                </c:pt>
              </c:strCache>
            </c:strRef>
          </c:tx>
          <c:spPr>
            <a:solidFill>
              <a:srgbClr val="99CC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Financials!$AD$3:$AE$3</c:f>
              <c:strCache>
                <c:ptCount val="2"/>
                <c:pt idx="0">
                  <c:v>Dow Jones US Total Stock Market</c:v>
                </c:pt>
                <c:pt idx="1">
                  <c:v>S&amp;P 500</c:v>
                </c:pt>
              </c:strCache>
            </c:strRef>
          </c:cat>
          <c:val>
            <c:numRef>
              <c:f>Financials!$AD$8:$AE$8</c:f>
              <c:numCache>
                <c:formatCode>0.0%</c:formatCode>
                <c:ptCount val="2"/>
                <c:pt idx="0">
                  <c:v>0.85052690868231817</c:v>
                </c:pt>
                <c:pt idx="1">
                  <c:v>0.8544615316338936</c:v>
                </c:pt>
              </c:numCache>
            </c:numRef>
          </c:val>
        </c:ser>
        <c:ser>
          <c:idx val="1"/>
          <c:order val="5"/>
          <c:tx>
            <c:strRef>
              <c:f>Financials!$AC$9</c:f>
              <c:strCache>
                <c:ptCount val="1"/>
                <c:pt idx="0">
                  <c:v>36 months</c:v>
                </c:pt>
              </c:strCache>
            </c:strRef>
          </c:tx>
          <c:spPr>
            <a:solidFill>
              <a:srgbClr val="CCFF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Financials!$AD$3:$AE$3</c:f>
              <c:strCache>
                <c:ptCount val="2"/>
                <c:pt idx="0">
                  <c:v>Dow Jones US Total Stock Market</c:v>
                </c:pt>
                <c:pt idx="1">
                  <c:v>S&amp;P 500</c:v>
                </c:pt>
              </c:strCache>
            </c:strRef>
          </c:cat>
          <c:val>
            <c:numRef>
              <c:f>Financials!$AD$9:$AE$9</c:f>
              <c:numCache>
                <c:formatCode>0.0%</c:formatCode>
                <c:ptCount val="2"/>
                <c:pt idx="0">
                  <c:v>0.87449313535139828</c:v>
                </c:pt>
                <c:pt idx="1">
                  <c:v>0.88200442942786828</c:v>
                </c:pt>
              </c:numCache>
            </c:numRef>
          </c:val>
        </c:ser>
        <c:ser>
          <c:idx val="6"/>
          <c:order val="6"/>
          <c:tx>
            <c:strRef>
              <c:f>Financials!$AC$10</c:f>
              <c:strCache>
                <c:ptCount val="1"/>
                <c:pt idx="0">
                  <c:v>48 months</c:v>
                </c:pt>
              </c:strCache>
            </c:strRef>
          </c:tx>
          <c:spPr>
            <a:solidFill>
              <a:srgbClr val="CCCC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Financials!$AD$3:$AE$3</c:f>
              <c:strCache>
                <c:ptCount val="2"/>
                <c:pt idx="0">
                  <c:v>Dow Jones US Total Stock Market</c:v>
                </c:pt>
                <c:pt idx="1">
                  <c:v>S&amp;P 500</c:v>
                </c:pt>
              </c:strCache>
            </c:strRef>
          </c:cat>
          <c:val>
            <c:numRef>
              <c:f>Financials!$AD$10:$AE$10</c:f>
              <c:numCache>
                <c:formatCode>0.0%</c:formatCode>
                <c:ptCount val="2"/>
                <c:pt idx="0">
                  <c:v>0.90794492319970344</c:v>
                </c:pt>
                <c:pt idx="1">
                  <c:v>0.91520610475403164</c:v>
                </c:pt>
              </c:numCache>
            </c:numRef>
          </c:val>
        </c:ser>
        <c:ser>
          <c:idx val="7"/>
          <c:order val="7"/>
          <c:tx>
            <c:strRef>
              <c:f>Financials!$AC$11</c:f>
              <c:strCache>
                <c:ptCount val="1"/>
                <c:pt idx="0">
                  <c:v>60 months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ln w="12700">
                <a:solidFill>
                  <a:srgbClr val="000000"/>
                </a:solidFill>
              </a:ln>
            </c:spPr>
          </c:dPt>
          <c:dPt>
            <c:idx val="1"/>
            <c:invertIfNegative val="0"/>
            <c:bubble3D val="0"/>
            <c:spPr>
              <a:ln w="12700">
                <a:solidFill>
                  <a:srgbClr val="000000"/>
                </a:solidFill>
              </a:ln>
            </c:spPr>
          </c:dPt>
          <c:dLbls>
            <c:numFmt formatCode="#,##0.00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Financials!$AD$3:$AE$3</c:f>
              <c:strCache>
                <c:ptCount val="2"/>
                <c:pt idx="0">
                  <c:v>Dow Jones US Total Stock Market</c:v>
                </c:pt>
                <c:pt idx="1">
                  <c:v>S&amp;P 500</c:v>
                </c:pt>
              </c:strCache>
            </c:strRef>
          </c:cat>
          <c:val>
            <c:numRef>
              <c:f>Financials!$AD$11:$AE$11</c:f>
              <c:numCache>
                <c:formatCode>0.0%</c:formatCode>
                <c:ptCount val="2"/>
                <c:pt idx="0">
                  <c:v>0.91272868677131602</c:v>
                </c:pt>
                <c:pt idx="1">
                  <c:v>0.91602436802399845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305344"/>
        <c:axId val="37307136"/>
      </c:barChart>
      <c:catAx>
        <c:axId val="37305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52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37307136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37307136"/>
        <c:scaling>
          <c:orientation val="minMax"/>
          <c:max val="1"/>
          <c:min val="0.4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numFmt formatCode="0%" sourceLinked="0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52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37305344"/>
        <c:crosses val="autoZero"/>
        <c:crossBetween val="between"/>
      </c:valAx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9525">
      <a:noFill/>
    </a:ln>
  </c:spPr>
  <c:txPr>
    <a:bodyPr/>
    <a:lstStyle/>
    <a:p>
      <a:pPr>
        <a:defRPr sz="525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1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8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 dirty="0" smtClean="0"/>
              <a:t>Health Care</a:t>
            </a:r>
            <a:endParaRPr lang="en-US" dirty="0"/>
          </a:p>
        </c:rich>
      </c:tx>
      <c:layout>
        <c:manualLayout>
          <c:xMode val="edge"/>
          <c:yMode val="edge"/>
          <c:x val="0.39802444049332542"/>
          <c:y val="9.7586239220097487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1572052401746726"/>
          <c:y val="0.23875472864864133"/>
          <c:w val="0.85371179039301315"/>
          <c:h val="0.5778556475988855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HealthCare!$AC$4</c:f>
              <c:strCache>
                <c:ptCount val="1"/>
                <c:pt idx="0">
                  <c:v>1 month</c:v>
                </c:pt>
              </c:strCache>
            </c:strRef>
          </c:tx>
          <c:spPr>
            <a:solidFill>
              <a:srgbClr val="000080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numFmt formatCode="#,##0.00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Financials!$AD$3:$AE$3</c:f>
              <c:strCache>
                <c:ptCount val="2"/>
                <c:pt idx="0">
                  <c:v>Dow Jones US Total Stock Market</c:v>
                </c:pt>
                <c:pt idx="1">
                  <c:v>S&amp;P 500</c:v>
                </c:pt>
              </c:strCache>
            </c:strRef>
          </c:cat>
          <c:val>
            <c:numRef>
              <c:f>HealthCare!$AD$4:$AE$4</c:f>
              <c:numCache>
                <c:formatCode>0.0%</c:formatCode>
                <c:ptCount val="2"/>
                <c:pt idx="0">
                  <c:v>0.62774959666795704</c:v>
                </c:pt>
                <c:pt idx="1">
                  <c:v>0.66907031587582178</c:v>
                </c:pt>
              </c:numCache>
            </c:numRef>
          </c:val>
        </c:ser>
        <c:ser>
          <c:idx val="2"/>
          <c:order val="1"/>
          <c:tx>
            <c:strRef>
              <c:f>HealthCare!$AC$5</c:f>
              <c:strCache>
                <c:ptCount val="1"/>
                <c:pt idx="0">
                  <c:v>3 months</c:v>
                </c:pt>
              </c:strCache>
            </c:strRef>
          </c:tx>
          <c:spPr>
            <a:solidFill>
              <a:srgbClr val="0000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Financials!$AD$3:$AE$3</c:f>
              <c:strCache>
                <c:ptCount val="2"/>
                <c:pt idx="0">
                  <c:v>Dow Jones US Total Stock Market</c:v>
                </c:pt>
                <c:pt idx="1">
                  <c:v>S&amp;P 500</c:v>
                </c:pt>
              </c:strCache>
            </c:strRef>
          </c:cat>
          <c:val>
            <c:numRef>
              <c:f>HealthCare!$AD$5:$AE$5</c:f>
              <c:numCache>
                <c:formatCode>0.0%</c:formatCode>
                <c:ptCount val="2"/>
                <c:pt idx="0">
                  <c:v>0.63143895887435308</c:v>
                </c:pt>
                <c:pt idx="1">
                  <c:v>0.68309460842116154</c:v>
                </c:pt>
              </c:numCache>
            </c:numRef>
          </c:val>
        </c:ser>
        <c:ser>
          <c:idx val="3"/>
          <c:order val="2"/>
          <c:tx>
            <c:strRef>
              <c:f>HealthCare!$AC$6</c:f>
              <c:strCache>
                <c:ptCount val="1"/>
                <c:pt idx="0">
                  <c:v>6 months</c:v>
                </c:pt>
              </c:strCache>
            </c:strRef>
          </c:tx>
          <c:spPr>
            <a:solidFill>
              <a:srgbClr val="3366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Financials!$AD$3:$AE$3</c:f>
              <c:strCache>
                <c:ptCount val="2"/>
                <c:pt idx="0">
                  <c:v>Dow Jones US Total Stock Market</c:v>
                </c:pt>
                <c:pt idx="1">
                  <c:v>S&amp;P 500</c:v>
                </c:pt>
              </c:strCache>
            </c:strRef>
          </c:cat>
          <c:val>
            <c:numRef>
              <c:f>HealthCare!$AD$6:$AE$6</c:f>
              <c:numCache>
                <c:formatCode>0.0%</c:formatCode>
                <c:ptCount val="2"/>
                <c:pt idx="0">
                  <c:v>0.66450179081279315</c:v>
                </c:pt>
                <c:pt idx="1">
                  <c:v>0.71049912168841778</c:v>
                </c:pt>
              </c:numCache>
            </c:numRef>
          </c:val>
        </c:ser>
        <c:ser>
          <c:idx val="4"/>
          <c:order val="3"/>
          <c:tx>
            <c:strRef>
              <c:f>HealthCare!$AC$7</c:f>
              <c:strCache>
                <c:ptCount val="1"/>
                <c:pt idx="0">
                  <c:v>12 months</c:v>
                </c:pt>
              </c:strCache>
            </c:strRef>
          </c:tx>
          <c:spPr>
            <a:solidFill>
              <a:srgbClr val="00CC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Financials!$AD$3:$AE$3</c:f>
              <c:strCache>
                <c:ptCount val="2"/>
                <c:pt idx="0">
                  <c:v>Dow Jones US Total Stock Market</c:v>
                </c:pt>
                <c:pt idx="1">
                  <c:v>S&amp;P 500</c:v>
                </c:pt>
              </c:strCache>
            </c:strRef>
          </c:cat>
          <c:val>
            <c:numRef>
              <c:f>HealthCare!$AD$7:$AE$7</c:f>
              <c:numCache>
                <c:formatCode>0.0%</c:formatCode>
                <c:ptCount val="2"/>
                <c:pt idx="0">
                  <c:v>0.6825835874539149</c:v>
                </c:pt>
                <c:pt idx="1">
                  <c:v>0.73090825535469184</c:v>
                </c:pt>
              </c:numCache>
            </c:numRef>
          </c:val>
        </c:ser>
        <c:ser>
          <c:idx val="5"/>
          <c:order val="4"/>
          <c:tx>
            <c:strRef>
              <c:f>HealthCare!$AC$8</c:f>
              <c:strCache>
                <c:ptCount val="1"/>
                <c:pt idx="0">
                  <c:v>24 months</c:v>
                </c:pt>
              </c:strCache>
            </c:strRef>
          </c:tx>
          <c:spPr>
            <a:solidFill>
              <a:srgbClr val="99CC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Financials!$AD$3:$AE$3</c:f>
              <c:strCache>
                <c:ptCount val="2"/>
                <c:pt idx="0">
                  <c:v>Dow Jones US Total Stock Market</c:v>
                </c:pt>
                <c:pt idx="1">
                  <c:v>S&amp;P 500</c:v>
                </c:pt>
              </c:strCache>
            </c:strRef>
          </c:cat>
          <c:val>
            <c:numRef>
              <c:f>HealthCare!$AD$8:$AE$8</c:f>
              <c:numCache>
                <c:formatCode>0.0%</c:formatCode>
                <c:ptCount val="2"/>
                <c:pt idx="0">
                  <c:v>0.75270030321829007</c:v>
                </c:pt>
                <c:pt idx="1">
                  <c:v>0.80380472922805746</c:v>
                </c:pt>
              </c:numCache>
            </c:numRef>
          </c:val>
        </c:ser>
        <c:ser>
          <c:idx val="1"/>
          <c:order val="5"/>
          <c:tx>
            <c:strRef>
              <c:f>HealthCare!$AC$9</c:f>
              <c:strCache>
                <c:ptCount val="1"/>
                <c:pt idx="0">
                  <c:v>36 months</c:v>
                </c:pt>
              </c:strCache>
            </c:strRef>
          </c:tx>
          <c:spPr>
            <a:solidFill>
              <a:srgbClr val="CCFF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Financials!$AD$3:$AE$3</c:f>
              <c:strCache>
                <c:ptCount val="2"/>
                <c:pt idx="0">
                  <c:v>Dow Jones US Total Stock Market</c:v>
                </c:pt>
                <c:pt idx="1">
                  <c:v>S&amp;P 500</c:v>
                </c:pt>
              </c:strCache>
            </c:strRef>
          </c:cat>
          <c:val>
            <c:numRef>
              <c:f>HealthCare!$AD$9:$AE$9</c:f>
              <c:numCache>
                <c:formatCode>0.0%</c:formatCode>
                <c:ptCount val="2"/>
                <c:pt idx="0">
                  <c:v>0.83016336794312362</c:v>
                </c:pt>
                <c:pt idx="1">
                  <c:v>0.87818941461357258</c:v>
                </c:pt>
              </c:numCache>
            </c:numRef>
          </c:val>
        </c:ser>
        <c:ser>
          <c:idx val="6"/>
          <c:order val="6"/>
          <c:tx>
            <c:strRef>
              <c:f>HealthCare!$AC$10</c:f>
              <c:strCache>
                <c:ptCount val="1"/>
                <c:pt idx="0">
                  <c:v>48 months</c:v>
                </c:pt>
              </c:strCache>
            </c:strRef>
          </c:tx>
          <c:spPr>
            <a:solidFill>
              <a:srgbClr val="CCCC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Financials!$AD$3:$AE$3</c:f>
              <c:strCache>
                <c:ptCount val="2"/>
                <c:pt idx="0">
                  <c:v>Dow Jones US Total Stock Market</c:v>
                </c:pt>
                <c:pt idx="1">
                  <c:v>S&amp;P 500</c:v>
                </c:pt>
              </c:strCache>
            </c:strRef>
          </c:cat>
          <c:val>
            <c:numRef>
              <c:f>HealthCare!$AD$10:$AE$10</c:f>
              <c:numCache>
                <c:formatCode>0.0%</c:formatCode>
                <c:ptCount val="2"/>
                <c:pt idx="0">
                  <c:v>0.86806977409427377</c:v>
                </c:pt>
                <c:pt idx="1">
                  <c:v>0.90705445150720243</c:v>
                </c:pt>
              </c:numCache>
            </c:numRef>
          </c:val>
        </c:ser>
        <c:ser>
          <c:idx val="7"/>
          <c:order val="7"/>
          <c:tx>
            <c:strRef>
              <c:f>HealthCare!$AC$11</c:f>
              <c:strCache>
                <c:ptCount val="1"/>
                <c:pt idx="0">
                  <c:v>60 months</c:v>
                </c:pt>
              </c:strCache>
            </c:strRef>
          </c:tx>
          <c:spPr>
            <a:ln w="12700">
              <a:solidFill>
                <a:srgbClr val="000000"/>
              </a:solidFill>
            </a:ln>
          </c:spPr>
          <c:invertIfNegative val="0"/>
          <c:dLbls>
            <c:numFmt formatCode="#,##0.00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Financials!$AD$3:$AE$3</c:f>
              <c:strCache>
                <c:ptCount val="2"/>
                <c:pt idx="0">
                  <c:v>Dow Jones US Total Stock Market</c:v>
                </c:pt>
                <c:pt idx="1">
                  <c:v>S&amp;P 500</c:v>
                </c:pt>
              </c:strCache>
            </c:strRef>
          </c:cat>
          <c:val>
            <c:numRef>
              <c:f>HealthCare!$AD$11:$AE$11</c:f>
              <c:numCache>
                <c:formatCode>0.0%</c:formatCode>
                <c:ptCount val="2"/>
                <c:pt idx="0">
                  <c:v>0.88776910136067133</c:v>
                </c:pt>
                <c:pt idx="1">
                  <c:v>0.92375369828176801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8465536"/>
        <c:axId val="38467456"/>
      </c:barChart>
      <c:catAx>
        <c:axId val="384655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55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38467456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38467456"/>
        <c:scaling>
          <c:orientation val="minMax"/>
          <c:max val="1"/>
          <c:min val="0.4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numFmt formatCode="0%" sourceLinked="0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55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38465536"/>
        <c:crosses val="autoZero"/>
        <c:crossBetween val="between"/>
      </c:valAx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9525">
      <a:noFill/>
    </a:ln>
  </c:spPr>
  <c:txPr>
    <a:bodyPr/>
    <a:lstStyle/>
    <a:p>
      <a:pPr>
        <a:defRPr sz="55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1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8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 dirty="0" smtClean="0"/>
              <a:t>Industrials</a:t>
            </a:r>
            <a:endParaRPr lang="en-US" dirty="0"/>
          </a:p>
        </c:rich>
      </c:tx>
      <c:layout>
        <c:manualLayout>
          <c:xMode val="edge"/>
          <c:yMode val="edge"/>
          <c:x val="0.41900255632108485"/>
          <c:y val="0.1134269674624005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2045454545454545"/>
          <c:y val="0.23875472864864133"/>
          <c:w val="0.84772727272727277"/>
          <c:h val="0.6159179956443211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Industrials!$AC$4</c:f>
              <c:strCache>
                <c:ptCount val="1"/>
                <c:pt idx="0">
                  <c:v>1 month</c:v>
                </c:pt>
              </c:strCache>
            </c:strRef>
          </c:tx>
          <c:spPr>
            <a:solidFill>
              <a:srgbClr val="000080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numFmt formatCode="#,##0.00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Financials!$AD$3:$AE$3</c:f>
              <c:strCache>
                <c:ptCount val="2"/>
                <c:pt idx="0">
                  <c:v>Dow Jones US Total Stock Market</c:v>
                </c:pt>
                <c:pt idx="1">
                  <c:v>S&amp;P 500</c:v>
                </c:pt>
              </c:strCache>
            </c:strRef>
          </c:cat>
          <c:val>
            <c:numRef>
              <c:f>Industrials!$AD$4:$AE$4</c:f>
              <c:numCache>
                <c:formatCode>0.0%</c:formatCode>
                <c:ptCount val="2"/>
                <c:pt idx="0">
                  <c:v>0.89119598149744095</c:v>
                </c:pt>
                <c:pt idx="1">
                  <c:v>0.90385703753034519</c:v>
                </c:pt>
              </c:numCache>
            </c:numRef>
          </c:val>
        </c:ser>
        <c:ser>
          <c:idx val="2"/>
          <c:order val="1"/>
          <c:tx>
            <c:strRef>
              <c:f>Industrials!$AC$5</c:f>
              <c:strCache>
                <c:ptCount val="1"/>
                <c:pt idx="0">
                  <c:v>3 months</c:v>
                </c:pt>
              </c:strCache>
            </c:strRef>
          </c:tx>
          <c:spPr>
            <a:solidFill>
              <a:srgbClr val="0000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Financials!$AD$3:$AE$3</c:f>
              <c:strCache>
                <c:ptCount val="2"/>
                <c:pt idx="0">
                  <c:v>Dow Jones US Total Stock Market</c:v>
                </c:pt>
                <c:pt idx="1">
                  <c:v>S&amp;P 500</c:v>
                </c:pt>
              </c:strCache>
            </c:strRef>
          </c:cat>
          <c:val>
            <c:numRef>
              <c:f>Industrials!$AD$5:$AE$5</c:f>
              <c:numCache>
                <c:formatCode>0.0%</c:formatCode>
                <c:ptCount val="2"/>
                <c:pt idx="0">
                  <c:v>0.90618245742326109</c:v>
                </c:pt>
                <c:pt idx="1">
                  <c:v>0.91629217868911139</c:v>
                </c:pt>
              </c:numCache>
            </c:numRef>
          </c:val>
        </c:ser>
        <c:ser>
          <c:idx val="3"/>
          <c:order val="2"/>
          <c:tx>
            <c:strRef>
              <c:f>Industrials!$AC$6</c:f>
              <c:strCache>
                <c:ptCount val="1"/>
                <c:pt idx="0">
                  <c:v>6 months</c:v>
                </c:pt>
              </c:strCache>
            </c:strRef>
          </c:tx>
          <c:spPr>
            <a:solidFill>
              <a:srgbClr val="3366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Financials!$AD$3:$AE$3</c:f>
              <c:strCache>
                <c:ptCount val="2"/>
                <c:pt idx="0">
                  <c:v>Dow Jones US Total Stock Market</c:v>
                </c:pt>
                <c:pt idx="1">
                  <c:v>S&amp;P 500</c:v>
                </c:pt>
              </c:strCache>
            </c:strRef>
          </c:cat>
          <c:val>
            <c:numRef>
              <c:f>Industrials!$AD$6:$AE$6</c:f>
              <c:numCache>
                <c:formatCode>0.0%</c:formatCode>
                <c:ptCount val="2"/>
                <c:pt idx="0">
                  <c:v>0.9236383117454251</c:v>
                </c:pt>
                <c:pt idx="1">
                  <c:v>0.92412268453844926</c:v>
                </c:pt>
              </c:numCache>
            </c:numRef>
          </c:val>
        </c:ser>
        <c:ser>
          <c:idx val="4"/>
          <c:order val="3"/>
          <c:tx>
            <c:strRef>
              <c:f>Industrials!$AC$7</c:f>
              <c:strCache>
                <c:ptCount val="1"/>
                <c:pt idx="0">
                  <c:v>12 months</c:v>
                </c:pt>
              </c:strCache>
            </c:strRef>
          </c:tx>
          <c:spPr>
            <a:solidFill>
              <a:srgbClr val="00CC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Financials!$AD$3:$AE$3</c:f>
              <c:strCache>
                <c:ptCount val="2"/>
                <c:pt idx="0">
                  <c:v>Dow Jones US Total Stock Market</c:v>
                </c:pt>
                <c:pt idx="1">
                  <c:v>S&amp;P 500</c:v>
                </c:pt>
              </c:strCache>
            </c:strRef>
          </c:cat>
          <c:val>
            <c:numRef>
              <c:f>Industrials!$AD$7:$AE$7</c:f>
              <c:numCache>
                <c:formatCode>0.0%</c:formatCode>
                <c:ptCount val="2"/>
                <c:pt idx="0">
                  <c:v>0.92479003743865806</c:v>
                </c:pt>
                <c:pt idx="1">
                  <c:v>0.91877281891421114</c:v>
                </c:pt>
              </c:numCache>
            </c:numRef>
          </c:val>
        </c:ser>
        <c:ser>
          <c:idx val="5"/>
          <c:order val="4"/>
          <c:tx>
            <c:strRef>
              <c:f>Industrials!$AC$8</c:f>
              <c:strCache>
                <c:ptCount val="1"/>
                <c:pt idx="0">
                  <c:v>24 months</c:v>
                </c:pt>
              </c:strCache>
            </c:strRef>
          </c:tx>
          <c:spPr>
            <a:solidFill>
              <a:srgbClr val="99CC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Financials!$AD$3:$AE$3</c:f>
              <c:strCache>
                <c:ptCount val="2"/>
                <c:pt idx="0">
                  <c:v>Dow Jones US Total Stock Market</c:v>
                </c:pt>
                <c:pt idx="1">
                  <c:v>S&amp;P 500</c:v>
                </c:pt>
              </c:strCache>
            </c:strRef>
          </c:cat>
          <c:val>
            <c:numRef>
              <c:f>Industrials!$AD$8:$AE$8</c:f>
              <c:numCache>
                <c:formatCode>0.0%</c:formatCode>
                <c:ptCount val="2"/>
                <c:pt idx="0">
                  <c:v>0.94028610885256558</c:v>
                </c:pt>
                <c:pt idx="1">
                  <c:v>0.92441922847330682</c:v>
                </c:pt>
              </c:numCache>
            </c:numRef>
          </c:val>
        </c:ser>
        <c:ser>
          <c:idx val="1"/>
          <c:order val="5"/>
          <c:tx>
            <c:strRef>
              <c:f>Industrials!$AC$9</c:f>
              <c:strCache>
                <c:ptCount val="1"/>
                <c:pt idx="0">
                  <c:v>36 months</c:v>
                </c:pt>
              </c:strCache>
            </c:strRef>
          </c:tx>
          <c:spPr>
            <a:solidFill>
              <a:srgbClr val="CCFF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Financials!$AD$3:$AE$3</c:f>
              <c:strCache>
                <c:ptCount val="2"/>
                <c:pt idx="0">
                  <c:v>Dow Jones US Total Stock Market</c:v>
                </c:pt>
                <c:pt idx="1">
                  <c:v>S&amp;P 500</c:v>
                </c:pt>
              </c:strCache>
            </c:strRef>
          </c:cat>
          <c:val>
            <c:numRef>
              <c:f>Industrials!$AD$9:$AE$9</c:f>
              <c:numCache>
                <c:formatCode>0.0%</c:formatCode>
                <c:ptCount val="2"/>
                <c:pt idx="0">
                  <c:v>0.96418395116144084</c:v>
                </c:pt>
                <c:pt idx="1">
                  <c:v>0.95163644147721294</c:v>
                </c:pt>
              </c:numCache>
            </c:numRef>
          </c:val>
        </c:ser>
        <c:ser>
          <c:idx val="6"/>
          <c:order val="6"/>
          <c:tx>
            <c:strRef>
              <c:f>Industrials!$AC$10</c:f>
              <c:strCache>
                <c:ptCount val="1"/>
                <c:pt idx="0">
                  <c:v>48 months</c:v>
                </c:pt>
              </c:strCache>
            </c:strRef>
          </c:tx>
          <c:spPr>
            <a:solidFill>
              <a:srgbClr val="CCCC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Financials!$AD$3:$AE$3</c:f>
              <c:strCache>
                <c:ptCount val="2"/>
                <c:pt idx="0">
                  <c:v>Dow Jones US Total Stock Market</c:v>
                </c:pt>
                <c:pt idx="1">
                  <c:v>S&amp;P 500</c:v>
                </c:pt>
              </c:strCache>
            </c:strRef>
          </c:cat>
          <c:val>
            <c:numRef>
              <c:f>Industrials!$AD$10:$AE$10</c:f>
              <c:numCache>
                <c:formatCode>0.0%</c:formatCode>
                <c:ptCount val="2"/>
                <c:pt idx="0">
                  <c:v>0.97271825693112501</c:v>
                </c:pt>
                <c:pt idx="1">
                  <c:v>0.96097891399827751</c:v>
                </c:pt>
              </c:numCache>
            </c:numRef>
          </c:val>
        </c:ser>
        <c:ser>
          <c:idx val="7"/>
          <c:order val="7"/>
          <c:tx>
            <c:strRef>
              <c:f>Industrials!$AC$11</c:f>
              <c:strCache>
                <c:ptCount val="1"/>
                <c:pt idx="0">
                  <c:v>60 months</c:v>
                </c:pt>
              </c:strCache>
            </c:strRef>
          </c:tx>
          <c:spPr>
            <a:ln w="12700">
              <a:solidFill>
                <a:srgbClr val="000000"/>
              </a:solidFill>
            </a:ln>
          </c:spPr>
          <c:invertIfNegative val="0"/>
          <c:dLbls>
            <c:numFmt formatCode="#,##0.00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Financials!$AD$3:$AE$3</c:f>
              <c:strCache>
                <c:ptCount val="2"/>
                <c:pt idx="0">
                  <c:v>Dow Jones US Total Stock Market</c:v>
                </c:pt>
                <c:pt idx="1">
                  <c:v>S&amp;P 500</c:v>
                </c:pt>
              </c:strCache>
            </c:strRef>
          </c:cat>
          <c:val>
            <c:numRef>
              <c:f>Industrials!$AD$11:$AE$11</c:f>
              <c:numCache>
                <c:formatCode>0.0%</c:formatCode>
                <c:ptCount val="2"/>
                <c:pt idx="0">
                  <c:v>0.97517582973029759</c:v>
                </c:pt>
                <c:pt idx="1">
                  <c:v>0.96703606706929479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7419904"/>
        <c:axId val="87474944"/>
      </c:barChart>
      <c:catAx>
        <c:axId val="874199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52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87474944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87474944"/>
        <c:scaling>
          <c:orientation val="minMax"/>
          <c:max val="1"/>
          <c:min val="0.4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numFmt formatCode="0%" sourceLinked="0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52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87419904"/>
        <c:crosses val="autoZero"/>
        <c:crossBetween val="between"/>
      </c:valAx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9525">
      <a:noFill/>
    </a:ln>
  </c:spPr>
  <c:txPr>
    <a:bodyPr/>
    <a:lstStyle/>
    <a:p>
      <a:pPr>
        <a:defRPr sz="525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1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8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 dirty="0" smtClean="0"/>
              <a:t>Info Tech</a:t>
            </a:r>
            <a:endParaRPr lang="en-US" dirty="0"/>
          </a:p>
        </c:rich>
      </c:tx>
      <c:layout>
        <c:manualLayout>
          <c:xMode val="edge"/>
          <c:yMode val="edge"/>
          <c:x val="0.46917562724014339"/>
          <c:y val="0.11481377327834021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2045454545454545"/>
          <c:y val="0.23875472864864133"/>
          <c:w val="0.84772727272727277"/>
          <c:h val="0.6159179956443211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InfoTech!$AC$4</c:f>
              <c:strCache>
                <c:ptCount val="1"/>
                <c:pt idx="0">
                  <c:v>1 month</c:v>
                </c:pt>
              </c:strCache>
            </c:strRef>
          </c:tx>
          <c:spPr>
            <a:solidFill>
              <a:srgbClr val="000080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numFmt formatCode="#,##0.00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Financials!$AD$3:$AE$3</c:f>
              <c:strCache>
                <c:ptCount val="2"/>
                <c:pt idx="0">
                  <c:v>Dow Jones US Total Stock Market</c:v>
                </c:pt>
                <c:pt idx="1">
                  <c:v>S&amp;P 500</c:v>
                </c:pt>
              </c:strCache>
            </c:strRef>
          </c:cat>
          <c:val>
            <c:numRef>
              <c:f>InfoTech!$AD$4:$AE$4</c:f>
              <c:numCache>
                <c:formatCode>0.0%</c:formatCode>
                <c:ptCount val="2"/>
                <c:pt idx="0">
                  <c:v>0.81677170411533306</c:v>
                </c:pt>
                <c:pt idx="1">
                  <c:v>0.80219343703803447</c:v>
                </c:pt>
              </c:numCache>
            </c:numRef>
          </c:val>
        </c:ser>
        <c:ser>
          <c:idx val="2"/>
          <c:order val="1"/>
          <c:tx>
            <c:strRef>
              <c:f>InfoTech!$AC$5</c:f>
              <c:strCache>
                <c:ptCount val="1"/>
                <c:pt idx="0">
                  <c:v>3 months</c:v>
                </c:pt>
              </c:strCache>
            </c:strRef>
          </c:tx>
          <c:spPr>
            <a:solidFill>
              <a:srgbClr val="0000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Financials!$AD$3:$AE$3</c:f>
              <c:strCache>
                <c:ptCount val="2"/>
                <c:pt idx="0">
                  <c:v>Dow Jones US Total Stock Market</c:v>
                </c:pt>
                <c:pt idx="1">
                  <c:v>S&amp;P 500</c:v>
                </c:pt>
              </c:strCache>
            </c:strRef>
          </c:cat>
          <c:val>
            <c:numRef>
              <c:f>InfoTech!$AD$5:$AE$5</c:f>
              <c:numCache>
                <c:formatCode>0.0%</c:formatCode>
                <c:ptCount val="2"/>
                <c:pt idx="0">
                  <c:v>0.83831902360690913</c:v>
                </c:pt>
                <c:pt idx="1">
                  <c:v>0.82630217404299222</c:v>
                </c:pt>
              </c:numCache>
            </c:numRef>
          </c:val>
        </c:ser>
        <c:ser>
          <c:idx val="3"/>
          <c:order val="2"/>
          <c:tx>
            <c:strRef>
              <c:f>InfoTech!$AC$6</c:f>
              <c:strCache>
                <c:ptCount val="1"/>
                <c:pt idx="0">
                  <c:v>6 months</c:v>
                </c:pt>
              </c:strCache>
            </c:strRef>
          </c:tx>
          <c:spPr>
            <a:solidFill>
              <a:srgbClr val="3366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Financials!$AD$3:$AE$3</c:f>
              <c:strCache>
                <c:ptCount val="2"/>
                <c:pt idx="0">
                  <c:v>Dow Jones US Total Stock Market</c:v>
                </c:pt>
                <c:pt idx="1">
                  <c:v>S&amp;P 500</c:v>
                </c:pt>
              </c:strCache>
            </c:strRef>
          </c:cat>
          <c:val>
            <c:numRef>
              <c:f>InfoTech!$AD$6:$AE$6</c:f>
              <c:numCache>
                <c:formatCode>0.0%</c:formatCode>
                <c:ptCount val="2"/>
                <c:pt idx="0">
                  <c:v>0.82318775488372919</c:v>
                </c:pt>
                <c:pt idx="1">
                  <c:v>0.82563498051675799</c:v>
                </c:pt>
              </c:numCache>
            </c:numRef>
          </c:val>
        </c:ser>
        <c:ser>
          <c:idx val="4"/>
          <c:order val="3"/>
          <c:tx>
            <c:strRef>
              <c:f>InfoTech!$AC$7</c:f>
              <c:strCache>
                <c:ptCount val="1"/>
                <c:pt idx="0">
                  <c:v>12 months</c:v>
                </c:pt>
              </c:strCache>
            </c:strRef>
          </c:tx>
          <c:spPr>
            <a:solidFill>
              <a:srgbClr val="00CC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Financials!$AD$3:$AE$3</c:f>
              <c:strCache>
                <c:ptCount val="2"/>
                <c:pt idx="0">
                  <c:v>Dow Jones US Total Stock Market</c:v>
                </c:pt>
                <c:pt idx="1">
                  <c:v>S&amp;P 500</c:v>
                </c:pt>
              </c:strCache>
            </c:strRef>
          </c:cat>
          <c:val>
            <c:numRef>
              <c:f>InfoTech!$AD$7:$AE$7</c:f>
              <c:numCache>
                <c:formatCode>0.0%</c:formatCode>
                <c:ptCount val="2"/>
                <c:pt idx="0">
                  <c:v>0.80299186461882321</c:v>
                </c:pt>
                <c:pt idx="1">
                  <c:v>0.81773412006218471</c:v>
                </c:pt>
              </c:numCache>
            </c:numRef>
          </c:val>
        </c:ser>
        <c:ser>
          <c:idx val="5"/>
          <c:order val="4"/>
          <c:tx>
            <c:strRef>
              <c:f>InfoTech!$AC$8</c:f>
              <c:strCache>
                <c:ptCount val="1"/>
                <c:pt idx="0">
                  <c:v>24 months</c:v>
                </c:pt>
              </c:strCache>
            </c:strRef>
          </c:tx>
          <c:spPr>
            <a:solidFill>
              <a:srgbClr val="99CC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Financials!$AD$3:$AE$3</c:f>
              <c:strCache>
                <c:ptCount val="2"/>
                <c:pt idx="0">
                  <c:v>Dow Jones US Total Stock Market</c:v>
                </c:pt>
                <c:pt idx="1">
                  <c:v>S&amp;P 500</c:v>
                </c:pt>
              </c:strCache>
            </c:strRef>
          </c:cat>
          <c:val>
            <c:numRef>
              <c:f>InfoTech!$AD$8:$AE$8</c:f>
              <c:numCache>
                <c:formatCode>0.0%</c:formatCode>
                <c:ptCount val="2"/>
                <c:pt idx="0">
                  <c:v>0.80840711796460507</c:v>
                </c:pt>
                <c:pt idx="1">
                  <c:v>0.83377962360539992</c:v>
                </c:pt>
              </c:numCache>
            </c:numRef>
          </c:val>
        </c:ser>
        <c:ser>
          <c:idx val="1"/>
          <c:order val="5"/>
          <c:tx>
            <c:strRef>
              <c:f>InfoTech!$AC$9</c:f>
              <c:strCache>
                <c:ptCount val="1"/>
                <c:pt idx="0">
                  <c:v>36 months</c:v>
                </c:pt>
              </c:strCache>
            </c:strRef>
          </c:tx>
          <c:spPr>
            <a:solidFill>
              <a:srgbClr val="CCFF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Financials!$AD$3:$AE$3</c:f>
              <c:strCache>
                <c:ptCount val="2"/>
                <c:pt idx="0">
                  <c:v>Dow Jones US Total Stock Market</c:v>
                </c:pt>
                <c:pt idx="1">
                  <c:v>S&amp;P 500</c:v>
                </c:pt>
              </c:strCache>
            </c:strRef>
          </c:cat>
          <c:val>
            <c:numRef>
              <c:f>InfoTech!$AD$9:$AE$9</c:f>
              <c:numCache>
                <c:formatCode>0.0%</c:formatCode>
                <c:ptCount val="2"/>
                <c:pt idx="0">
                  <c:v>0.85672664538880927</c:v>
                </c:pt>
                <c:pt idx="1">
                  <c:v>0.88742963510605999</c:v>
                </c:pt>
              </c:numCache>
            </c:numRef>
          </c:val>
        </c:ser>
        <c:ser>
          <c:idx val="6"/>
          <c:order val="6"/>
          <c:tx>
            <c:strRef>
              <c:f>InfoTech!$AC$10</c:f>
              <c:strCache>
                <c:ptCount val="1"/>
                <c:pt idx="0">
                  <c:v>48 months</c:v>
                </c:pt>
              </c:strCache>
            </c:strRef>
          </c:tx>
          <c:spPr>
            <a:solidFill>
              <a:srgbClr val="CCCC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Financials!$AD$3:$AE$3</c:f>
              <c:strCache>
                <c:ptCount val="2"/>
                <c:pt idx="0">
                  <c:v>Dow Jones US Total Stock Market</c:v>
                </c:pt>
                <c:pt idx="1">
                  <c:v>S&amp;P 500</c:v>
                </c:pt>
              </c:strCache>
            </c:strRef>
          </c:cat>
          <c:val>
            <c:numRef>
              <c:f>InfoTech!$AD$10:$AE$10</c:f>
              <c:numCache>
                <c:formatCode>0.0%</c:formatCode>
                <c:ptCount val="2"/>
                <c:pt idx="0">
                  <c:v>0.88818933072942763</c:v>
                </c:pt>
                <c:pt idx="1">
                  <c:v>0.91478994243348422</c:v>
                </c:pt>
              </c:numCache>
            </c:numRef>
          </c:val>
        </c:ser>
        <c:ser>
          <c:idx val="7"/>
          <c:order val="7"/>
          <c:tx>
            <c:strRef>
              <c:f>InfoTech!$AC$11</c:f>
              <c:strCache>
                <c:ptCount val="1"/>
                <c:pt idx="0">
                  <c:v>60 months</c:v>
                </c:pt>
              </c:strCache>
            </c:strRef>
          </c:tx>
          <c:spPr>
            <a:ln w="12700">
              <a:solidFill>
                <a:srgbClr val="000000"/>
              </a:solidFill>
            </a:ln>
          </c:spPr>
          <c:invertIfNegative val="0"/>
          <c:dLbls>
            <c:numFmt formatCode="#,##0.00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Financials!$AD$3:$AE$3</c:f>
              <c:strCache>
                <c:ptCount val="2"/>
                <c:pt idx="0">
                  <c:v>Dow Jones US Total Stock Market</c:v>
                </c:pt>
                <c:pt idx="1">
                  <c:v>S&amp;P 500</c:v>
                </c:pt>
              </c:strCache>
            </c:strRef>
          </c:cat>
          <c:val>
            <c:numRef>
              <c:f>InfoTech!$AD$11:$AE$11</c:f>
              <c:numCache>
                <c:formatCode>0.0%</c:formatCode>
                <c:ptCount val="2"/>
                <c:pt idx="0">
                  <c:v>0.93551765328279812</c:v>
                </c:pt>
                <c:pt idx="1">
                  <c:v>0.95264236950748149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1146112"/>
        <c:axId val="111147648"/>
      </c:barChart>
      <c:catAx>
        <c:axId val="1111461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52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11147648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11147648"/>
        <c:scaling>
          <c:orientation val="minMax"/>
          <c:max val="1"/>
          <c:min val="0.4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numFmt formatCode="0%" sourceLinked="0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52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11146112"/>
        <c:crosses val="autoZero"/>
        <c:crossBetween val="between"/>
      </c:valAx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9525">
      <a:noFill/>
    </a:ln>
  </c:spPr>
  <c:txPr>
    <a:bodyPr/>
    <a:lstStyle/>
    <a:p>
      <a:pPr>
        <a:defRPr sz="525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1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8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 dirty="0" smtClean="0"/>
              <a:t>Consumer Discretionary</a:t>
            </a:r>
            <a:endParaRPr lang="en-US" dirty="0"/>
          </a:p>
        </c:rich>
      </c:tx>
      <c:layout>
        <c:manualLayout>
          <c:xMode val="edge"/>
          <c:yMode val="edge"/>
          <c:x val="0.38080003104450655"/>
          <c:y val="0.10158626005082698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2045454545454545"/>
          <c:y val="0.23875472864864133"/>
          <c:w val="0.84772727272727277"/>
          <c:h val="0.6159179956443211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ConsmrDiscr!$AC$4</c:f>
              <c:strCache>
                <c:ptCount val="1"/>
                <c:pt idx="0">
                  <c:v>1 month</c:v>
                </c:pt>
              </c:strCache>
            </c:strRef>
          </c:tx>
          <c:spPr>
            <a:solidFill>
              <a:srgbClr val="000080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numFmt formatCode="#,##0.00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Financials!$AD$3:$AE$3</c:f>
              <c:strCache>
                <c:ptCount val="2"/>
                <c:pt idx="0">
                  <c:v>Dow Jones US Total Stock Market</c:v>
                </c:pt>
                <c:pt idx="1">
                  <c:v>S&amp;P 500</c:v>
                </c:pt>
              </c:strCache>
            </c:strRef>
          </c:cat>
          <c:val>
            <c:numRef>
              <c:f>ConsmrDiscr!$AD$4:$AE$4</c:f>
              <c:numCache>
                <c:formatCode>0.0%</c:formatCode>
                <c:ptCount val="2"/>
                <c:pt idx="0">
                  <c:v>0.88804405706933087</c:v>
                </c:pt>
                <c:pt idx="1">
                  <c:v>0.88930389056017034</c:v>
                </c:pt>
              </c:numCache>
            </c:numRef>
          </c:val>
        </c:ser>
        <c:ser>
          <c:idx val="2"/>
          <c:order val="1"/>
          <c:tx>
            <c:strRef>
              <c:f>ConsmrDiscr!$AC$5</c:f>
              <c:strCache>
                <c:ptCount val="1"/>
                <c:pt idx="0">
                  <c:v>3 months</c:v>
                </c:pt>
              </c:strCache>
            </c:strRef>
          </c:tx>
          <c:spPr>
            <a:solidFill>
              <a:srgbClr val="0000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Financials!$AD$3:$AE$3</c:f>
              <c:strCache>
                <c:ptCount val="2"/>
                <c:pt idx="0">
                  <c:v>Dow Jones US Total Stock Market</c:v>
                </c:pt>
                <c:pt idx="1">
                  <c:v>S&amp;P 500</c:v>
                </c:pt>
              </c:strCache>
            </c:strRef>
          </c:cat>
          <c:val>
            <c:numRef>
              <c:f>ConsmrDiscr!$AD$5:$AE$5</c:f>
              <c:numCache>
                <c:formatCode>0.0%</c:formatCode>
                <c:ptCount val="2"/>
                <c:pt idx="0">
                  <c:v>0.89094726432762505</c:v>
                </c:pt>
                <c:pt idx="1">
                  <c:v>0.8859456451717298</c:v>
                </c:pt>
              </c:numCache>
            </c:numRef>
          </c:val>
        </c:ser>
        <c:ser>
          <c:idx val="3"/>
          <c:order val="2"/>
          <c:tx>
            <c:strRef>
              <c:f>ConsmrDiscr!$AC$6</c:f>
              <c:strCache>
                <c:ptCount val="1"/>
                <c:pt idx="0">
                  <c:v>6 months</c:v>
                </c:pt>
              </c:strCache>
            </c:strRef>
          </c:tx>
          <c:spPr>
            <a:solidFill>
              <a:srgbClr val="3366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Financials!$AD$3:$AE$3</c:f>
              <c:strCache>
                <c:ptCount val="2"/>
                <c:pt idx="0">
                  <c:v>Dow Jones US Total Stock Market</c:v>
                </c:pt>
                <c:pt idx="1">
                  <c:v>S&amp;P 500</c:v>
                </c:pt>
              </c:strCache>
            </c:strRef>
          </c:cat>
          <c:val>
            <c:numRef>
              <c:f>ConsmrDiscr!$AD$6:$AE$6</c:f>
              <c:numCache>
                <c:formatCode>0.0%</c:formatCode>
                <c:ptCount val="2"/>
                <c:pt idx="0">
                  <c:v>0.89536773753758558</c:v>
                </c:pt>
                <c:pt idx="1">
                  <c:v>0.88446608633466628</c:v>
                </c:pt>
              </c:numCache>
            </c:numRef>
          </c:val>
        </c:ser>
        <c:ser>
          <c:idx val="4"/>
          <c:order val="3"/>
          <c:tx>
            <c:strRef>
              <c:f>ConsmrDiscr!$AC$7</c:f>
              <c:strCache>
                <c:ptCount val="1"/>
                <c:pt idx="0">
                  <c:v>12 months</c:v>
                </c:pt>
              </c:strCache>
            </c:strRef>
          </c:tx>
          <c:spPr>
            <a:solidFill>
              <a:srgbClr val="00CC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Financials!$AD$3:$AE$3</c:f>
              <c:strCache>
                <c:ptCount val="2"/>
                <c:pt idx="0">
                  <c:v>Dow Jones US Total Stock Market</c:v>
                </c:pt>
                <c:pt idx="1">
                  <c:v>S&amp;P 500</c:v>
                </c:pt>
              </c:strCache>
            </c:strRef>
          </c:cat>
          <c:val>
            <c:numRef>
              <c:f>ConsmrDiscr!$AD$7:$AE$7</c:f>
              <c:numCache>
                <c:formatCode>0.0%</c:formatCode>
                <c:ptCount val="2"/>
                <c:pt idx="0">
                  <c:v>0.88324433490582333</c:v>
                </c:pt>
                <c:pt idx="1">
                  <c:v>0.87893772027774508</c:v>
                </c:pt>
              </c:numCache>
            </c:numRef>
          </c:val>
        </c:ser>
        <c:ser>
          <c:idx val="5"/>
          <c:order val="4"/>
          <c:tx>
            <c:strRef>
              <c:f>ConsmrDiscr!$AC$8</c:f>
              <c:strCache>
                <c:ptCount val="1"/>
                <c:pt idx="0">
                  <c:v>24 months</c:v>
                </c:pt>
              </c:strCache>
            </c:strRef>
          </c:tx>
          <c:spPr>
            <a:solidFill>
              <a:srgbClr val="99CC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Financials!$AD$3:$AE$3</c:f>
              <c:strCache>
                <c:ptCount val="2"/>
                <c:pt idx="0">
                  <c:v>Dow Jones US Total Stock Market</c:v>
                </c:pt>
                <c:pt idx="1">
                  <c:v>S&amp;P 500</c:v>
                </c:pt>
              </c:strCache>
            </c:strRef>
          </c:cat>
          <c:val>
            <c:numRef>
              <c:f>ConsmrDiscr!$AD$8:$AE$8</c:f>
              <c:numCache>
                <c:formatCode>0.0%</c:formatCode>
                <c:ptCount val="2"/>
                <c:pt idx="0">
                  <c:v>0.87437185195130496</c:v>
                </c:pt>
                <c:pt idx="1">
                  <c:v>0.86411429336401691</c:v>
                </c:pt>
              </c:numCache>
            </c:numRef>
          </c:val>
        </c:ser>
        <c:ser>
          <c:idx val="1"/>
          <c:order val="5"/>
          <c:tx>
            <c:strRef>
              <c:f>ConsmrDiscr!$AC$9</c:f>
              <c:strCache>
                <c:ptCount val="1"/>
                <c:pt idx="0">
                  <c:v>36 months</c:v>
                </c:pt>
              </c:strCache>
            </c:strRef>
          </c:tx>
          <c:spPr>
            <a:solidFill>
              <a:srgbClr val="CCFF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Financials!$AD$3:$AE$3</c:f>
              <c:strCache>
                <c:ptCount val="2"/>
                <c:pt idx="0">
                  <c:v>Dow Jones US Total Stock Market</c:v>
                </c:pt>
                <c:pt idx="1">
                  <c:v>S&amp;P 500</c:v>
                </c:pt>
              </c:strCache>
            </c:strRef>
          </c:cat>
          <c:val>
            <c:numRef>
              <c:f>ConsmrDiscr!$AD$9:$AE$9</c:f>
              <c:numCache>
                <c:formatCode>0.0%</c:formatCode>
                <c:ptCount val="2"/>
                <c:pt idx="0">
                  <c:v>0.87238814960513056</c:v>
                </c:pt>
                <c:pt idx="1">
                  <c:v>0.85964815930467564</c:v>
                </c:pt>
              </c:numCache>
            </c:numRef>
          </c:val>
        </c:ser>
        <c:ser>
          <c:idx val="6"/>
          <c:order val="6"/>
          <c:tx>
            <c:strRef>
              <c:f>ConsmrDiscr!$AC$10</c:f>
              <c:strCache>
                <c:ptCount val="1"/>
                <c:pt idx="0">
                  <c:v>48 months</c:v>
                </c:pt>
              </c:strCache>
            </c:strRef>
          </c:tx>
          <c:spPr>
            <a:solidFill>
              <a:srgbClr val="CCCC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Financials!$AD$3:$AE$3</c:f>
              <c:strCache>
                <c:ptCount val="2"/>
                <c:pt idx="0">
                  <c:v>Dow Jones US Total Stock Market</c:v>
                </c:pt>
                <c:pt idx="1">
                  <c:v>S&amp;P 500</c:v>
                </c:pt>
              </c:strCache>
            </c:strRef>
          </c:cat>
          <c:val>
            <c:numRef>
              <c:f>ConsmrDiscr!$AD$10:$AE$10</c:f>
              <c:numCache>
                <c:formatCode>0.0%</c:formatCode>
                <c:ptCount val="2"/>
                <c:pt idx="0">
                  <c:v>0.8800805216601667</c:v>
                </c:pt>
                <c:pt idx="1">
                  <c:v>0.86955354935246265</c:v>
                </c:pt>
              </c:numCache>
            </c:numRef>
          </c:val>
        </c:ser>
        <c:ser>
          <c:idx val="7"/>
          <c:order val="7"/>
          <c:tx>
            <c:strRef>
              <c:f>ConsmrDiscr!$AC$11</c:f>
              <c:strCache>
                <c:ptCount val="1"/>
                <c:pt idx="0">
                  <c:v>60 months</c:v>
                </c:pt>
              </c:strCache>
            </c:strRef>
          </c:tx>
          <c:spPr>
            <a:ln w="12700">
              <a:solidFill>
                <a:srgbClr val="000000"/>
              </a:solidFill>
            </a:ln>
          </c:spPr>
          <c:invertIfNegative val="0"/>
          <c:dLbls>
            <c:numFmt formatCode="#,##0.00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Financials!$AD$3:$AE$3</c:f>
              <c:strCache>
                <c:ptCount val="2"/>
                <c:pt idx="0">
                  <c:v>Dow Jones US Total Stock Market</c:v>
                </c:pt>
                <c:pt idx="1">
                  <c:v>S&amp;P 500</c:v>
                </c:pt>
              </c:strCache>
            </c:strRef>
          </c:cat>
          <c:val>
            <c:numRef>
              <c:f>ConsmrDiscr!$AD$11:$AE$11</c:f>
              <c:numCache>
                <c:formatCode>0.0%</c:formatCode>
                <c:ptCount val="2"/>
                <c:pt idx="0">
                  <c:v>0.9143389761882591</c:v>
                </c:pt>
                <c:pt idx="1">
                  <c:v>0.91838433260972874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4841984"/>
        <c:axId val="124843520"/>
      </c:barChart>
      <c:catAx>
        <c:axId val="1248419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52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24843520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24843520"/>
        <c:scaling>
          <c:orientation val="minMax"/>
          <c:max val="1"/>
          <c:min val="0.4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numFmt formatCode="0%" sourceLinked="0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52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24841984"/>
        <c:crosses val="autoZero"/>
        <c:crossBetween val="between"/>
      </c:valAx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12700">
      <a:noFill/>
    </a:ln>
  </c:spPr>
  <c:txPr>
    <a:bodyPr/>
    <a:lstStyle/>
    <a:p>
      <a:pPr>
        <a:defRPr sz="525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1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8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 dirty="0" smtClean="0"/>
              <a:t>Consumer Staples</a:t>
            </a:r>
            <a:endParaRPr lang="en-US" dirty="0"/>
          </a:p>
        </c:rich>
      </c:tx>
      <c:layout>
        <c:manualLayout>
          <c:xMode val="edge"/>
          <c:yMode val="edge"/>
          <c:x val="0.33808405785214346"/>
          <c:y val="0.11742750906136733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2941502271893432"/>
          <c:y val="0.21891326084239471"/>
          <c:w val="0.84772727272727277"/>
          <c:h val="0.6159179956443211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ConsmrStapl!$AC$4</c:f>
              <c:strCache>
                <c:ptCount val="1"/>
                <c:pt idx="0">
                  <c:v>1 month</c:v>
                </c:pt>
              </c:strCache>
            </c:strRef>
          </c:tx>
          <c:spPr>
            <a:solidFill>
              <a:srgbClr val="000080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numFmt formatCode="#,##0.00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Financials!$AD$3:$AE$3</c:f>
              <c:strCache>
                <c:ptCount val="2"/>
                <c:pt idx="0">
                  <c:v>Dow Jones US Total Stock Market</c:v>
                </c:pt>
                <c:pt idx="1">
                  <c:v>S&amp;P 500</c:v>
                </c:pt>
              </c:strCache>
            </c:strRef>
          </c:cat>
          <c:val>
            <c:numRef>
              <c:f>ConsmrStapl!$AD$4:$AE$4</c:f>
              <c:numCache>
                <c:formatCode>0.0%</c:formatCode>
                <c:ptCount val="2"/>
                <c:pt idx="0">
                  <c:v>0.60712312555239356</c:v>
                </c:pt>
                <c:pt idx="1">
                  <c:v>0.64880026177949512</c:v>
                </c:pt>
              </c:numCache>
            </c:numRef>
          </c:val>
        </c:ser>
        <c:ser>
          <c:idx val="2"/>
          <c:order val="1"/>
          <c:tx>
            <c:strRef>
              <c:f>ConsmrStapl!$AC$5</c:f>
              <c:strCache>
                <c:ptCount val="1"/>
                <c:pt idx="0">
                  <c:v>3 months</c:v>
                </c:pt>
              </c:strCache>
            </c:strRef>
          </c:tx>
          <c:spPr>
            <a:solidFill>
              <a:srgbClr val="0000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Financials!$AD$3:$AE$3</c:f>
              <c:strCache>
                <c:ptCount val="2"/>
                <c:pt idx="0">
                  <c:v>Dow Jones US Total Stock Market</c:v>
                </c:pt>
                <c:pt idx="1">
                  <c:v>S&amp;P 500</c:v>
                </c:pt>
              </c:strCache>
            </c:strRef>
          </c:cat>
          <c:val>
            <c:numRef>
              <c:f>ConsmrStapl!$AD$5:$AE$5</c:f>
              <c:numCache>
                <c:formatCode>0.0%</c:formatCode>
                <c:ptCount val="2"/>
                <c:pt idx="0">
                  <c:v>0.58587694917852562</c:v>
                </c:pt>
                <c:pt idx="1">
                  <c:v>0.63151080857184894</c:v>
                </c:pt>
              </c:numCache>
            </c:numRef>
          </c:val>
        </c:ser>
        <c:ser>
          <c:idx val="3"/>
          <c:order val="2"/>
          <c:tx>
            <c:strRef>
              <c:f>ConsmrStapl!$AC$6</c:f>
              <c:strCache>
                <c:ptCount val="1"/>
                <c:pt idx="0">
                  <c:v>6 months</c:v>
                </c:pt>
              </c:strCache>
            </c:strRef>
          </c:tx>
          <c:spPr>
            <a:solidFill>
              <a:srgbClr val="3366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Financials!$AD$3:$AE$3</c:f>
              <c:strCache>
                <c:ptCount val="2"/>
                <c:pt idx="0">
                  <c:v>Dow Jones US Total Stock Market</c:v>
                </c:pt>
                <c:pt idx="1">
                  <c:v>S&amp;P 500</c:v>
                </c:pt>
              </c:strCache>
            </c:strRef>
          </c:cat>
          <c:val>
            <c:numRef>
              <c:f>ConsmrStapl!$AD$6:$AE$6</c:f>
              <c:numCache>
                <c:formatCode>0.0%</c:formatCode>
                <c:ptCount val="2"/>
                <c:pt idx="0">
                  <c:v>0.58523242743614023</c:v>
                </c:pt>
                <c:pt idx="1">
                  <c:v>0.62449020727671789</c:v>
                </c:pt>
              </c:numCache>
            </c:numRef>
          </c:val>
        </c:ser>
        <c:ser>
          <c:idx val="4"/>
          <c:order val="3"/>
          <c:tx>
            <c:strRef>
              <c:f>ConsmrStapl!$AC$7</c:f>
              <c:strCache>
                <c:ptCount val="1"/>
                <c:pt idx="0">
                  <c:v>12 months</c:v>
                </c:pt>
              </c:strCache>
            </c:strRef>
          </c:tx>
          <c:spPr>
            <a:solidFill>
              <a:srgbClr val="00CC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Financials!$AD$3:$AE$3</c:f>
              <c:strCache>
                <c:ptCount val="2"/>
                <c:pt idx="0">
                  <c:v>Dow Jones US Total Stock Market</c:v>
                </c:pt>
                <c:pt idx="1">
                  <c:v>S&amp;P 500</c:v>
                </c:pt>
              </c:strCache>
            </c:strRef>
          </c:cat>
          <c:val>
            <c:numRef>
              <c:f>ConsmrStapl!$AD$7:$AE$7</c:f>
              <c:numCache>
                <c:formatCode>0.0%</c:formatCode>
                <c:ptCount val="2"/>
                <c:pt idx="0">
                  <c:v>0.5848585984988165</c:v>
                </c:pt>
                <c:pt idx="1">
                  <c:v>0.62477358686907591</c:v>
                </c:pt>
              </c:numCache>
            </c:numRef>
          </c:val>
        </c:ser>
        <c:ser>
          <c:idx val="5"/>
          <c:order val="4"/>
          <c:tx>
            <c:strRef>
              <c:f>ConsmrStapl!$AC$8</c:f>
              <c:strCache>
                <c:ptCount val="1"/>
                <c:pt idx="0">
                  <c:v>24 months</c:v>
                </c:pt>
              </c:strCache>
            </c:strRef>
          </c:tx>
          <c:spPr>
            <a:solidFill>
              <a:srgbClr val="99CC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Financials!$AD$3:$AE$3</c:f>
              <c:strCache>
                <c:ptCount val="2"/>
                <c:pt idx="0">
                  <c:v>Dow Jones US Total Stock Market</c:v>
                </c:pt>
                <c:pt idx="1">
                  <c:v>S&amp;P 500</c:v>
                </c:pt>
              </c:strCache>
            </c:strRef>
          </c:cat>
          <c:val>
            <c:numRef>
              <c:f>ConsmrStapl!$AD$8:$AE$8</c:f>
              <c:numCache>
                <c:formatCode>0.0%</c:formatCode>
                <c:ptCount val="2"/>
                <c:pt idx="0">
                  <c:v>0.6626773357889526</c:v>
                </c:pt>
                <c:pt idx="1">
                  <c:v>0.6863656770146449</c:v>
                </c:pt>
              </c:numCache>
            </c:numRef>
          </c:val>
        </c:ser>
        <c:ser>
          <c:idx val="1"/>
          <c:order val="5"/>
          <c:tx>
            <c:strRef>
              <c:f>ConsmrStapl!$AC$9</c:f>
              <c:strCache>
                <c:ptCount val="1"/>
                <c:pt idx="0">
                  <c:v>36 months</c:v>
                </c:pt>
              </c:strCache>
            </c:strRef>
          </c:tx>
          <c:spPr>
            <a:solidFill>
              <a:srgbClr val="CCFF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Financials!$AD$3:$AE$3</c:f>
              <c:strCache>
                <c:ptCount val="2"/>
                <c:pt idx="0">
                  <c:v>Dow Jones US Total Stock Market</c:v>
                </c:pt>
                <c:pt idx="1">
                  <c:v>S&amp;P 500</c:v>
                </c:pt>
              </c:strCache>
            </c:strRef>
          </c:cat>
          <c:val>
            <c:numRef>
              <c:f>ConsmrStapl!$AD$9:$AE$9</c:f>
              <c:numCache>
                <c:formatCode>0.0%</c:formatCode>
                <c:ptCount val="2"/>
                <c:pt idx="0">
                  <c:v>0.75572723614846626</c:v>
                </c:pt>
                <c:pt idx="1">
                  <c:v>0.77621071926177154</c:v>
                </c:pt>
              </c:numCache>
            </c:numRef>
          </c:val>
        </c:ser>
        <c:ser>
          <c:idx val="6"/>
          <c:order val="6"/>
          <c:tx>
            <c:strRef>
              <c:f>ConsmrStapl!$AC$10</c:f>
              <c:strCache>
                <c:ptCount val="1"/>
                <c:pt idx="0">
                  <c:v>48 months</c:v>
                </c:pt>
              </c:strCache>
            </c:strRef>
          </c:tx>
          <c:spPr>
            <a:solidFill>
              <a:srgbClr val="CCCC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Financials!$AD$3:$AE$3</c:f>
              <c:strCache>
                <c:ptCount val="2"/>
                <c:pt idx="0">
                  <c:v>Dow Jones US Total Stock Market</c:v>
                </c:pt>
                <c:pt idx="1">
                  <c:v>S&amp;P 500</c:v>
                </c:pt>
              </c:strCache>
            </c:strRef>
          </c:cat>
          <c:val>
            <c:numRef>
              <c:f>ConsmrStapl!$AD$10:$AE$10</c:f>
              <c:numCache>
                <c:formatCode>0.0%</c:formatCode>
                <c:ptCount val="2"/>
                <c:pt idx="0">
                  <c:v>0.82073819995364217</c:v>
                </c:pt>
                <c:pt idx="1">
                  <c:v>0.83121523331824776</c:v>
                </c:pt>
              </c:numCache>
            </c:numRef>
          </c:val>
        </c:ser>
        <c:ser>
          <c:idx val="7"/>
          <c:order val="7"/>
          <c:tx>
            <c:strRef>
              <c:f>ConsmrStapl!$AC$11</c:f>
              <c:strCache>
                <c:ptCount val="1"/>
                <c:pt idx="0">
                  <c:v>60 months</c:v>
                </c:pt>
              </c:strCache>
            </c:strRef>
          </c:tx>
          <c:spPr>
            <a:ln w="12700">
              <a:solidFill>
                <a:srgbClr val="000000"/>
              </a:solidFill>
            </a:ln>
          </c:spPr>
          <c:invertIfNegative val="0"/>
          <c:dLbls>
            <c:numFmt formatCode="#,##0.00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Financials!$AD$3:$AE$3</c:f>
              <c:strCache>
                <c:ptCount val="2"/>
                <c:pt idx="0">
                  <c:v>Dow Jones US Total Stock Market</c:v>
                </c:pt>
                <c:pt idx="1">
                  <c:v>S&amp;P 500</c:v>
                </c:pt>
              </c:strCache>
            </c:strRef>
          </c:cat>
          <c:val>
            <c:numRef>
              <c:f>ConsmrStapl!$AD$11:$AE$11</c:f>
              <c:numCache>
                <c:formatCode>0.0%</c:formatCode>
                <c:ptCount val="2"/>
                <c:pt idx="0">
                  <c:v>0.85683385050561012</c:v>
                </c:pt>
                <c:pt idx="1">
                  <c:v>0.86469154813917604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0147200"/>
        <c:axId val="219404928"/>
      </c:barChart>
      <c:catAx>
        <c:axId val="2101472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52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219404928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219404928"/>
        <c:scaling>
          <c:orientation val="minMax"/>
          <c:max val="1"/>
          <c:min val="0.4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numFmt formatCode="0%" sourceLinked="0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52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210147200"/>
        <c:crosses val="autoZero"/>
        <c:crossBetween val="between"/>
      </c:valAx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9525">
      <a:noFill/>
    </a:ln>
  </c:spPr>
  <c:txPr>
    <a:bodyPr/>
    <a:lstStyle/>
    <a:p>
      <a:pPr>
        <a:defRPr sz="525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1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8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 dirty="0" smtClean="0"/>
              <a:t>Utilities</a:t>
            </a:r>
            <a:endParaRPr lang="en-US" dirty="0"/>
          </a:p>
        </c:rich>
      </c:tx>
      <c:layout>
        <c:manualLayout>
          <c:xMode val="edge"/>
          <c:yMode val="edge"/>
          <c:x val="0.45227272727272727"/>
          <c:y val="0.13494809688581316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2045454545454545"/>
          <c:y val="0.23875472864864133"/>
          <c:w val="0.84772727272727277"/>
          <c:h val="0.6159179956443211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Utilities!$AC$4</c:f>
              <c:strCache>
                <c:ptCount val="1"/>
                <c:pt idx="0">
                  <c:v>1 month</c:v>
                </c:pt>
              </c:strCache>
            </c:strRef>
          </c:tx>
          <c:spPr>
            <a:solidFill>
              <a:srgbClr val="000080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numFmt formatCode="#,##0.00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Financials!$AD$3:$AE$3</c:f>
              <c:strCache>
                <c:ptCount val="2"/>
                <c:pt idx="0">
                  <c:v>Dow Jones US Total Stock Market</c:v>
                </c:pt>
                <c:pt idx="1">
                  <c:v>S&amp;P 500</c:v>
                </c:pt>
              </c:strCache>
            </c:strRef>
          </c:cat>
          <c:val>
            <c:numRef>
              <c:f>Utilities!$AD$4:$AE$4</c:f>
              <c:numCache>
                <c:formatCode>0.0%</c:formatCode>
                <c:ptCount val="2"/>
                <c:pt idx="0">
                  <c:v>0.42688502746640467</c:v>
                </c:pt>
                <c:pt idx="1">
                  <c:v>0.44140802949940566</c:v>
                </c:pt>
              </c:numCache>
            </c:numRef>
          </c:val>
        </c:ser>
        <c:ser>
          <c:idx val="2"/>
          <c:order val="1"/>
          <c:tx>
            <c:strRef>
              <c:f>Utilities!$AC$5</c:f>
              <c:strCache>
                <c:ptCount val="1"/>
                <c:pt idx="0">
                  <c:v>3 months</c:v>
                </c:pt>
              </c:strCache>
            </c:strRef>
          </c:tx>
          <c:spPr>
            <a:solidFill>
              <a:srgbClr val="0000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Financials!$AD$3:$AE$3</c:f>
              <c:strCache>
                <c:ptCount val="2"/>
                <c:pt idx="0">
                  <c:v>Dow Jones US Total Stock Market</c:v>
                </c:pt>
                <c:pt idx="1">
                  <c:v>S&amp;P 500</c:v>
                </c:pt>
              </c:strCache>
            </c:strRef>
          </c:cat>
          <c:val>
            <c:numRef>
              <c:f>Utilities!$AD$5:$AE$5</c:f>
              <c:numCache>
                <c:formatCode>0.0%</c:formatCode>
                <c:ptCount val="2"/>
                <c:pt idx="0">
                  <c:v>0.49740107251812299</c:v>
                </c:pt>
                <c:pt idx="1">
                  <c:v>0.515670139347565</c:v>
                </c:pt>
              </c:numCache>
            </c:numRef>
          </c:val>
        </c:ser>
        <c:ser>
          <c:idx val="3"/>
          <c:order val="2"/>
          <c:tx>
            <c:strRef>
              <c:f>Utilities!$AC$6</c:f>
              <c:strCache>
                <c:ptCount val="1"/>
                <c:pt idx="0">
                  <c:v>6 months</c:v>
                </c:pt>
              </c:strCache>
            </c:strRef>
          </c:tx>
          <c:spPr>
            <a:solidFill>
              <a:srgbClr val="3366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Financials!$AD$3:$AE$3</c:f>
              <c:strCache>
                <c:ptCount val="2"/>
                <c:pt idx="0">
                  <c:v>Dow Jones US Total Stock Market</c:v>
                </c:pt>
                <c:pt idx="1">
                  <c:v>S&amp;P 500</c:v>
                </c:pt>
              </c:strCache>
            </c:strRef>
          </c:cat>
          <c:val>
            <c:numRef>
              <c:f>Utilities!$AD$6:$AE$6</c:f>
              <c:numCache>
                <c:formatCode>0.0%</c:formatCode>
                <c:ptCount val="2"/>
                <c:pt idx="0">
                  <c:v>0.54619102850424239</c:v>
                </c:pt>
                <c:pt idx="1">
                  <c:v>0.56480753461072619</c:v>
                </c:pt>
              </c:numCache>
            </c:numRef>
          </c:val>
        </c:ser>
        <c:ser>
          <c:idx val="4"/>
          <c:order val="3"/>
          <c:tx>
            <c:strRef>
              <c:f>Utilities!$AC$7</c:f>
              <c:strCache>
                <c:ptCount val="1"/>
                <c:pt idx="0">
                  <c:v>12 months</c:v>
                </c:pt>
              </c:strCache>
            </c:strRef>
          </c:tx>
          <c:spPr>
            <a:solidFill>
              <a:srgbClr val="00CC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Financials!$AD$3:$AE$3</c:f>
              <c:strCache>
                <c:ptCount val="2"/>
                <c:pt idx="0">
                  <c:v>Dow Jones US Total Stock Market</c:v>
                </c:pt>
                <c:pt idx="1">
                  <c:v>S&amp;P 500</c:v>
                </c:pt>
              </c:strCache>
            </c:strRef>
          </c:cat>
          <c:val>
            <c:numRef>
              <c:f>Utilities!$AD$7:$AE$7</c:f>
              <c:numCache>
                <c:formatCode>0.0%</c:formatCode>
                <c:ptCount val="2"/>
                <c:pt idx="0">
                  <c:v>0.62772282570913529</c:v>
                </c:pt>
                <c:pt idx="1">
                  <c:v>0.63225083022113582</c:v>
                </c:pt>
              </c:numCache>
            </c:numRef>
          </c:val>
        </c:ser>
        <c:ser>
          <c:idx val="5"/>
          <c:order val="4"/>
          <c:tx>
            <c:strRef>
              <c:f>Utilities!$AC$8</c:f>
              <c:strCache>
                <c:ptCount val="1"/>
                <c:pt idx="0">
                  <c:v>24 months</c:v>
                </c:pt>
              </c:strCache>
            </c:strRef>
          </c:tx>
          <c:spPr>
            <a:solidFill>
              <a:srgbClr val="99CC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Financials!$AD$3:$AE$3</c:f>
              <c:strCache>
                <c:ptCount val="2"/>
                <c:pt idx="0">
                  <c:v>Dow Jones US Total Stock Market</c:v>
                </c:pt>
                <c:pt idx="1">
                  <c:v>S&amp;P 500</c:v>
                </c:pt>
              </c:strCache>
            </c:strRef>
          </c:cat>
          <c:val>
            <c:numRef>
              <c:f>Utilities!$AD$8:$AE$8</c:f>
              <c:numCache>
                <c:formatCode>0.0%</c:formatCode>
                <c:ptCount val="2"/>
                <c:pt idx="0">
                  <c:v>0.71789895995458708</c:v>
                </c:pt>
                <c:pt idx="1">
                  <c:v>0.69601649096979334</c:v>
                </c:pt>
              </c:numCache>
            </c:numRef>
          </c:val>
        </c:ser>
        <c:ser>
          <c:idx val="1"/>
          <c:order val="5"/>
          <c:tx>
            <c:strRef>
              <c:f>Utilities!$AC$9</c:f>
              <c:strCache>
                <c:ptCount val="1"/>
                <c:pt idx="0">
                  <c:v>36 months</c:v>
                </c:pt>
              </c:strCache>
            </c:strRef>
          </c:tx>
          <c:spPr>
            <a:solidFill>
              <a:srgbClr val="CCFF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Financials!$AD$3:$AE$3</c:f>
              <c:strCache>
                <c:ptCount val="2"/>
                <c:pt idx="0">
                  <c:v>Dow Jones US Total Stock Market</c:v>
                </c:pt>
                <c:pt idx="1">
                  <c:v>S&amp;P 500</c:v>
                </c:pt>
              </c:strCache>
            </c:strRef>
          </c:cat>
          <c:val>
            <c:numRef>
              <c:f>Utilities!$AD$9:$AE$9</c:f>
              <c:numCache>
                <c:formatCode>0.0%</c:formatCode>
                <c:ptCount val="2"/>
                <c:pt idx="0">
                  <c:v>0.73562480722523482</c:v>
                </c:pt>
                <c:pt idx="1">
                  <c:v>0.70135531816786978</c:v>
                </c:pt>
              </c:numCache>
            </c:numRef>
          </c:val>
        </c:ser>
        <c:ser>
          <c:idx val="6"/>
          <c:order val="6"/>
          <c:tx>
            <c:strRef>
              <c:f>Utilities!$AC$10</c:f>
              <c:strCache>
                <c:ptCount val="1"/>
                <c:pt idx="0">
                  <c:v>48 months</c:v>
                </c:pt>
              </c:strCache>
            </c:strRef>
          </c:tx>
          <c:spPr>
            <a:solidFill>
              <a:srgbClr val="CCCC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Financials!$AD$3:$AE$3</c:f>
              <c:strCache>
                <c:ptCount val="2"/>
                <c:pt idx="0">
                  <c:v>Dow Jones US Total Stock Market</c:v>
                </c:pt>
                <c:pt idx="1">
                  <c:v>S&amp;P 500</c:v>
                </c:pt>
              </c:strCache>
            </c:strRef>
          </c:cat>
          <c:val>
            <c:numRef>
              <c:f>Utilities!$AD$10:$AE$10</c:f>
              <c:numCache>
                <c:formatCode>0.0%</c:formatCode>
                <c:ptCount val="2"/>
                <c:pt idx="0">
                  <c:v>0.70802729576781254</c:v>
                </c:pt>
                <c:pt idx="1">
                  <c:v>0.67665222649467105</c:v>
                </c:pt>
              </c:numCache>
            </c:numRef>
          </c:val>
        </c:ser>
        <c:ser>
          <c:idx val="7"/>
          <c:order val="7"/>
          <c:tx>
            <c:strRef>
              <c:f>Utilities!$AC$11</c:f>
              <c:strCache>
                <c:ptCount val="1"/>
                <c:pt idx="0">
                  <c:v>60 months</c:v>
                </c:pt>
              </c:strCache>
            </c:strRef>
          </c:tx>
          <c:spPr>
            <a:ln w="12700">
              <a:solidFill>
                <a:srgbClr val="000000"/>
              </a:solidFill>
            </a:ln>
          </c:spPr>
          <c:invertIfNegative val="0"/>
          <c:dLbls>
            <c:numFmt formatCode="#,##0.00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Financials!$AD$3:$AE$3</c:f>
              <c:strCache>
                <c:ptCount val="2"/>
                <c:pt idx="0">
                  <c:v>Dow Jones US Total Stock Market</c:v>
                </c:pt>
                <c:pt idx="1">
                  <c:v>S&amp;P 500</c:v>
                </c:pt>
              </c:strCache>
            </c:strRef>
          </c:cat>
          <c:val>
            <c:numRef>
              <c:f>Utilities!$AD$11:$AE$11</c:f>
              <c:numCache>
                <c:formatCode>0.0%</c:formatCode>
                <c:ptCount val="2"/>
                <c:pt idx="0">
                  <c:v>0.69945632550437653</c:v>
                </c:pt>
                <c:pt idx="1">
                  <c:v>0.6752146190994005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65440"/>
        <c:axId val="1566976"/>
      </c:barChart>
      <c:catAx>
        <c:axId val="15654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52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566976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566976"/>
        <c:scaling>
          <c:orientation val="minMax"/>
          <c:max val="1"/>
          <c:min val="0.4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numFmt formatCode="0%" sourceLinked="0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52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565440"/>
        <c:crosses val="autoZero"/>
        <c:crossBetween val="between"/>
      </c:valAx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9525">
      <a:noFill/>
    </a:ln>
  </c:spPr>
  <c:txPr>
    <a:bodyPr/>
    <a:lstStyle/>
    <a:p>
      <a:pPr>
        <a:defRPr sz="525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1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8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 dirty="0" smtClean="0"/>
              <a:t>Energy</a:t>
            </a:r>
            <a:endParaRPr lang="en-US" dirty="0"/>
          </a:p>
        </c:rich>
      </c:tx>
      <c:layout>
        <c:manualLayout>
          <c:xMode val="edge"/>
          <c:yMode val="edge"/>
          <c:x val="0.45227272727272727"/>
          <c:y val="0.13494809688581316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2045454545454545"/>
          <c:y val="0.23875472864864133"/>
          <c:w val="0.84772727272727277"/>
          <c:h val="0.6159179956443211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Energy!$AC$4</c:f>
              <c:strCache>
                <c:ptCount val="1"/>
                <c:pt idx="0">
                  <c:v>1 month</c:v>
                </c:pt>
              </c:strCache>
            </c:strRef>
          </c:tx>
          <c:spPr>
            <a:solidFill>
              <a:srgbClr val="000080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numFmt formatCode="#,##0.00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Financials!$AD$3:$AE$3</c:f>
              <c:strCache>
                <c:ptCount val="2"/>
                <c:pt idx="0">
                  <c:v>Dow Jones US Total Stock Market</c:v>
                </c:pt>
                <c:pt idx="1">
                  <c:v>S&amp;P 500</c:v>
                </c:pt>
              </c:strCache>
            </c:strRef>
          </c:cat>
          <c:val>
            <c:numRef>
              <c:f>Energy!$AD$4:$AE$4</c:f>
              <c:numCache>
                <c:formatCode>0.0%</c:formatCode>
                <c:ptCount val="2"/>
                <c:pt idx="0">
                  <c:v>0.6133595225193843</c:v>
                </c:pt>
                <c:pt idx="1">
                  <c:v>0.62335480251470266</c:v>
                </c:pt>
              </c:numCache>
            </c:numRef>
          </c:val>
        </c:ser>
        <c:ser>
          <c:idx val="2"/>
          <c:order val="1"/>
          <c:tx>
            <c:strRef>
              <c:f>Energy!$AC$5</c:f>
              <c:strCache>
                <c:ptCount val="1"/>
                <c:pt idx="0">
                  <c:v>3 months</c:v>
                </c:pt>
              </c:strCache>
            </c:strRef>
          </c:tx>
          <c:spPr>
            <a:solidFill>
              <a:srgbClr val="0000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Financials!$AD$3:$AE$3</c:f>
              <c:strCache>
                <c:ptCount val="2"/>
                <c:pt idx="0">
                  <c:v>Dow Jones US Total Stock Market</c:v>
                </c:pt>
                <c:pt idx="1">
                  <c:v>S&amp;P 500</c:v>
                </c:pt>
              </c:strCache>
            </c:strRef>
          </c:cat>
          <c:val>
            <c:numRef>
              <c:f>Energy!$AD$5:$AE$5</c:f>
              <c:numCache>
                <c:formatCode>0.0%</c:formatCode>
                <c:ptCount val="2"/>
                <c:pt idx="0">
                  <c:v>0.61275821913444339</c:v>
                </c:pt>
                <c:pt idx="1">
                  <c:v>0.63236953686391195</c:v>
                </c:pt>
              </c:numCache>
            </c:numRef>
          </c:val>
        </c:ser>
        <c:ser>
          <c:idx val="3"/>
          <c:order val="2"/>
          <c:tx>
            <c:strRef>
              <c:f>Energy!$AC$6</c:f>
              <c:strCache>
                <c:ptCount val="1"/>
                <c:pt idx="0">
                  <c:v>6 months</c:v>
                </c:pt>
              </c:strCache>
            </c:strRef>
          </c:tx>
          <c:spPr>
            <a:solidFill>
              <a:srgbClr val="3366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Financials!$AD$3:$AE$3</c:f>
              <c:strCache>
                <c:ptCount val="2"/>
                <c:pt idx="0">
                  <c:v>Dow Jones US Total Stock Market</c:v>
                </c:pt>
                <c:pt idx="1">
                  <c:v>S&amp;P 500</c:v>
                </c:pt>
              </c:strCache>
            </c:strRef>
          </c:cat>
          <c:val>
            <c:numRef>
              <c:f>Energy!$AD$6:$AE$6</c:f>
              <c:numCache>
                <c:formatCode>0.0%</c:formatCode>
                <c:ptCount val="2"/>
                <c:pt idx="0">
                  <c:v>0.66026002005147633</c:v>
                </c:pt>
                <c:pt idx="1">
                  <c:v>0.670360413610122</c:v>
                </c:pt>
              </c:numCache>
            </c:numRef>
          </c:val>
        </c:ser>
        <c:ser>
          <c:idx val="4"/>
          <c:order val="3"/>
          <c:tx>
            <c:strRef>
              <c:f>Energy!$AC$7</c:f>
              <c:strCache>
                <c:ptCount val="1"/>
                <c:pt idx="0">
                  <c:v>12 months</c:v>
                </c:pt>
              </c:strCache>
            </c:strRef>
          </c:tx>
          <c:spPr>
            <a:solidFill>
              <a:srgbClr val="00CC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Financials!$AD$3:$AE$3</c:f>
              <c:strCache>
                <c:ptCount val="2"/>
                <c:pt idx="0">
                  <c:v>Dow Jones US Total Stock Market</c:v>
                </c:pt>
                <c:pt idx="1">
                  <c:v>S&amp;P 500</c:v>
                </c:pt>
              </c:strCache>
            </c:strRef>
          </c:cat>
          <c:val>
            <c:numRef>
              <c:f>Energy!$AD$7:$AE$7</c:f>
              <c:numCache>
                <c:formatCode>0.0%</c:formatCode>
                <c:ptCount val="2"/>
                <c:pt idx="0">
                  <c:v>0.66745795098043681</c:v>
                </c:pt>
                <c:pt idx="1">
                  <c:v>0.661371055556086</c:v>
                </c:pt>
              </c:numCache>
            </c:numRef>
          </c:val>
        </c:ser>
        <c:ser>
          <c:idx val="5"/>
          <c:order val="4"/>
          <c:tx>
            <c:strRef>
              <c:f>Energy!$AC$8</c:f>
              <c:strCache>
                <c:ptCount val="1"/>
                <c:pt idx="0">
                  <c:v>24 months</c:v>
                </c:pt>
              </c:strCache>
            </c:strRef>
          </c:tx>
          <c:spPr>
            <a:solidFill>
              <a:srgbClr val="99CC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Financials!$AD$3:$AE$3</c:f>
              <c:strCache>
                <c:ptCount val="2"/>
                <c:pt idx="0">
                  <c:v>Dow Jones US Total Stock Market</c:v>
                </c:pt>
                <c:pt idx="1">
                  <c:v>S&amp;P 500</c:v>
                </c:pt>
              </c:strCache>
            </c:strRef>
          </c:cat>
          <c:val>
            <c:numRef>
              <c:f>Energy!$AD$8:$AE$8</c:f>
              <c:numCache>
                <c:formatCode>0.0%</c:formatCode>
                <c:ptCount val="2"/>
                <c:pt idx="0">
                  <c:v>0.67972510490064086</c:v>
                </c:pt>
                <c:pt idx="1">
                  <c:v>0.65398223651282317</c:v>
                </c:pt>
              </c:numCache>
            </c:numRef>
          </c:val>
        </c:ser>
        <c:ser>
          <c:idx val="1"/>
          <c:order val="5"/>
          <c:tx>
            <c:strRef>
              <c:f>Energy!$AC$9</c:f>
              <c:strCache>
                <c:ptCount val="1"/>
                <c:pt idx="0">
                  <c:v>36 months</c:v>
                </c:pt>
              </c:strCache>
            </c:strRef>
          </c:tx>
          <c:spPr>
            <a:solidFill>
              <a:srgbClr val="CCFF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Financials!$AD$3:$AE$3</c:f>
              <c:strCache>
                <c:ptCount val="2"/>
                <c:pt idx="0">
                  <c:v>Dow Jones US Total Stock Market</c:v>
                </c:pt>
                <c:pt idx="1">
                  <c:v>S&amp;P 500</c:v>
                </c:pt>
              </c:strCache>
            </c:strRef>
          </c:cat>
          <c:val>
            <c:numRef>
              <c:f>Energy!$AD$9:$AE$9</c:f>
              <c:numCache>
                <c:formatCode>0.0%</c:formatCode>
                <c:ptCount val="2"/>
                <c:pt idx="0">
                  <c:v>0.66273688188579527</c:v>
                </c:pt>
                <c:pt idx="1">
                  <c:v>0.63035597762983253</c:v>
                </c:pt>
              </c:numCache>
            </c:numRef>
          </c:val>
        </c:ser>
        <c:ser>
          <c:idx val="6"/>
          <c:order val="6"/>
          <c:tx>
            <c:strRef>
              <c:f>Energy!$AC$10</c:f>
              <c:strCache>
                <c:ptCount val="1"/>
                <c:pt idx="0">
                  <c:v>48 months</c:v>
                </c:pt>
              </c:strCache>
            </c:strRef>
          </c:tx>
          <c:spPr>
            <a:solidFill>
              <a:srgbClr val="CCCC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Financials!$AD$3:$AE$3</c:f>
              <c:strCache>
                <c:ptCount val="2"/>
                <c:pt idx="0">
                  <c:v>Dow Jones US Total Stock Market</c:v>
                </c:pt>
                <c:pt idx="1">
                  <c:v>S&amp;P 500</c:v>
                </c:pt>
              </c:strCache>
            </c:strRef>
          </c:cat>
          <c:val>
            <c:numRef>
              <c:f>Energy!$AD$10:$AE$10</c:f>
              <c:numCache>
                <c:formatCode>0.0%</c:formatCode>
                <c:ptCount val="2"/>
                <c:pt idx="0">
                  <c:v>0.60549809235179985</c:v>
                </c:pt>
                <c:pt idx="1">
                  <c:v>0.5694136740376079</c:v>
                </c:pt>
              </c:numCache>
            </c:numRef>
          </c:val>
        </c:ser>
        <c:ser>
          <c:idx val="7"/>
          <c:order val="7"/>
          <c:tx>
            <c:strRef>
              <c:f>Energy!$AC$11</c:f>
              <c:strCache>
                <c:ptCount val="1"/>
                <c:pt idx="0">
                  <c:v>60 months</c:v>
                </c:pt>
              </c:strCache>
            </c:strRef>
          </c:tx>
          <c:spPr>
            <a:ln w="12700">
              <a:solidFill>
                <a:srgbClr val="000000"/>
              </a:solidFill>
            </a:ln>
          </c:spPr>
          <c:invertIfNegative val="0"/>
          <c:dLbls>
            <c:numFmt formatCode="#,##0.00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Financials!$AD$3:$AE$3</c:f>
              <c:strCache>
                <c:ptCount val="2"/>
                <c:pt idx="0">
                  <c:v>Dow Jones US Total Stock Market</c:v>
                </c:pt>
                <c:pt idx="1">
                  <c:v>S&amp;P 500</c:v>
                </c:pt>
              </c:strCache>
            </c:strRef>
          </c:cat>
          <c:val>
            <c:numRef>
              <c:f>Energy!$AD$11:$AE$11</c:f>
              <c:numCache>
                <c:formatCode>0.0%</c:formatCode>
                <c:ptCount val="2"/>
                <c:pt idx="0">
                  <c:v>0.56492101231611913</c:v>
                </c:pt>
                <c:pt idx="1">
                  <c:v>0.53093812841006438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419968"/>
        <c:axId val="4421504"/>
      </c:barChart>
      <c:catAx>
        <c:axId val="44199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52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4421504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4421504"/>
        <c:scaling>
          <c:orientation val="minMax"/>
          <c:max val="1"/>
          <c:min val="0.4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numFmt formatCode="0%" sourceLinked="0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52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4419968"/>
        <c:crosses val="autoZero"/>
        <c:crossBetween val="between"/>
      </c:valAx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9525">
      <a:noFill/>
    </a:ln>
  </c:spPr>
  <c:txPr>
    <a:bodyPr/>
    <a:lstStyle/>
    <a:p>
      <a:pPr>
        <a:defRPr sz="525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1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267" tIns="45136" rIns="90267" bIns="45136" numCol="1" anchor="t" anchorCtr="0" compatLnSpc="1">
            <a:prstTxWarp prst="textNoShape">
              <a:avLst/>
            </a:prstTxWarp>
          </a:bodyPr>
          <a:lstStyle>
            <a:lvl1pPr algn="l" defTabSz="903288">
              <a:defRPr sz="1200"/>
            </a:lvl1pPr>
          </a:lstStyle>
          <a:p>
            <a:endParaRPr lang="en-US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267" tIns="45136" rIns="90267" bIns="45136" numCol="1" anchor="t" anchorCtr="0" compatLnSpc="1">
            <a:prstTxWarp prst="textNoShape">
              <a:avLst/>
            </a:prstTxWarp>
          </a:bodyPr>
          <a:lstStyle>
            <a:lvl1pPr defTabSz="903288">
              <a:defRPr sz="1200"/>
            </a:lvl1pPr>
          </a:lstStyle>
          <a:p>
            <a:endParaRPr lang="en-US"/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267" tIns="45136" rIns="90267" bIns="45136" numCol="1" anchor="b" anchorCtr="0" compatLnSpc="1">
            <a:prstTxWarp prst="textNoShape">
              <a:avLst/>
            </a:prstTxWarp>
          </a:bodyPr>
          <a:lstStyle>
            <a:lvl1pPr algn="l" defTabSz="903288">
              <a:defRPr sz="1200"/>
            </a:lvl1pPr>
          </a:lstStyle>
          <a:p>
            <a:endParaRPr lang="en-US"/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267" tIns="45136" rIns="90267" bIns="45136" numCol="1" anchor="b" anchorCtr="0" compatLnSpc="1">
            <a:prstTxWarp prst="textNoShape">
              <a:avLst/>
            </a:prstTxWarp>
          </a:bodyPr>
          <a:lstStyle>
            <a:lvl1pPr defTabSz="903288">
              <a:defRPr sz="1200"/>
            </a:lvl1pPr>
          </a:lstStyle>
          <a:p>
            <a:fld id="{5A4E5F44-7E98-4ADC-9FA5-E9080067A4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01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52" tIns="46526" rIns="93052" bIns="46526" numCol="1" anchor="t" anchorCtr="0" compatLnSpc="1">
            <a:prstTxWarp prst="textNoShape">
              <a:avLst/>
            </a:prstTxWarp>
          </a:bodyPr>
          <a:lstStyle>
            <a:lvl1pPr algn="l" defTabSz="928688">
              <a:defRPr sz="1200"/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52" tIns="46526" rIns="93052" bIns="46526" numCol="1" anchor="t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52" tIns="46526" rIns="93052" bIns="465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52" tIns="46526" rIns="93052" bIns="46526" numCol="1" anchor="b" anchorCtr="0" compatLnSpc="1">
            <a:prstTxWarp prst="textNoShape">
              <a:avLst/>
            </a:prstTxWarp>
          </a:bodyPr>
          <a:lstStyle>
            <a:lvl1pPr algn="l" defTabSz="928688">
              <a:defRPr sz="1200"/>
            </a:lvl1pPr>
          </a:lstStyle>
          <a:p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52" tIns="46526" rIns="93052" bIns="46526" numCol="1" anchor="b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fld id="{8315E620-990A-4EC5-8962-ECCB99EF3BB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321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B25623-F38E-4D8E-8AA3-02EB38D5E95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16006"/>
      </p:ext>
    </p:extLst>
  </p:cSld>
  <p:clrMapOvr>
    <a:masterClrMapping/>
  </p:clrMapOvr>
  <p:transition advClick="0" advTm="15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C4F294-F9A2-4913-AFFE-5A1CCB310D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29722"/>
      </p:ext>
    </p:extLst>
  </p:cSld>
  <p:clrMapOvr>
    <a:masterClrMapping/>
  </p:clrMapOvr>
  <p:transition advClick="0" advTm="15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609600"/>
            <a:ext cx="196215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3405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EA7A9A-C15F-4AA8-986D-6836202923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75337"/>
      </p:ext>
    </p:extLst>
  </p:cSld>
  <p:clrMapOvr>
    <a:masterClrMapping/>
  </p:clrMapOvr>
  <p:transition advClick="0" advTm="1500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7620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fld id="{57934447-E9FB-499C-B706-B01EEFC968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313915"/>
      </p:ext>
    </p:extLst>
  </p:cSld>
  <p:clrMapOvr>
    <a:masterClrMapping/>
  </p:clrMapOvr>
  <p:transition advClick="0" advTm="15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17C440-3AD0-458E-898A-E41A66A1AE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50293"/>
      </p:ext>
    </p:extLst>
  </p:cSld>
  <p:clrMapOvr>
    <a:masterClrMapping/>
  </p:clrMapOvr>
  <p:transition advClick="0" advTm="15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EF06A6-C219-456A-A391-B544868193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41910"/>
      </p:ext>
    </p:extLst>
  </p:cSld>
  <p:clrMapOvr>
    <a:masterClrMapping/>
  </p:clrMapOvr>
  <p:transition advClick="0" advTm="15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962F9B-3C33-4D04-B687-25228867BD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90024"/>
      </p:ext>
    </p:extLst>
  </p:cSld>
  <p:clrMapOvr>
    <a:masterClrMapping/>
  </p:clrMapOvr>
  <p:transition advClick="0" advTm="15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FA155A-A262-45B0-9835-B5876DA323C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15705"/>
      </p:ext>
    </p:extLst>
  </p:cSld>
  <p:clrMapOvr>
    <a:masterClrMapping/>
  </p:clrMapOvr>
  <p:transition advClick="0" advTm="15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EC8FFE-7A33-4B3E-A75F-8113726381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13118"/>
      </p:ext>
    </p:extLst>
  </p:cSld>
  <p:clrMapOvr>
    <a:masterClrMapping/>
  </p:clrMapOvr>
  <p:transition advClick="0" advTm="15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91BFB9-BAED-4E6D-9D01-07FC022FBB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34640"/>
      </p:ext>
    </p:extLst>
  </p:cSld>
  <p:clrMapOvr>
    <a:masterClrMapping/>
  </p:clrMapOvr>
  <p:transition advClick="0" advTm="15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82F2C3-46ED-4367-8DB3-7D93D5F06D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82876"/>
      </p:ext>
    </p:extLst>
  </p:cSld>
  <p:clrMapOvr>
    <a:masterClrMapping/>
  </p:clrMapOvr>
  <p:transition advClick="0" advTm="15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E784A7-F741-4A1B-AEB2-BB0C29D4FD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17436"/>
      </p:ext>
    </p:extLst>
  </p:cSld>
  <p:clrMapOvr>
    <a:masterClrMapping/>
  </p:clrMapOvr>
  <p:transition advClick="0" advTm="15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682" name="Rectangle 2"/>
          <p:cNvSpPr>
            <a:spLocks noChangeArrowheads="1"/>
          </p:cNvSpPr>
          <p:nvPr/>
        </p:nvSpPr>
        <p:spPr bwMode="auto">
          <a:xfrm>
            <a:off x="457200" y="6324600"/>
            <a:ext cx="8686800" cy="533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86368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86368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86368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186368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863687" name="Rectangle 7"/>
          <p:cNvSpPr>
            <a:spLocks noChangeArrowheads="1"/>
          </p:cNvSpPr>
          <p:nvPr/>
        </p:nvSpPr>
        <p:spPr bwMode="auto">
          <a:xfrm>
            <a:off x="0" y="0"/>
            <a:ext cx="53022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/>
          </a:p>
        </p:txBody>
      </p:sp>
      <p:pic>
        <p:nvPicPr>
          <p:cNvPr id="1863688" name="Picture 8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925" y="6351588"/>
            <a:ext cx="533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63689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67475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  <a:latin typeface="Arial" charset="0"/>
              </a:defRPr>
            </a:lvl1pPr>
          </a:lstStyle>
          <a:p>
            <a:fld id="{503C96E2-A0E1-407B-AAA1-A849231781C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ransition advClick="0" advTm="15000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5.xml"/><Relationship Id="rId11" Type="http://schemas.openxmlformats.org/officeDocument/2006/relationships/image" Target="../media/image2.png"/><Relationship Id="rId5" Type="http://schemas.openxmlformats.org/officeDocument/2006/relationships/chart" Target="../charts/chart4.xml"/><Relationship Id="rId10" Type="http://schemas.openxmlformats.org/officeDocument/2006/relationships/chart" Target="../charts/chart9.xml"/><Relationship Id="rId4" Type="http://schemas.openxmlformats.org/officeDocument/2006/relationships/chart" Target="../charts/chart3.xml"/><Relationship Id="rId9" Type="http://schemas.openxmlformats.org/officeDocument/2006/relationships/chart" Target="../charts/char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5281881"/>
              </p:ext>
            </p:extLst>
          </p:nvPr>
        </p:nvGraphicFramePr>
        <p:xfrm>
          <a:off x="3508375" y="762000"/>
          <a:ext cx="2834640" cy="192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8E01-C133-452F-9F6E-1BA0FD7AA190}" type="slidenum">
              <a:rPr lang="en-US"/>
              <a:pPr/>
              <a:t>1</a:t>
            </a:fld>
            <a:endParaRPr lang="en-US"/>
          </a:p>
        </p:txBody>
      </p:sp>
      <p:sp>
        <p:nvSpPr>
          <p:cNvPr id="1876996" name="Rectangle 4"/>
          <p:cNvSpPr>
            <a:spLocks noChangeArrowheads="1"/>
          </p:cNvSpPr>
          <p:nvPr/>
        </p:nvSpPr>
        <p:spPr bwMode="auto">
          <a:xfrm>
            <a:off x="0" y="0"/>
            <a:ext cx="53022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>
              <a:latin typeface="Arial Unicode MS" pitchFamily="34" charset="-128"/>
            </a:endParaRPr>
          </a:p>
        </p:txBody>
      </p:sp>
      <p:sp>
        <p:nvSpPr>
          <p:cNvPr id="1876997" name="Rectangle 5"/>
          <p:cNvSpPr>
            <a:spLocks noChangeArrowheads="1"/>
          </p:cNvSpPr>
          <p:nvPr/>
        </p:nvSpPr>
        <p:spPr bwMode="auto">
          <a:xfrm>
            <a:off x="533400" y="0"/>
            <a:ext cx="8610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 eaLnBrk="1" hangingPunct="1"/>
            <a:r>
              <a:rPr lang="en-US" sz="2300" b="1" dirty="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Correlation of </a:t>
            </a:r>
            <a:r>
              <a:rPr lang="en-US" sz="2300" b="1" dirty="0" smtClean="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Most Stock </a:t>
            </a:r>
            <a:r>
              <a:rPr lang="en-US" sz="2300" b="1" dirty="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Market Sectors with Broad Stock Market Returns Increases with Longer Investment Horizons</a:t>
            </a:r>
          </a:p>
        </p:txBody>
      </p:sp>
      <p:sp>
        <p:nvSpPr>
          <p:cNvPr id="1876998" name="Text Box 6"/>
          <p:cNvSpPr txBox="1">
            <a:spLocks noChangeArrowheads="1"/>
          </p:cNvSpPr>
          <p:nvPr/>
        </p:nvSpPr>
        <p:spPr bwMode="auto">
          <a:xfrm>
            <a:off x="533400" y="6400800"/>
            <a:ext cx="75438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 type="none" w="med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latin typeface="Arial Unicode MS" pitchFamily="34" charset="-128"/>
              </a:rPr>
              <a:t>Source: NAREIT</a:t>
            </a:r>
            <a:r>
              <a:rPr lang="en-US" sz="800" dirty="0">
                <a:solidFill>
                  <a:schemeClr val="bg1"/>
                </a:solidFill>
                <a:latin typeface="Arial Unicode MS" pitchFamily="34" charset="-128"/>
                <a:cs typeface="Tahoma" charset="0"/>
              </a:rPr>
              <a:t>® analysis of monthly returns data for January 1990 </a:t>
            </a:r>
            <a:r>
              <a:rPr lang="en-US" sz="800">
                <a:solidFill>
                  <a:schemeClr val="bg1"/>
                </a:solidFill>
                <a:latin typeface="Arial Unicode MS" pitchFamily="34" charset="-128"/>
                <a:cs typeface="Tahoma" charset="0"/>
              </a:rPr>
              <a:t>through </a:t>
            </a:r>
            <a:r>
              <a:rPr lang="en-US" sz="800" smtClean="0">
                <a:solidFill>
                  <a:schemeClr val="bg1"/>
                </a:solidFill>
                <a:latin typeface="Arial Unicode MS" pitchFamily="34" charset="-128"/>
                <a:cs typeface="Tahoma" charset="0"/>
              </a:rPr>
              <a:t>Octo</a:t>
            </a:r>
            <a:r>
              <a:rPr lang="en-US" sz="800" smtClean="0">
                <a:solidFill>
                  <a:schemeClr val="bg1"/>
                </a:solidFill>
                <a:latin typeface="Arial Unicode MS" pitchFamily="34" charset="-128"/>
                <a:cs typeface="Tahoma" charset="0"/>
              </a:rPr>
              <a:t>ber </a:t>
            </a:r>
            <a:r>
              <a:rPr lang="en-US" sz="800" dirty="0" smtClean="0">
                <a:solidFill>
                  <a:schemeClr val="bg1"/>
                </a:solidFill>
                <a:latin typeface="Arial Unicode MS" pitchFamily="34" charset="-128"/>
                <a:cs typeface="Tahoma" charset="0"/>
              </a:rPr>
              <a:t>2013 from </a:t>
            </a:r>
            <a:r>
              <a:rPr lang="en-US" sz="800" dirty="0">
                <a:solidFill>
                  <a:schemeClr val="bg1"/>
                </a:solidFill>
                <a:latin typeface="Arial Unicode MS" pitchFamily="34" charset="-128"/>
                <a:cs typeface="Tahoma" charset="0"/>
              </a:rPr>
              <a:t>Interactive Data Pricing and Reference </a:t>
            </a:r>
            <a:r>
              <a:rPr lang="en-US" sz="800" dirty="0" smtClean="0">
                <a:solidFill>
                  <a:schemeClr val="bg1"/>
                </a:solidFill>
                <a:latin typeface="Arial Unicode MS" pitchFamily="34" charset="-128"/>
                <a:cs typeface="Tahoma" charset="0"/>
              </a:rPr>
              <a:t>Data accessed </a:t>
            </a:r>
            <a:r>
              <a:rPr lang="en-US" sz="800" dirty="0">
                <a:solidFill>
                  <a:schemeClr val="bg1"/>
                </a:solidFill>
                <a:latin typeface="Arial Unicode MS" pitchFamily="34" charset="-128"/>
                <a:cs typeface="Tahoma" charset="0"/>
              </a:rPr>
              <a:t>through </a:t>
            </a:r>
            <a:r>
              <a:rPr lang="en-US" sz="800" dirty="0" err="1">
                <a:solidFill>
                  <a:schemeClr val="bg1"/>
                </a:solidFill>
                <a:latin typeface="Arial Unicode MS" pitchFamily="34" charset="-128"/>
                <a:cs typeface="Tahoma" charset="0"/>
              </a:rPr>
              <a:t>FactSet</a:t>
            </a:r>
            <a:r>
              <a:rPr lang="en-US" sz="800" dirty="0">
                <a:solidFill>
                  <a:schemeClr val="bg1"/>
                </a:solidFill>
                <a:latin typeface="Arial Unicode MS" pitchFamily="34" charset="-128"/>
                <a:cs typeface="Tahoma" charset="0"/>
              </a:rPr>
              <a:t>.</a:t>
            </a:r>
          </a:p>
        </p:txBody>
      </p:sp>
      <p:graphicFrame>
        <p:nvGraphicFramePr>
          <p:cNvPr id="25" name="Char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9615977"/>
              </p:ext>
            </p:extLst>
          </p:nvPr>
        </p:nvGraphicFramePr>
        <p:xfrm>
          <a:off x="536575" y="762000"/>
          <a:ext cx="2834640" cy="192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8" name="Chart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6226917"/>
              </p:ext>
            </p:extLst>
          </p:nvPr>
        </p:nvGraphicFramePr>
        <p:xfrm>
          <a:off x="6312535" y="758952"/>
          <a:ext cx="2834640" cy="192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9" name="Chart 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9119220"/>
              </p:ext>
            </p:extLst>
          </p:nvPr>
        </p:nvGraphicFramePr>
        <p:xfrm>
          <a:off x="533400" y="2438400"/>
          <a:ext cx="2834640" cy="192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0" name="Chart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0789264"/>
              </p:ext>
            </p:extLst>
          </p:nvPr>
        </p:nvGraphicFramePr>
        <p:xfrm>
          <a:off x="3505327" y="2438400"/>
          <a:ext cx="2834640" cy="192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1" name="Chart 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2910969"/>
              </p:ext>
            </p:extLst>
          </p:nvPr>
        </p:nvGraphicFramePr>
        <p:xfrm>
          <a:off x="6312535" y="2441448"/>
          <a:ext cx="2834640" cy="192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2" name="Chart 3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265373"/>
              </p:ext>
            </p:extLst>
          </p:nvPr>
        </p:nvGraphicFramePr>
        <p:xfrm>
          <a:off x="536575" y="4160520"/>
          <a:ext cx="2834640" cy="192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33" name="Chart 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340573"/>
              </p:ext>
            </p:extLst>
          </p:nvPr>
        </p:nvGraphicFramePr>
        <p:xfrm>
          <a:off x="3508375" y="4160520"/>
          <a:ext cx="2834640" cy="192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34" name="Chart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3833240"/>
              </p:ext>
            </p:extLst>
          </p:nvPr>
        </p:nvGraphicFramePr>
        <p:xfrm>
          <a:off x="6312535" y="4191000"/>
          <a:ext cx="2834640" cy="192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pic>
        <p:nvPicPr>
          <p:cNvPr id="16" name="Picture 3"/>
          <p:cNvPicPr>
            <a:picLocks noChangeAspect="1" noChangeArrowheads="1"/>
          </p:cNvPicPr>
          <p:nvPr/>
        </p:nvPicPr>
        <p:blipFill rotWithShape="1"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4" t="72244" r="4623" b="20453"/>
          <a:stretch/>
        </p:blipFill>
        <p:spPr bwMode="auto">
          <a:xfrm>
            <a:off x="1866899" y="5884024"/>
            <a:ext cx="5962651" cy="392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Blank Presentation">
  <a:themeElements>
    <a:clrScheme name="2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Blank Presentation">
      <a:majorFont>
        <a:latin typeface="Arial Unicode MS"/>
        <a:ea typeface=""/>
        <a:cs typeface=""/>
      </a:majorFont>
      <a:minorFont>
        <a:latin typeface="Arial Unicode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2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14316</TotalTime>
  <Words>57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2_Blank Presentation</vt:lpstr>
      <vt:lpstr>PowerPoint Presentation</vt:lpstr>
    </vt:vector>
  </TitlesOfParts>
  <Company>5 Oceans Creative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Carolyn Luton</dc:creator>
  <cp:lastModifiedBy>Brad Case</cp:lastModifiedBy>
  <cp:revision>900</cp:revision>
  <dcterms:created xsi:type="dcterms:W3CDTF">2007-07-09T20:18:17Z</dcterms:created>
  <dcterms:modified xsi:type="dcterms:W3CDTF">2013-11-01T14:42:20Z</dcterms:modified>
</cp:coreProperties>
</file>