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1552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86" autoAdjust="0"/>
    <p:restoredTop sz="99753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2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Correlations Between REITs and S&amp;P Financial Sector </a:t>
            </a:r>
            <a:r>
              <a:rPr lang="en-US" dirty="0" smtClean="0"/>
              <a:t>Index</a:t>
            </a:r>
            <a:endParaRPr lang="en-US" dirty="0"/>
          </a:p>
        </c:rich>
      </c:tx>
      <c:layout>
        <c:manualLayout>
          <c:xMode val="edge"/>
          <c:yMode val="edge"/>
          <c:x val="0.12756288151908118"/>
          <c:y val="3.103448275862068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389534308191455"/>
          <c:y val="0.22068965517241379"/>
          <c:w val="0.85421507311435918"/>
          <c:h val="0.63793103448275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'REIT-Stock'!$AL$4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'REIT-Stock'!$AO$4</c:f>
              <c:numCache>
                <c:formatCode>0.0%</c:formatCode>
                <c:ptCount val="1"/>
                <c:pt idx="0">
                  <c:v>0.6442222310264446</c:v>
                </c:pt>
              </c:numCache>
            </c:numRef>
          </c:val>
        </c:ser>
        <c:ser>
          <c:idx val="2"/>
          <c:order val="1"/>
          <c:tx>
            <c:strRef>
              <c:f>'REIT-Stock'!$AL$5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'REIT-Stock'!$AO$5</c:f>
              <c:numCache>
                <c:formatCode>0.0%</c:formatCode>
                <c:ptCount val="1"/>
                <c:pt idx="0">
                  <c:v>0.74979806604742327</c:v>
                </c:pt>
              </c:numCache>
            </c:numRef>
          </c:val>
        </c:ser>
        <c:ser>
          <c:idx val="3"/>
          <c:order val="2"/>
          <c:tx>
            <c:strRef>
              <c:f>'REIT-Stock'!$AL$6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'REIT-Stock'!$AO$6</c:f>
              <c:numCache>
                <c:formatCode>0.0%</c:formatCode>
                <c:ptCount val="1"/>
                <c:pt idx="0">
                  <c:v>0.78016807405453426</c:v>
                </c:pt>
              </c:numCache>
            </c:numRef>
          </c:val>
        </c:ser>
        <c:ser>
          <c:idx val="4"/>
          <c:order val="3"/>
          <c:tx>
            <c:strRef>
              <c:f>'REIT-Stock'!$AL$7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'REIT-Stock'!$AO$7</c:f>
              <c:numCache>
                <c:formatCode>0.0%</c:formatCode>
                <c:ptCount val="1"/>
                <c:pt idx="0">
                  <c:v>0.73242019203529718</c:v>
                </c:pt>
              </c:numCache>
            </c:numRef>
          </c:val>
        </c:ser>
        <c:ser>
          <c:idx val="5"/>
          <c:order val="4"/>
          <c:tx>
            <c:strRef>
              <c:f>'REIT-Stock'!$AL$8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'REIT-Stock'!$AO$8</c:f>
              <c:numCache>
                <c:formatCode>0.0%</c:formatCode>
                <c:ptCount val="1"/>
                <c:pt idx="0">
                  <c:v>0.61865129234733696</c:v>
                </c:pt>
              </c:numCache>
            </c:numRef>
          </c:val>
        </c:ser>
        <c:ser>
          <c:idx val="6"/>
          <c:order val="5"/>
          <c:tx>
            <c:strRef>
              <c:f>'REIT-Stock'!$AL$9</c:f>
              <c:strCache>
                <c:ptCount val="1"/>
                <c:pt idx="0">
                  <c:v>36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'REIT-Stock'!$AO$9</c:f>
              <c:numCache>
                <c:formatCode>0.0%</c:formatCode>
                <c:ptCount val="1"/>
                <c:pt idx="0">
                  <c:v>0.49763506808645036</c:v>
                </c:pt>
              </c:numCache>
            </c:numRef>
          </c:val>
        </c:ser>
        <c:ser>
          <c:idx val="7"/>
          <c:order val="6"/>
          <c:tx>
            <c:strRef>
              <c:f>'REIT-Stock'!$AL$10</c:f>
              <c:strCache>
                <c:ptCount val="1"/>
                <c:pt idx="0">
                  <c:v>48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'REIT-Stock'!$AO$10</c:f>
              <c:numCache>
                <c:formatCode>0.0%</c:formatCode>
                <c:ptCount val="1"/>
                <c:pt idx="0">
                  <c:v>0.40393476932533595</c:v>
                </c:pt>
              </c:numCache>
            </c:numRef>
          </c:val>
        </c:ser>
        <c:ser>
          <c:idx val="1"/>
          <c:order val="7"/>
          <c:tx>
            <c:strRef>
              <c:f>'REIT-Stock'!$AL$11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'REIT-Stock'!$AO$11</c:f>
              <c:numCache>
                <c:formatCode>0.0%</c:formatCode>
                <c:ptCount val="1"/>
                <c:pt idx="0">
                  <c:v>0.34930672941270041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837824"/>
        <c:axId val="35868672"/>
      </c:barChart>
      <c:catAx>
        <c:axId val="3583782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35868672"/>
        <c:crosses val="autoZero"/>
        <c:auto val="1"/>
        <c:lblAlgn val="ctr"/>
        <c:lblOffset val="100"/>
        <c:tickMarkSkip val="1"/>
        <c:noMultiLvlLbl val="0"/>
      </c:catAx>
      <c:valAx>
        <c:axId val="35868672"/>
        <c:scaling>
          <c:orientation val="minMax"/>
          <c:max val="0.8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Correlation with Returns on Publicly Traded Equity REITs</a:t>
                </a:r>
              </a:p>
            </c:rich>
          </c:tx>
          <c:layout>
            <c:manualLayout>
              <c:xMode val="edge"/>
              <c:yMode val="edge"/>
              <c:x val="3.644646924829157E-2"/>
              <c:y val="0.22068965517241379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83782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8906629837557321"/>
          <c:y val="0.92068965517241375"/>
          <c:w val="0.68473490813648297"/>
          <c:h val="5.4032869547220579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Correlations Between REITs and </a:t>
            </a:r>
            <a:r>
              <a:rPr lang="en-US" dirty="0" smtClean="0"/>
              <a:t>Dow</a:t>
            </a:r>
            <a:r>
              <a:rPr lang="en-US" baseline="0" dirty="0" smtClean="0"/>
              <a:t> Jones US</a:t>
            </a:r>
            <a:r>
              <a:rPr lang="en-US" dirty="0" smtClean="0"/>
              <a:t> </a:t>
            </a:r>
            <a:r>
              <a:rPr lang="en-US" dirty="0"/>
              <a:t>Total Market </a:t>
            </a:r>
            <a:r>
              <a:rPr lang="en-US" dirty="0" smtClean="0"/>
              <a:t>Index</a:t>
            </a:r>
            <a:endParaRPr lang="en-US" dirty="0"/>
          </a:p>
        </c:rich>
      </c:tx>
      <c:layout>
        <c:manualLayout>
          <c:xMode val="edge"/>
          <c:yMode val="edge"/>
          <c:x val="0.12045454545454545"/>
          <c:y val="3.114186851211072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363636363636363"/>
          <c:y val="0.22145366135526154"/>
          <c:w val="0.8545454545454545"/>
          <c:h val="0.636679276396376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'REIT-Stock'!$AL$4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'REIT-Stock'!$AM$4</c:f>
              <c:numCache>
                <c:formatCode>0.0%</c:formatCode>
                <c:ptCount val="1"/>
                <c:pt idx="0">
                  <c:v>0.58804110021306855</c:v>
                </c:pt>
              </c:numCache>
            </c:numRef>
          </c:val>
        </c:ser>
        <c:ser>
          <c:idx val="2"/>
          <c:order val="1"/>
          <c:tx>
            <c:strRef>
              <c:f>'REIT-Stock'!$AL$5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'REIT-Stock'!$AM$5</c:f>
              <c:numCache>
                <c:formatCode>0.0%</c:formatCode>
                <c:ptCount val="1"/>
                <c:pt idx="0">
                  <c:v>0.65660061175870887</c:v>
                </c:pt>
              </c:numCache>
            </c:numRef>
          </c:val>
        </c:ser>
        <c:ser>
          <c:idx val="3"/>
          <c:order val="2"/>
          <c:tx>
            <c:strRef>
              <c:f>'REIT-Stock'!$AL$6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'REIT-Stock'!$AM$6</c:f>
              <c:numCache>
                <c:formatCode>0.0%</c:formatCode>
                <c:ptCount val="1"/>
                <c:pt idx="0">
                  <c:v>0.66888916952712574</c:v>
                </c:pt>
              </c:numCache>
            </c:numRef>
          </c:val>
        </c:ser>
        <c:ser>
          <c:idx val="4"/>
          <c:order val="3"/>
          <c:tx>
            <c:strRef>
              <c:f>'REIT-Stock'!$AL$7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'REIT-Stock'!$AM$7</c:f>
              <c:numCache>
                <c:formatCode>0.0%</c:formatCode>
                <c:ptCount val="1"/>
                <c:pt idx="0">
                  <c:v>0.59793224949978729</c:v>
                </c:pt>
              </c:numCache>
            </c:numRef>
          </c:val>
        </c:ser>
        <c:ser>
          <c:idx val="5"/>
          <c:order val="4"/>
          <c:tx>
            <c:strRef>
              <c:f>'REIT-Stock'!$AL$8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'REIT-Stock'!$AM$8</c:f>
              <c:numCache>
                <c:formatCode>0.0%</c:formatCode>
                <c:ptCount val="1"/>
                <c:pt idx="0">
                  <c:v>0.51315716568604064</c:v>
                </c:pt>
              </c:numCache>
            </c:numRef>
          </c:val>
        </c:ser>
        <c:ser>
          <c:idx val="6"/>
          <c:order val="5"/>
          <c:tx>
            <c:strRef>
              <c:f>'REIT-Stock'!$AL$9</c:f>
              <c:strCache>
                <c:ptCount val="1"/>
                <c:pt idx="0">
                  <c:v>36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'REIT-Stock'!$AM$9</c:f>
              <c:numCache>
                <c:formatCode>0.0%</c:formatCode>
                <c:ptCount val="1"/>
                <c:pt idx="0">
                  <c:v>0.43407293402887348</c:v>
                </c:pt>
              </c:numCache>
            </c:numRef>
          </c:val>
        </c:ser>
        <c:ser>
          <c:idx val="7"/>
          <c:order val="6"/>
          <c:tx>
            <c:strRef>
              <c:f>'REIT-Stock'!$AL$10</c:f>
              <c:strCache>
                <c:ptCount val="1"/>
                <c:pt idx="0">
                  <c:v>48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'REIT-Stock'!$AM$10</c:f>
              <c:numCache>
                <c:formatCode>0.0%</c:formatCode>
                <c:ptCount val="1"/>
                <c:pt idx="0">
                  <c:v>0.3599305949592716</c:v>
                </c:pt>
              </c:numCache>
            </c:numRef>
          </c:val>
        </c:ser>
        <c:ser>
          <c:idx val="1"/>
          <c:order val="7"/>
          <c:tx>
            <c:strRef>
              <c:f>'REIT-Stock'!$AL$11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'REIT-Stock'!$AM$11</c:f>
              <c:numCache>
                <c:formatCode>0.0%</c:formatCode>
                <c:ptCount val="1"/>
                <c:pt idx="0">
                  <c:v>0.1974679941814626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306752"/>
        <c:axId val="37308672"/>
      </c:barChart>
      <c:catAx>
        <c:axId val="3730675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37308672"/>
        <c:crosses val="autoZero"/>
        <c:auto val="1"/>
        <c:lblAlgn val="ctr"/>
        <c:lblOffset val="100"/>
        <c:tickMarkSkip val="1"/>
        <c:noMultiLvlLbl val="0"/>
      </c:catAx>
      <c:valAx>
        <c:axId val="37308672"/>
        <c:scaling>
          <c:orientation val="minMax"/>
          <c:max val="0.8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Correlation with Returns on Publicly Traded Equity REITs</a:t>
                </a:r>
              </a:p>
            </c:rich>
          </c:tx>
          <c:layout>
            <c:manualLayout>
              <c:xMode val="edge"/>
              <c:yMode val="edge"/>
              <c:x val="3.6363636363636362E-2"/>
              <c:y val="0.22145365047362159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7306752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9090909090909092"/>
          <c:y val="0.9204166780190538"/>
          <c:w val="0.69382581722739201"/>
          <c:h val="5.2163220081918829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Correlations Between REITs and S&amp;P 500 Index</a:t>
            </a:r>
          </a:p>
        </c:rich>
      </c:tx>
      <c:layout>
        <c:manualLayout>
          <c:xMode val="edge"/>
          <c:yMode val="edge"/>
          <c:x val="0.20634968248016614"/>
          <c:y val="3.103448275862068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337893587668268"/>
          <c:y val="0.22068965517241379"/>
          <c:w val="0.85487717651018746"/>
          <c:h val="0.63793103448275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'REIT-Stock'!$AL$4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'REIT-Stock'!$AN$4</c:f>
              <c:numCache>
                <c:formatCode>0.0%</c:formatCode>
                <c:ptCount val="1"/>
                <c:pt idx="0">
                  <c:v>0.56357434530673356</c:v>
                </c:pt>
              </c:numCache>
            </c:numRef>
          </c:val>
        </c:ser>
        <c:ser>
          <c:idx val="2"/>
          <c:order val="1"/>
          <c:tx>
            <c:strRef>
              <c:f>'REIT-Stock'!$AL$5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'REIT-Stock'!$AN$5</c:f>
              <c:numCache>
                <c:formatCode>0.0%</c:formatCode>
                <c:ptCount val="1"/>
                <c:pt idx="0">
                  <c:v>0.64506287945399565</c:v>
                </c:pt>
              </c:numCache>
            </c:numRef>
          </c:val>
        </c:ser>
        <c:ser>
          <c:idx val="3"/>
          <c:order val="2"/>
          <c:tx>
            <c:strRef>
              <c:f>'REIT-Stock'!$AL$6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'REIT-Stock'!$AN$6</c:f>
              <c:numCache>
                <c:formatCode>0.0%</c:formatCode>
                <c:ptCount val="1"/>
                <c:pt idx="0">
                  <c:v>0.64914121717319229</c:v>
                </c:pt>
              </c:numCache>
            </c:numRef>
          </c:val>
        </c:ser>
        <c:ser>
          <c:idx val="4"/>
          <c:order val="3"/>
          <c:tx>
            <c:strRef>
              <c:f>'REIT-Stock'!$AL$7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'REIT-Stock'!$AN$7</c:f>
              <c:numCache>
                <c:formatCode>0.0%</c:formatCode>
                <c:ptCount val="1"/>
                <c:pt idx="0">
                  <c:v>0.56314306078834508</c:v>
                </c:pt>
              </c:numCache>
            </c:numRef>
          </c:val>
        </c:ser>
        <c:ser>
          <c:idx val="5"/>
          <c:order val="4"/>
          <c:tx>
            <c:strRef>
              <c:f>'REIT-Stock'!$AL$8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'REIT-Stock'!$AN$8</c:f>
              <c:numCache>
                <c:formatCode>0.0%</c:formatCode>
                <c:ptCount val="1"/>
                <c:pt idx="0">
                  <c:v>0.45349138815184542</c:v>
                </c:pt>
              </c:numCache>
            </c:numRef>
          </c:val>
        </c:ser>
        <c:ser>
          <c:idx val="6"/>
          <c:order val="5"/>
          <c:tx>
            <c:strRef>
              <c:f>'REIT-Stock'!$AL$9</c:f>
              <c:strCache>
                <c:ptCount val="1"/>
                <c:pt idx="0">
                  <c:v>36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'REIT-Stock'!$AN$9</c:f>
              <c:numCache>
                <c:formatCode>0.0%</c:formatCode>
                <c:ptCount val="1"/>
                <c:pt idx="0">
                  <c:v>0.36403720825451974</c:v>
                </c:pt>
              </c:numCache>
            </c:numRef>
          </c:val>
        </c:ser>
        <c:ser>
          <c:idx val="7"/>
          <c:order val="6"/>
          <c:tx>
            <c:strRef>
              <c:f>'REIT-Stock'!$AL$10</c:f>
              <c:strCache>
                <c:ptCount val="1"/>
                <c:pt idx="0">
                  <c:v>48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'REIT-Stock'!$AN$10</c:f>
              <c:numCache>
                <c:formatCode>0.0%</c:formatCode>
                <c:ptCount val="1"/>
                <c:pt idx="0">
                  <c:v>0.28641579515551213</c:v>
                </c:pt>
              </c:numCache>
            </c:numRef>
          </c:val>
        </c:ser>
        <c:ser>
          <c:idx val="1"/>
          <c:order val="7"/>
          <c:tx>
            <c:strRef>
              <c:f>'REIT-Stock'!$AL$11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'REIT-Stock'!$AN$11</c:f>
              <c:numCache>
                <c:formatCode>0.0%</c:formatCode>
                <c:ptCount val="1"/>
                <c:pt idx="0">
                  <c:v>0.14176884526916972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625856"/>
        <c:axId val="39627392"/>
      </c:barChart>
      <c:catAx>
        <c:axId val="39625856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39627392"/>
        <c:crosses val="autoZero"/>
        <c:auto val="1"/>
        <c:lblAlgn val="ctr"/>
        <c:lblOffset val="100"/>
        <c:tickMarkSkip val="1"/>
        <c:noMultiLvlLbl val="0"/>
      </c:catAx>
      <c:valAx>
        <c:axId val="39627392"/>
        <c:scaling>
          <c:orientation val="minMax"/>
          <c:max val="0.8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5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Correlation with Returns on Publicly Traded Equity REITs</a:t>
                </a:r>
              </a:p>
            </c:rich>
          </c:tx>
          <c:layout>
            <c:manualLayout>
              <c:xMode val="edge"/>
              <c:yMode val="edge"/>
              <c:x val="3.6281179138321996E-2"/>
              <c:y val="0.22068965517241379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9625856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9047666660715029"/>
          <c:y val="0.92068965517241375"/>
          <c:w val="0.68922908445968067"/>
          <c:h val="5.1983346909222551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fld id="{540F7E79-D3AA-4BBC-A402-B21E37C61F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67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fld id="{7840D6A7-A5C6-4CB8-92BF-44873617C8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0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376CB-FC23-407B-93A2-797009602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50978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2756B-0EA5-49A3-A687-822777738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53574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37720-FA5D-46CE-9ADA-85ADB1A74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2540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6BB29A11-8C0B-42B7-B20C-7CF6DB64EE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6937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693FB-D4E2-4974-BE55-0607ADD3F1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09345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FCA35-E6EE-4F54-8B00-6FE5F33342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5785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6EB00-9EBE-41A4-A4A7-DEE5EB0F0A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4837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7B8B0-7824-4255-B4F5-70A0AD9DF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5600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A4BF32-8D19-49C6-AEBC-C4A8874724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3875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ECCF2-BF65-4C22-A1BF-7D1C8C097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08689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1A872-9BCD-4D26-B561-CBFC59617D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8424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F7491-7C7F-43AD-9E5D-445A4165AF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654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82" name="Rectangle 2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8636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636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6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8636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63687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pic>
        <p:nvPicPr>
          <p:cNvPr id="1863688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368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8377EEF-834A-4214-BD7C-F84D7B00F4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332547"/>
              </p:ext>
            </p:extLst>
          </p:nvPr>
        </p:nvGraphicFramePr>
        <p:xfrm>
          <a:off x="548640" y="3584448"/>
          <a:ext cx="42062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005532"/>
              </p:ext>
            </p:extLst>
          </p:nvPr>
        </p:nvGraphicFramePr>
        <p:xfrm>
          <a:off x="548640" y="960120"/>
          <a:ext cx="42062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653118"/>
              </p:ext>
            </p:extLst>
          </p:nvPr>
        </p:nvGraphicFramePr>
        <p:xfrm>
          <a:off x="4681536" y="960120"/>
          <a:ext cx="42062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ADE2-1D08-4ED9-B3AE-CB03A4A6AE99}" type="slidenum">
              <a:rPr lang="en-US"/>
              <a:pPr/>
              <a:t>1</a:t>
            </a:fld>
            <a:endParaRPr lang="en-US"/>
          </a:p>
        </p:txBody>
      </p:sp>
      <p:sp>
        <p:nvSpPr>
          <p:cNvPr id="1871875" name="Rectangle 3"/>
          <p:cNvSpPr>
            <a:spLocks noChangeArrowheads="1"/>
          </p:cNvSpPr>
          <p:nvPr/>
        </p:nvSpPr>
        <p:spPr bwMode="auto">
          <a:xfrm>
            <a:off x="533400" y="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REIT-Stock Correlations </a:t>
            </a:r>
            <a:r>
              <a:rPr lang="en-US" sz="3200" b="1" i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Decline</a:t>
            </a:r>
            <a: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 Investment Horizon Lengthens</a:t>
            </a:r>
          </a:p>
        </p:txBody>
      </p:sp>
      <p:sp>
        <p:nvSpPr>
          <p:cNvPr id="1871876" name="Text Box 4"/>
          <p:cNvSpPr txBox="1">
            <a:spLocks noChangeArrowheads="1"/>
          </p:cNvSpPr>
          <p:nvPr/>
        </p:nvSpPr>
        <p:spPr bwMode="auto">
          <a:xfrm>
            <a:off x="533400" y="6400800"/>
            <a:ext cx="7543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Source: NAREIT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® analysis of monthly returns data for January 1990 through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Octo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ber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2013 from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Interactive Data Pricing and Reference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Data accessed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through </a:t>
            </a:r>
            <a:r>
              <a:rPr lang="en-US" sz="800" dirty="0" err="1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FactSet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.</a:t>
            </a:r>
          </a:p>
        </p:txBody>
      </p:sp>
      <p:sp>
        <p:nvSpPr>
          <p:cNvPr id="1871888" name="Text Box 16"/>
          <p:cNvSpPr txBox="1">
            <a:spLocks noChangeArrowheads="1"/>
          </p:cNvSpPr>
          <p:nvPr/>
        </p:nvSpPr>
        <p:spPr bwMode="auto">
          <a:xfrm>
            <a:off x="4876800" y="4038600"/>
            <a:ext cx="358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71890" name="Rectangle 18"/>
          <p:cNvSpPr>
            <a:spLocks noChangeArrowheads="1"/>
          </p:cNvSpPr>
          <p:nvPr/>
        </p:nvSpPr>
        <p:spPr bwMode="auto">
          <a:xfrm>
            <a:off x="4648200" y="3886200"/>
            <a:ext cx="4267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</a:rPr>
              <a:t>Declining REIT-stock correlation over increasing investment horizons indicates that asset returns increasingly </a:t>
            </a:r>
            <a:r>
              <a:rPr lang="en-US" sz="1600" i="1" dirty="0">
                <a:latin typeface="Arial Unicode MS" pitchFamily="34" charset="-128"/>
              </a:rPr>
              <a:t>differ</a:t>
            </a:r>
            <a:r>
              <a:rPr lang="en-US" sz="1600" dirty="0">
                <a:latin typeface="Arial Unicode MS" pitchFamily="34" charset="-128"/>
              </a:rPr>
              <a:t> as spillover (mispricing) effects are corrected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</a:rPr>
              <a:t>Declining correlation as errors are corrected is a sign that underlying return drivers are fundamentally different—that is, REITs and non-REIT stocks represent different asset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14046</TotalTime>
  <Words>126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2_Blank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886</cp:revision>
  <dcterms:created xsi:type="dcterms:W3CDTF">2007-07-09T20:18:17Z</dcterms:created>
  <dcterms:modified xsi:type="dcterms:W3CDTF">2013-11-01T14:42:42Z</dcterms:modified>
</cp:coreProperties>
</file>