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63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009999"/>
    <a:srgbClr val="65AF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808" autoAdjust="0"/>
  </p:normalViewPr>
  <p:slideViewPr>
    <p:cSldViewPr>
      <p:cViewPr varScale="1">
        <p:scale>
          <a:sx n="113" d="100"/>
          <a:sy n="113" d="100"/>
        </p:scale>
        <p:origin x="-17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N:\Research\_Long%20Term%20Storage\Brad%20Case\KeithRichar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9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Risk-Adjusted Performance and Diversification Potential</a:t>
            </a:r>
          </a:p>
          <a:p>
            <a:pPr>
              <a:defRPr sz="9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900" b="0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U.S. Investment Benchmarks, January </a:t>
            </a:r>
            <a:r>
              <a:rPr lang="en-US" sz="900" b="0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1990 – September 2013</a:t>
            </a:r>
            <a:endParaRPr lang="en-US" sz="900" dirty="0"/>
          </a:p>
        </c:rich>
      </c:tx>
      <c:layout>
        <c:manualLayout>
          <c:xMode val="edge"/>
          <c:yMode val="edge"/>
          <c:x val="0.23378859070748345"/>
          <c:y val="2.91060586526875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7269705622821584E-2"/>
          <c:y val="0.16008332258978142"/>
          <c:w val="0.86006897603336985"/>
          <c:h val="0.73596748307509896"/>
        </c:manualLayout>
      </c:layout>
      <c:scatterChart>
        <c:scatterStyle val="lineMarker"/>
        <c:varyColors val="0"/>
        <c:ser>
          <c:idx val="3"/>
          <c:order val="0"/>
          <c:tx>
            <c:v>U.S. stocks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00CCFF"/>
              </a:solidFill>
              <a:ln>
                <a:solidFill>
                  <a:srgbClr val="00CCFF"/>
                </a:solidFill>
                <a:prstDash val="solid"/>
              </a:ln>
            </c:spPr>
          </c:marker>
          <c:xVal>
            <c:numRef>
              <c:f>(Statistics!$O$37:$O$46,Statistics!$O$48:$O$113)</c:f>
              <c:numCache>
                <c:formatCode>0.0%</c:formatCode>
                <c:ptCount val="76"/>
                <c:pt idx="0">
                  <c:v>0.92566834122786612</c:v>
                </c:pt>
                <c:pt idx="1">
                  <c:v>1</c:v>
                </c:pt>
                <c:pt idx="2">
                  <c:v>0.98926297063998825</c:v>
                </c:pt>
                <c:pt idx="3">
                  <c:v>0.98926297063998825</c:v>
                </c:pt>
                <c:pt idx="4">
                  <c:v>0.98595810911820936</c:v>
                </c:pt>
                <c:pt idx="5">
                  <c:v>0.9468377693003599</c:v>
                </c:pt>
                <c:pt idx="6">
                  <c:v>0.93155457870350367</c:v>
                </c:pt>
                <c:pt idx="7">
                  <c:v>0.94296690115369375</c:v>
                </c:pt>
                <c:pt idx="8">
                  <c:v>0.81134066401526495</c:v>
                </c:pt>
                <c:pt idx="9">
                  <c:v>0.8187546717917209</c:v>
                </c:pt>
                <c:pt idx="10">
                  <c:v>0.9071964728203592</c:v>
                </c:pt>
                <c:pt idx="11">
                  <c:v>0.95931388471245393</c:v>
                </c:pt>
                <c:pt idx="12">
                  <c:v>0.89736906387518944</c:v>
                </c:pt>
                <c:pt idx="13">
                  <c:v>0.92401561120855835</c:v>
                </c:pt>
                <c:pt idx="14">
                  <c:v>0.99462677782262887</c:v>
                </c:pt>
                <c:pt idx="15">
                  <c:v>0.96228341404762607</c:v>
                </c:pt>
                <c:pt idx="16">
                  <c:v>0.92095500474117409</c:v>
                </c:pt>
                <c:pt idx="17">
                  <c:v>0.88399370437848512</c:v>
                </c:pt>
                <c:pt idx="18">
                  <c:v>0.86798843506149337</c:v>
                </c:pt>
                <c:pt idx="19">
                  <c:v>0.83847773598031627</c:v>
                </c:pt>
                <c:pt idx="20">
                  <c:v>0.92421884886137773</c:v>
                </c:pt>
                <c:pt idx="21">
                  <c:v>0.88682436291462741</c:v>
                </c:pt>
                <c:pt idx="22">
                  <c:v>0.8840754314752729</c:v>
                </c:pt>
                <c:pt idx="23">
                  <c:v>0.99806217123435725</c:v>
                </c:pt>
                <c:pt idx="24">
                  <c:v>0.96686145020774983</c:v>
                </c:pt>
                <c:pt idx="25">
                  <c:v>0.92561217400546636</c:v>
                </c:pt>
                <c:pt idx="26">
                  <c:v>0.96426578074162062</c:v>
                </c:pt>
                <c:pt idx="27">
                  <c:v>0.92151247112324897</c:v>
                </c:pt>
                <c:pt idx="28">
                  <c:v>0.89485138847412382</c:v>
                </c:pt>
                <c:pt idx="29">
                  <c:v>0.97787816291202045</c:v>
                </c:pt>
                <c:pt idx="30">
                  <c:v>0.94254817477090569</c:v>
                </c:pt>
                <c:pt idx="31">
                  <c:v>0.90510578347825144</c:v>
                </c:pt>
                <c:pt idx="32">
                  <c:v>0.96736521589628988</c:v>
                </c:pt>
                <c:pt idx="33">
                  <c:v>0.94694242849897436</c:v>
                </c:pt>
                <c:pt idx="34">
                  <c:v>0.9554378442717546</c:v>
                </c:pt>
                <c:pt idx="35">
                  <c:v>0.98785398343088937</c:v>
                </c:pt>
                <c:pt idx="36">
                  <c:v>0.94125001117850327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0.89835835533936259</c:v>
                </c:pt>
                <c:pt idx="41">
                  <c:v>0.91075633738905659</c:v>
                </c:pt>
                <c:pt idx="42">
                  <c:v>0.9233106549701916</c:v>
                </c:pt>
                <c:pt idx="43">
                  <c:v>0.95363126576238422</c:v>
                </c:pt>
                <c:pt idx="44">
                  <c:v>0.98434884873763151</c:v>
                </c:pt>
                <c:pt idx="45">
                  <c:v>0.94997182367389865</c:v>
                </c:pt>
                <c:pt idx="46">
                  <c:v>0.96230079857446849</c:v>
                </c:pt>
                <c:pt idx="47">
                  <c:v>0.93108176071972903</c:v>
                </c:pt>
                <c:pt idx="48">
                  <c:v>0.99735955769854945</c:v>
                </c:pt>
                <c:pt idx="49">
                  <c:v>0.96948615334556187</c:v>
                </c:pt>
                <c:pt idx="50">
                  <c:v>0.94012591921364752</c:v>
                </c:pt>
                <c:pt idx="51">
                  <c:v>0.98757138546814505</c:v>
                </c:pt>
                <c:pt idx="52">
                  <c:v>0.95426890323507696</c:v>
                </c:pt>
                <c:pt idx="53">
                  <c:v>0.93117019136443979</c:v>
                </c:pt>
                <c:pt idx="54">
                  <c:v>0.93655659279048975</c:v>
                </c:pt>
                <c:pt idx="55">
                  <c:v>0.91301463938103955</c:v>
                </c:pt>
                <c:pt idx="56">
                  <c:v>0.90167724256225978</c:v>
                </c:pt>
                <c:pt idx="57">
                  <c:v>0.93482843395465343</c:v>
                </c:pt>
                <c:pt idx="58">
                  <c:v>0.91280339017461309</c:v>
                </c:pt>
                <c:pt idx="59">
                  <c:v>0.89878615012137197</c:v>
                </c:pt>
                <c:pt idx="60">
                  <c:v>0.99702800297721306</c:v>
                </c:pt>
                <c:pt idx="61">
                  <c:v>0.96683412740776631</c:v>
                </c:pt>
                <c:pt idx="62">
                  <c:v>0.93583561959166228</c:v>
                </c:pt>
                <c:pt idx="63">
                  <c:v>0.97906083124850862</c:v>
                </c:pt>
                <c:pt idx="64">
                  <c:v>0.92058735038949635</c:v>
                </c:pt>
                <c:pt idx="65">
                  <c:v>0.92050644504665879</c:v>
                </c:pt>
                <c:pt idx="66">
                  <c:v>0.89045215745017769</c:v>
                </c:pt>
                <c:pt idx="67">
                  <c:v>0.96714675429147001</c:v>
                </c:pt>
                <c:pt idx="68">
                  <c:v>0.93672402414768108</c:v>
                </c:pt>
                <c:pt idx="69">
                  <c:v>0.89836196460785067</c:v>
                </c:pt>
                <c:pt idx="70">
                  <c:v>0.85458932462107617</c:v>
                </c:pt>
                <c:pt idx="71">
                  <c:v>0.89807960053771319</c:v>
                </c:pt>
                <c:pt idx="72">
                  <c:v>0.89274974187060541</c:v>
                </c:pt>
                <c:pt idx="73">
                  <c:v>0.83022252896124371</c:v>
                </c:pt>
                <c:pt idx="74">
                  <c:v>0.83569026210144959</c:v>
                </c:pt>
                <c:pt idx="75">
                  <c:v>0.90929998058847694</c:v>
                </c:pt>
              </c:numCache>
            </c:numRef>
          </c:xVal>
          <c:yVal>
            <c:numRef>
              <c:f>(Statistics!$N$37:$N$46,Statistics!$N$48:$N$113)</c:f>
              <c:numCache>
                <c:formatCode>0.000</c:formatCode>
                <c:ptCount val="76"/>
                <c:pt idx="0">
                  <c:v>0.45036415658383977</c:v>
                </c:pt>
                <c:pt idx="1">
                  <c:v>0.4626579289567162</c:v>
                </c:pt>
                <c:pt idx="2">
                  <c:v>0.46740173626437792</c:v>
                </c:pt>
                <c:pt idx="3">
                  <c:v>0.46740173626437792</c:v>
                </c:pt>
                <c:pt idx="4">
                  <c:v>0.46756350899408694</c:v>
                </c:pt>
                <c:pt idx="5">
                  <c:v>0.44621708926461739</c:v>
                </c:pt>
                <c:pt idx="6">
                  <c:v>0.440478722396416</c:v>
                </c:pt>
                <c:pt idx="7">
                  <c:v>0.51233611282152458</c:v>
                </c:pt>
                <c:pt idx="8">
                  <c:v>0.56098520068026481</c:v>
                </c:pt>
                <c:pt idx="9">
                  <c:v>0.60221169345352465</c:v>
                </c:pt>
                <c:pt idx="10">
                  <c:v>0.4884362857236475</c:v>
                </c:pt>
                <c:pt idx="11">
                  <c:v>0.41460770133538638</c:v>
                </c:pt>
                <c:pt idx="12">
                  <c:v>0.3952598000819848</c:v>
                </c:pt>
                <c:pt idx="13">
                  <c:v>0.45312382040534988</c:v>
                </c:pt>
                <c:pt idx="14">
                  <c:v>0.46882791312783889</c:v>
                </c:pt>
                <c:pt idx="15">
                  <c:v>0.39189156370734962</c:v>
                </c:pt>
                <c:pt idx="16">
                  <c:v>0.49581702504387587</c:v>
                </c:pt>
                <c:pt idx="17">
                  <c:v>0.41814978367751676</c:v>
                </c:pt>
                <c:pt idx="18">
                  <c:v>0.30951958005015845</c:v>
                </c:pt>
                <c:pt idx="19">
                  <c:v>0.52314410768619424</c:v>
                </c:pt>
                <c:pt idx="20">
                  <c:v>0.50371464589170634</c:v>
                </c:pt>
                <c:pt idx="21">
                  <c:v>0.38006258691575995</c:v>
                </c:pt>
                <c:pt idx="22">
                  <c:v>0.5776280812072736</c:v>
                </c:pt>
                <c:pt idx="23">
                  <c:v>0.46602084759136753</c:v>
                </c:pt>
                <c:pt idx="24">
                  <c:v>0.38449262059111849</c:v>
                </c:pt>
                <c:pt idx="25">
                  <c:v>0.50172796652144647</c:v>
                </c:pt>
                <c:pt idx="26">
                  <c:v>0.54738388217973244</c:v>
                </c:pt>
                <c:pt idx="27">
                  <c:v>0.42136030647309425</c:v>
                </c:pt>
                <c:pt idx="28">
                  <c:v>0.58066732554631295</c:v>
                </c:pt>
                <c:pt idx="29">
                  <c:v>0.4331377042923294</c:v>
                </c:pt>
                <c:pt idx="30">
                  <c:v>0.38356012506075299</c:v>
                </c:pt>
                <c:pt idx="31">
                  <c:v>0.4465715172129936</c:v>
                </c:pt>
                <c:pt idx="32">
                  <c:v>0.44500433360514086</c:v>
                </c:pt>
                <c:pt idx="33">
                  <c:v>0.52950014111584109</c:v>
                </c:pt>
                <c:pt idx="34">
                  <c:v>0.44735726688513816</c:v>
                </c:pt>
                <c:pt idx="35">
                  <c:v>0.4575469766704911</c:v>
                </c:pt>
                <c:pt idx="36">
                  <c:v>0.4273898413602899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0.46118249660655758</c:v>
                </c:pt>
                <c:pt idx="41">
                  <c:v>0.48767234050550384</c:v>
                </c:pt>
                <c:pt idx="42">
                  <c:v>0.50728424711266185</c:v>
                </c:pt>
                <c:pt idx="43">
                  <c:v>0.48929926429620441</c:v>
                </c:pt>
                <c:pt idx="44">
                  <c:v>0.47715508633128467</c:v>
                </c:pt>
                <c:pt idx="45">
                  <c:v>0.55507098639664065</c:v>
                </c:pt>
                <c:pt idx="46">
                  <c:v>0.5460930764976959</c:v>
                </c:pt>
                <c:pt idx="47">
                  <c:v>0.51804017443232864</c:v>
                </c:pt>
                <c:pt idx="48">
                  <c:v>0.48682144046558556</c:v>
                </c:pt>
                <c:pt idx="49">
                  <c:v>0.4257127709784187</c:v>
                </c:pt>
                <c:pt idx="50">
                  <c:v>0.49711082244766841</c:v>
                </c:pt>
                <c:pt idx="51">
                  <c:v>0.46713673702053443</c:v>
                </c:pt>
                <c:pt idx="52">
                  <c:v>0.4037330877753319</c:v>
                </c:pt>
                <c:pt idx="53">
                  <c:v>0.47645488058251612</c:v>
                </c:pt>
                <c:pt idx="54">
                  <c:v>0.50890151918118243</c:v>
                </c:pt>
                <c:pt idx="55">
                  <c:v>0.44610679496284555</c:v>
                </c:pt>
                <c:pt idx="56">
                  <c:v>0.54394270790984134</c:v>
                </c:pt>
                <c:pt idx="57">
                  <c:v>0.50560897213213374</c:v>
                </c:pt>
                <c:pt idx="58">
                  <c:v>0.44974799176166813</c:v>
                </c:pt>
                <c:pt idx="59">
                  <c:v>0.53180602025012147</c:v>
                </c:pt>
                <c:pt idx="60">
                  <c:v>0.46541471058183392</c:v>
                </c:pt>
                <c:pt idx="61">
                  <c:v>0.45449823146705903</c:v>
                </c:pt>
                <c:pt idx="62">
                  <c:v>0.24471733549025262</c:v>
                </c:pt>
                <c:pt idx="63">
                  <c:v>0.42161330472752445</c:v>
                </c:pt>
                <c:pt idx="64">
                  <c:v>0.41379536286239937</c:v>
                </c:pt>
                <c:pt idx="65">
                  <c:v>0.22916883413045874</c:v>
                </c:pt>
                <c:pt idx="66">
                  <c:v>0.58885377158748076</c:v>
                </c:pt>
                <c:pt idx="67">
                  <c:v>0.51988935447674678</c:v>
                </c:pt>
                <c:pt idx="68">
                  <c:v>0.53550415003950957</c:v>
                </c:pt>
                <c:pt idx="69">
                  <c:v>0.29356965979065119</c:v>
                </c:pt>
                <c:pt idx="70">
                  <c:v>0.69575526320727321</c:v>
                </c:pt>
                <c:pt idx="71">
                  <c:v>0.43233919008604754</c:v>
                </c:pt>
                <c:pt idx="72">
                  <c:v>0.41413545712695332</c:v>
                </c:pt>
                <c:pt idx="73">
                  <c:v>6.1243600362551928E-2</c:v>
                </c:pt>
                <c:pt idx="74">
                  <c:v>0.78202355600088425</c:v>
                </c:pt>
                <c:pt idx="75">
                  <c:v>0.66671230669490966</c:v>
                </c:pt>
              </c:numCache>
            </c:numRef>
          </c:yVal>
          <c:smooth val="0"/>
        </c:ser>
        <c:ser>
          <c:idx val="0"/>
          <c:order val="1"/>
          <c:tx>
            <c:v>U.S. REITs</c:v>
          </c:tx>
          <c:spPr>
            <a:ln w="28575">
              <a:noFill/>
            </a:ln>
          </c:spPr>
          <c:marker>
            <c:symbol val="circle"/>
            <c:size val="10"/>
            <c:spPr>
              <a:solidFill>
                <a:srgbClr val="99CC00"/>
              </a:solidFill>
              <a:ln>
                <a:solidFill>
                  <a:srgbClr val="99CC00"/>
                </a:solidFill>
                <a:prstDash val="solid"/>
              </a:ln>
            </c:spPr>
          </c:marker>
          <c:xVal>
            <c:numRef>
              <c:f>Statistics!$O$2:$O$6</c:f>
              <c:numCache>
                <c:formatCode>0.0%</c:formatCode>
                <c:ptCount val="5"/>
                <c:pt idx="0">
                  <c:v>0.6098655556907201</c:v>
                </c:pt>
                <c:pt idx="1">
                  <c:v>0.58739447374316422</c:v>
                </c:pt>
                <c:pt idx="2">
                  <c:v>0.59414280900567129</c:v>
                </c:pt>
                <c:pt idx="3">
                  <c:v>0.57018514864431669</c:v>
                </c:pt>
                <c:pt idx="4">
                  <c:v>0.59297507243677039</c:v>
                </c:pt>
              </c:numCache>
            </c:numRef>
          </c:xVal>
          <c:yVal>
            <c:numRef>
              <c:f>Statistics!$N$2:$N$6</c:f>
              <c:numCache>
                <c:formatCode>0.000</c:formatCode>
                <c:ptCount val="5"/>
                <c:pt idx="0">
                  <c:v>0.54262777501240089</c:v>
                </c:pt>
                <c:pt idx="1">
                  <c:v>0.47260575194153454</c:v>
                </c:pt>
                <c:pt idx="2">
                  <c:v>0.45226985076247039</c:v>
                </c:pt>
                <c:pt idx="3">
                  <c:v>0.41165853472057445</c:v>
                </c:pt>
                <c:pt idx="4">
                  <c:v>0.43385838683032085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86528"/>
        <c:axId val="10488832"/>
      </c:scatterChart>
      <c:valAx>
        <c:axId val="1048652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800"/>
                  <a:t>Correlation with Dow Jones Total Market</a:t>
                </a:r>
              </a:p>
            </c:rich>
          </c:tx>
          <c:layout>
            <c:manualLayout>
              <c:xMode val="edge"/>
              <c:yMode val="edge"/>
              <c:x val="0.34471018483877125"/>
              <c:y val="0.93555188526495625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488832"/>
        <c:crosses val="autoZero"/>
        <c:crossBetween val="midCat"/>
      </c:valAx>
      <c:valAx>
        <c:axId val="10488832"/>
        <c:scaling>
          <c:orientation val="minMax"/>
          <c:max val="0.8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800"/>
                  <a:t>Sharpe ratio</a:t>
                </a:r>
              </a:p>
            </c:rich>
          </c:tx>
          <c:layout>
            <c:manualLayout>
              <c:xMode val="edge"/>
              <c:yMode val="edge"/>
              <c:x val="2.7303777016932373E-2"/>
              <c:y val="0.45945992587456741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486528"/>
        <c:crossesAt val="-0.1"/>
        <c:crossBetween val="midCat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1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0.82171</cdr:x>
      <cdr:y>0.52421</cdr:y>
    </cdr:from>
    <cdr:to>
      <cdr:x>0.96168</cdr:x>
      <cdr:y>0.69634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384800" y="2718761"/>
          <a:ext cx="917273" cy="89270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9525">
          <a:solidFill>
            <a:schemeClr val="tx1"/>
          </a:solidFill>
          <a:round/>
          <a:headEnd/>
          <a:tailEnd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wrap="none" anchor="ctr"/>
        <a:lstStyle xmlns:a="http://schemas.openxmlformats.org/drawingml/2006/main">
          <a:defPPr>
            <a:defRPr lang="en-US"/>
          </a:defPPr>
          <a:lvl1pPr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1pPr>
          <a:lvl2pPr marL="4572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2pPr>
          <a:lvl3pPr marL="9144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3pPr>
          <a:lvl4pPr marL="13716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4pPr>
          <a:lvl5pPr marL="18288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21" tIns="45162" rIns="90321" bIns="45162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B14B17D5-9085-4DFB-B419-983689C59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8" tIns="46554" rIns="93108" bIns="4655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fld id="{7832F448-E617-4D4D-B03A-B2AF586A68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3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BFEF1-8A79-4628-AE45-69F610F8D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0316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39FD4-334F-4409-A29C-AD3DAFA62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2335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09EB9-7B2B-4EEA-AE5A-60B649D6A3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4984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249BD-793F-4F94-BF04-D768BF4AC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5518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BB070-9530-4A18-9D54-F76284FF40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9173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18F23-A810-4540-8478-6376B0468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2484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952B8-096B-4ABF-B1F7-FEAC118E22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5892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794B5-1B6D-4888-8E8B-E0C63AF4C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440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66C47-046E-4B2E-A59A-57B3D2894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242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ADF4D-8B3A-47B0-92DA-3A2A482EB0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65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DC2B7-6690-4A4B-B044-07AC8726FD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556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A9B2DAC-D182-435F-B839-A654B6994B5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27352"/>
              </p:ext>
            </p:extLst>
          </p:nvPr>
        </p:nvGraphicFramePr>
        <p:xfrm>
          <a:off x="533400" y="1138237"/>
          <a:ext cx="6553199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31F0-3835-448D-B265-E13F70A047E8}" type="slidenum">
              <a:rPr lang="en-US"/>
              <a:pPr/>
              <a:t>1</a:t>
            </a:fld>
            <a:endParaRPr lang="en-US"/>
          </a:p>
        </p:txBody>
      </p:sp>
      <p:sp>
        <p:nvSpPr>
          <p:cNvPr id="118579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85795" name="Rectangle 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8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Diversification and Risk-Adjusted Performance of       Domestic Equity Investments</a:t>
            </a:r>
          </a:p>
        </p:txBody>
      </p:sp>
      <p:sp>
        <p:nvSpPr>
          <p:cNvPr id="1185796" name="Text Box 4"/>
          <p:cNvSpPr txBox="1">
            <a:spLocks noChangeArrowheads="1"/>
          </p:cNvSpPr>
          <p:nvPr/>
        </p:nvSpPr>
        <p:spPr bwMode="auto">
          <a:xfrm>
            <a:off x="457200" y="6400800"/>
            <a:ext cx="6096000" cy="3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Note: Based on monthly returns.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Source: NAREIT® analysis of data from Interactive Data Pricing and Reference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Data accessed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through </a:t>
            </a:r>
            <a:r>
              <a:rPr lang="en-US" sz="900" dirty="0" err="1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FactSet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.</a:t>
            </a:r>
          </a:p>
        </p:txBody>
      </p:sp>
      <p:sp>
        <p:nvSpPr>
          <p:cNvPr id="1185836" name="Oval 44"/>
          <p:cNvSpPr>
            <a:spLocks noChangeArrowheads="1"/>
          </p:cNvSpPr>
          <p:nvPr/>
        </p:nvSpPr>
        <p:spPr bwMode="auto">
          <a:xfrm>
            <a:off x="4191000" y="3048000"/>
            <a:ext cx="609600" cy="89794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5840" name="Text Box 48"/>
          <p:cNvSpPr txBox="1">
            <a:spLocks noChangeArrowheads="1"/>
          </p:cNvSpPr>
          <p:nvPr/>
        </p:nvSpPr>
        <p:spPr bwMode="auto">
          <a:xfrm>
            <a:off x="3657600" y="2943824"/>
            <a:ext cx="608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Arial" charset="0"/>
              </a:rPr>
              <a:t>REITs</a:t>
            </a:r>
          </a:p>
        </p:txBody>
      </p:sp>
      <p:sp>
        <p:nvSpPr>
          <p:cNvPr id="1185841" name="Text Box 49"/>
          <p:cNvSpPr txBox="1">
            <a:spLocks noChangeArrowheads="1"/>
          </p:cNvSpPr>
          <p:nvPr/>
        </p:nvSpPr>
        <p:spPr bwMode="auto">
          <a:xfrm>
            <a:off x="4867074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Arial" charset="0"/>
              </a:rPr>
              <a:t>Value Stocks</a:t>
            </a:r>
          </a:p>
        </p:txBody>
      </p:sp>
      <p:sp>
        <p:nvSpPr>
          <p:cNvPr id="1185842" name="Text Box 50"/>
          <p:cNvSpPr txBox="1">
            <a:spLocks noChangeArrowheads="1"/>
          </p:cNvSpPr>
          <p:nvPr/>
        </p:nvSpPr>
        <p:spPr bwMode="auto">
          <a:xfrm>
            <a:off x="5046133" y="40747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latin typeface="Arial" charset="0"/>
              </a:rPr>
              <a:t>Growth Stocks</a:t>
            </a:r>
          </a:p>
        </p:txBody>
      </p:sp>
      <p:sp>
        <p:nvSpPr>
          <p:cNvPr id="1185843" name="Text Box 51"/>
          <p:cNvSpPr txBox="1">
            <a:spLocks noChangeArrowheads="1"/>
          </p:cNvSpPr>
          <p:nvPr/>
        </p:nvSpPr>
        <p:spPr bwMode="auto">
          <a:xfrm>
            <a:off x="5248074" y="3322637"/>
            <a:ext cx="762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Arial" charset="0"/>
              </a:rPr>
              <a:t>Broad Market Indexes</a:t>
            </a:r>
          </a:p>
        </p:txBody>
      </p:sp>
      <p:sp>
        <p:nvSpPr>
          <p:cNvPr id="1185853" name="Oval 61"/>
          <p:cNvSpPr>
            <a:spLocks noChangeArrowheads="1"/>
          </p:cNvSpPr>
          <p:nvPr/>
        </p:nvSpPr>
        <p:spPr bwMode="auto">
          <a:xfrm>
            <a:off x="6003224" y="3048000"/>
            <a:ext cx="930976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5859" name="Rectangle 67"/>
          <p:cNvSpPr>
            <a:spLocks noChangeArrowheads="1"/>
          </p:cNvSpPr>
          <p:nvPr/>
        </p:nvSpPr>
        <p:spPr bwMode="auto">
          <a:xfrm>
            <a:off x="6934200" y="2514600"/>
            <a:ext cx="2057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400">
                <a:latin typeface="Arial Unicode MS" pitchFamily="34" charset="-128"/>
              </a:rPr>
              <a:t>Publicly traded commercial real estate contributes both strong risk- adjusted returns and diversification to a domestic equity portfolio</a:t>
            </a:r>
          </a:p>
        </p:txBody>
      </p:sp>
      <p:sp>
        <p:nvSpPr>
          <p:cNvPr id="17" name="Oval 47"/>
          <p:cNvSpPr>
            <a:spLocks noChangeArrowheads="1"/>
          </p:cNvSpPr>
          <p:nvPr/>
        </p:nvSpPr>
        <p:spPr bwMode="auto">
          <a:xfrm>
            <a:off x="5551438" y="2438400"/>
            <a:ext cx="917273" cy="8927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13832</TotalTime>
  <Words>83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742</cp:revision>
  <dcterms:created xsi:type="dcterms:W3CDTF">2007-07-09T20:18:17Z</dcterms:created>
  <dcterms:modified xsi:type="dcterms:W3CDTF">2013-11-01T15:06:57Z</dcterms:modified>
</cp:coreProperties>
</file>