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708" r:id="rId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redith Despins" initials="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00"/>
    <a:srgbClr val="99FF33"/>
    <a:srgbClr val="CC99FF"/>
    <a:srgbClr val="66CCFF"/>
    <a:srgbClr val="FF9966"/>
    <a:srgbClr val="FF9933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545" autoAdjust="0"/>
    <p:restoredTop sz="99803" autoAdjust="0"/>
  </p:normalViewPr>
  <p:slideViewPr>
    <p:cSldViewPr>
      <p:cViewPr>
        <p:scale>
          <a:sx n="100" d="100"/>
          <a:sy n="100" d="100"/>
        </p:scale>
        <p:origin x="-2130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046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33" tIns="45166" rIns="90333" bIns="45166" numCol="1" anchor="t" anchorCtr="0" compatLnSpc="1">
            <a:prstTxWarp prst="textNoShape">
              <a:avLst/>
            </a:prstTxWarp>
          </a:bodyPr>
          <a:lstStyle>
            <a:lvl1pPr defTabSz="90328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33" tIns="45166" rIns="90333" bIns="45166" numCol="1" anchor="t" anchorCtr="0" compatLnSpc="1">
            <a:prstTxWarp prst="textNoShape">
              <a:avLst/>
            </a:prstTxWarp>
          </a:bodyPr>
          <a:lstStyle>
            <a:lvl1pPr algn="r" defTabSz="90328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8088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33" tIns="45166" rIns="90333" bIns="45166" numCol="1" anchor="b" anchorCtr="0" compatLnSpc="1">
            <a:prstTxWarp prst="textNoShape">
              <a:avLst/>
            </a:prstTxWarp>
          </a:bodyPr>
          <a:lstStyle>
            <a:lvl1pPr defTabSz="90328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8088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33" tIns="45166" rIns="90333" bIns="45166" numCol="1" anchor="b" anchorCtr="0" compatLnSpc="1">
            <a:prstTxWarp prst="textNoShape">
              <a:avLst/>
            </a:prstTxWarp>
          </a:bodyPr>
          <a:lstStyle>
            <a:lvl1pPr algn="r" defTabSz="90328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fld id="{0CFC1020-7D99-4B47-B5CA-DD032A1968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14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1" tIns="46559" rIns="93121" bIns="46559" numCol="1" anchor="t" anchorCtr="0" compatLnSpc="1">
            <a:prstTxWarp prst="textNoShape">
              <a:avLst/>
            </a:prstTxWarp>
          </a:bodyPr>
          <a:lstStyle>
            <a:lvl1pPr defTabSz="92868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1" tIns="46559" rIns="93121" bIns="46559" numCol="1" anchor="t" anchorCtr="0" compatLnSpc="1">
            <a:prstTxWarp prst="textNoShape">
              <a:avLst/>
            </a:prstTxWarp>
          </a:bodyPr>
          <a:lstStyle>
            <a:lvl1pPr algn="r" defTabSz="92868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14838"/>
            <a:ext cx="5613400" cy="418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1" tIns="46559" rIns="93121" bIns="465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8088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1" tIns="46559" rIns="93121" bIns="46559" numCol="1" anchor="b" anchorCtr="0" compatLnSpc="1">
            <a:prstTxWarp prst="textNoShape">
              <a:avLst/>
            </a:prstTxWarp>
          </a:bodyPr>
          <a:lstStyle>
            <a:lvl1pPr defTabSz="92868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8088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1" tIns="46559" rIns="93121" bIns="46559" numCol="1" anchor="b" anchorCtr="0" compatLnSpc="1">
            <a:prstTxWarp prst="textNoShape">
              <a:avLst/>
            </a:prstTxWarp>
          </a:bodyPr>
          <a:lstStyle>
            <a:lvl1pPr algn="r" defTabSz="92868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fld id="{020D4150-42D4-4866-B1E1-4442CDDD25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183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A3E597-AE6A-4032-959E-28D3DA3B75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3807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FC25C8-55CD-4B7B-BB43-5B7D725696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91605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99EDCD-7F4B-4217-9B0A-668DFB8AD8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22401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9EECB2-B756-4F96-8429-4F2D256EDB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66193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C42E40-AAE0-473F-88AB-2B2282DBF6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33525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1D5266-E8F9-4B3E-9C90-8F4F38563C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30079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1D493-7144-41AD-B0BD-1C63257412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06744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3D96F-A548-4066-BED4-0F1D50E63A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36838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8E4B5-D58C-4A85-90F6-9AAA0F01D3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85007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AF0165-F119-484D-BF3C-8F35FB6161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959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85C9A-9D79-415B-8853-087AB012DC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94512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57200" y="6324600"/>
            <a:ext cx="86868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sz="2400">
              <a:latin typeface="Times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sz="2400">
              <a:latin typeface="Times" pitchFamily="18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5" y="6351588"/>
            <a:ext cx="533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747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fld id="{85DAD5B7-4657-4218-8189-90DDAEE4674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15000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496-BE77-4C67-9304-5B75E96BCEC0}" type="slidenum">
              <a:rPr lang="en-US"/>
              <a:pPr/>
              <a:t>0</a:t>
            </a:fld>
            <a:endParaRPr lang="en-US"/>
          </a:p>
        </p:txBody>
      </p:sp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305800" cy="1143000"/>
          </a:xfrm>
        </p:spPr>
        <p:txBody>
          <a:bodyPr/>
          <a:lstStyle/>
          <a:p>
            <a:r>
              <a:rPr lang="en-GB" sz="2400" b="1"/>
              <a:t>FTSE EPRA/NAREIT Global Real Estate Index Series</a:t>
            </a:r>
            <a:endParaRPr lang="en-US" sz="2400" b="1" dirty="0"/>
          </a:p>
        </p:txBody>
      </p:sp>
      <p:sp>
        <p:nvSpPr>
          <p:cNvPr id="635907" name="Text Box 3"/>
          <p:cNvSpPr txBox="1">
            <a:spLocks noChangeArrowheads="1"/>
          </p:cNvSpPr>
          <p:nvPr/>
        </p:nvSpPr>
        <p:spPr bwMode="auto">
          <a:xfrm>
            <a:off x="533400" y="6400800"/>
            <a:ext cx="3657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Source: FTSE. Data as of </a:t>
            </a:r>
            <a:r>
              <a:rPr lang="en-US" sz="1000" dirty="0" smtClean="0">
                <a:solidFill>
                  <a:schemeClr val="bg1"/>
                </a:solidFill>
              </a:rPr>
              <a:t>September</a:t>
            </a:r>
            <a:r>
              <a:rPr lang="en-US" sz="1000" dirty="0" smtClean="0">
                <a:solidFill>
                  <a:schemeClr val="bg1"/>
                </a:solidFill>
              </a:rPr>
              <a:t> 30, </a:t>
            </a:r>
            <a:r>
              <a:rPr lang="en-US" sz="1000" dirty="0" smtClean="0">
                <a:solidFill>
                  <a:schemeClr val="bg1"/>
                </a:solidFill>
              </a:rPr>
              <a:t>2013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35908" name="Line 4"/>
          <p:cNvSpPr>
            <a:spLocks noChangeShapeType="1"/>
          </p:cNvSpPr>
          <p:nvPr/>
        </p:nvSpPr>
        <p:spPr bwMode="auto">
          <a:xfrm>
            <a:off x="5545138" y="4691063"/>
            <a:ext cx="1587" cy="177800"/>
          </a:xfrm>
          <a:prstGeom prst="line">
            <a:avLst/>
          </a:prstGeom>
          <a:noFill/>
          <a:ln w="9525" cap="rnd">
            <a:solidFill>
              <a:srgbClr val="FE7D1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09" name="Line 5"/>
          <p:cNvSpPr>
            <a:spLocks noChangeShapeType="1"/>
          </p:cNvSpPr>
          <p:nvPr/>
        </p:nvSpPr>
        <p:spPr bwMode="auto">
          <a:xfrm>
            <a:off x="8356600" y="4691063"/>
            <a:ext cx="1588" cy="177800"/>
          </a:xfrm>
          <a:prstGeom prst="line">
            <a:avLst/>
          </a:prstGeom>
          <a:noFill/>
          <a:ln w="9525" cap="rnd">
            <a:solidFill>
              <a:srgbClr val="FE7D1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910" name="Group 6"/>
          <p:cNvGrpSpPr>
            <a:grpSpLocks/>
          </p:cNvGrpSpPr>
          <p:nvPr/>
        </p:nvGrpSpPr>
        <p:grpSpPr bwMode="auto">
          <a:xfrm>
            <a:off x="5497513" y="3683000"/>
            <a:ext cx="2871787" cy="673100"/>
            <a:chOff x="3463" y="2338"/>
            <a:chExt cx="1809" cy="424"/>
          </a:xfrm>
        </p:grpSpPr>
        <p:sp>
          <p:nvSpPr>
            <p:cNvPr id="635911" name="Rectangle 7"/>
            <p:cNvSpPr>
              <a:spLocks noChangeArrowheads="1"/>
            </p:cNvSpPr>
            <p:nvPr/>
          </p:nvSpPr>
          <p:spPr bwMode="auto">
            <a:xfrm>
              <a:off x="3463" y="2338"/>
              <a:ext cx="1809" cy="136"/>
            </a:xfrm>
            <a:prstGeom prst="rect">
              <a:avLst/>
            </a:prstGeom>
            <a:solidFill>
              <a:srgbClr val="FE7D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12" name="Rectangle 8"/>
            <p:cNvSpPr>
              <a:spLocks noChangeArrowheads="1"/>
            </p:cNvSpPr>
            <p:nvPr/>
          </p:nvSpPr>
          <p:spPr bwMode="auto">
            <a:xfrm>
              <a:off x="3545" y="2364"/>
              <a:ext cx="16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sz="900" b="1">
                  <a:solidFill>
                    <a:srgbClr val="EAEAEA"/>
                  </a:solidFill>
                </a:rPr>
                <a:t>FTSE EPRA/NAREIT Emerging Real Estate Index</a:t>
              </a:r>
              <a:endParaRPr lang="en-US"/>
            </a:p>
          </p:txBody>
        </p:sp>
        <p:sp>
          <p:nvSpPr>
            <p:cNvPr id="635913" name="Rectangle 9"/>
            <p:cNvSpPr>
              <a:spLocks noChangeArrowheads="1"/>
            </p:cNvSpPr>
            <p:nvPr/>
          </p:nvSpPr>
          <p:spPr bwMode="auto">
            <a:xfrm>
              <a:off x="3464" y="2478"/>
              <a:ext cx="1806" cy="284"/>
            </a:xfrm>
            <a:prstGeom prst="rect">
              <a:avLst/>
            </a:prstGeom>
            <a:noFill/>
            <a:ln w="3175" cap="rnd">
              <a:solidFill>
                <a:srgbClr val="FE7D1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14" name="Rectangle 10"/>
            <p:cNvSpPr>
              <a:spLocks noChangeArrowheads="1"/>
            </p:cNvSpPr>
            <p:nvPr/>
          </p:nvSpPr>
          <p:spPr bwMode="auto">
            <a:xfrm>
              <a:off x="4108" y="2506"/>
              <a:ext cx="2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sz="900">
                  <a:solidFill>
                    <a:srgbClr val="072F67"/>
                  </a:solidFill>
                </a:rPr>
                <a:t>•</a:t>
              </a:r>
              <a:endParaRPr lang="en-US"/>
            </a:p>
          </p:txBody>
        </p:sp>
        <p:sp>
          <p:nvSpPr>
            <p:cNvPr id="635915" name="Rectangle 11"/>
            <p:cNvSpPr>
              <a:spLocks noChangeArrowheads="1"/>
            </p:cNvSpPr>
            <p:nvPr/>
          </p:nvSpPr>
          <p:spPr bwMode="auto">
            <a:xfrm>
              <a:off x="4166" y="2506"/>
              <a:ext cx="49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sz="900" dirty="0" smtClean="0">
                  <a:solidFill>
                    <a:srgbClr val="072F67"/>
                  </a:solidFill>
                </a:rPr>
                <a:t>139 </a:t>
              </a:r>
              <a:r>
                <a:rPr lang="en-US" sz="900" dirty="0">
                  <a:solidFill>
                    <a:srgbClr val="072F67"/>
                  </a:solidFill>
                </a:rPr>
                <a:t>companies</a:t>
              </a:r>
              <a:endParaRPr lang="en-US" dirty="0"/>
            </a:p>
          </p:txBody>
        </p:sp>
        <p:sp>
          <p:nvSpPr>
            <p:cNvPr id="635916" name="Rectangle 12"/>
            <p:cNvSpPr>
              <a:spLocks noChangeArrowheads="1"/>
            </p:cNvSpPr>
            <p:nvPr/>
          </p:nvSpPr>
          <p:spPr bwMode="auto">
            <a:xfrm>
              <a:off x="4167" y="2642"/>
              <a:ext cx="2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sz="900">
                  <a:solidFill>
                    <a:srgbClr val="072F67"/>
                  </a:solidFill>
                </a:rPr>
                <a:t>•</a:t>
              </a:r>
              <a:endParaRPr lang="en-US"/>
            </a:p>
          </p:txBody>
        </p:sp>
        <p:sp>
          <p:nvSpPr>
            <p:cNvPr id="635917" name="Rectangle 13"/>
            <p:cNvSpPr>
              <a:spLocks noChangeArrowheads="1"/>
            </p:cNvSpPr>
            <p:nvPr/>
          </p:nvSpPr>
          <p:spPr bwMode="auto">
            <a:xfrm>
              <a:off x="4225" y="2642"/>
              <a:ext cx="368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sz="900" dirty="0" smtClean="0">
                  <a:solidFill>
                    <a:srgbClr val="072F67"/>
                  </a:solidFill>
                </a:rPr>
                <a:t>$</a:t>
              </a:r>
              <a:r>
                <a:rPr lang="en-US" sz="900" dirty="0" smtClean="0">
                  <a:solidFill>
                    <a:srgbClr val="072F67"/>
                  </a:solidFill>
                </a:rPr>
                <a:t>126 </a:t>
              </a:r>
              <a:r>
                <a:rPr lang="en-US" sz="900" dirty="0">
                  <a:solidFill>
                    <a:srgbClr val="072F67"/>
                  </a:solidFill>
                </a:rPr>
                <a:t>billion</a:t>
              </a:r>
              <a:endParaRPr lang="en-US" dirty="0"/>
            </a:p>
          </p:txBody>
        </p:sp>
      </p:grpSp>
      <p:grpSp>
        <p:nvGrpSpPr>
          <p:cNvPr id="635918" name="Group 14"/>
          <p:cNvGrpSpPr>
            <a:grpSpLocks/>
          </p:cNvGrpSpPr>
          <p:nvPr/>
        </p:nvGrpSpPr>
        <p:grpSpPr bwMode="auto">
          <a:xfrm>
            <a:off x="4895850" y="4862513"/>
            <a:ext cx="1303338" cy="706437"/>
            <a:chOff x="3084" y="3081"/>
            <a:chExt cx="821" cy="445"/>
          </a:xfrm>
        </p:grpSpPr>
        <p:sp>
          <p:nvSpPr>
            <p:cNvPr id="635919" name="Rectangle 15"/>
            <p:cNvSpPr>
              <a:spLocks noChangeArrowheads="1"/>
            </p:cNvSpPr>
            <p:nvPr/>
          </p:nvSpPr>
          <p:spPr bwMode="auto">
            <a:xfrm>
              <a:off x="3084" y="3081"/>
              <a:ext cx="821" cy="164"/>
            </a:xfrm>
            <a:prstGeom prst="rect">
              <a:avLst/>
            </a:prstGeom>
            <a:solidFill>
              <a:srgbClr val="FE7D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0" name="Rectangle 16"/>
            <p:cNvSpPr>
              <a:spLocks noChangeArrowheads="1"/>
            </p:cNvSpPr>
            <p:nvPr/>
          </p:nvSpPr>
          <p:spPr bwMode="auto">
            <a:xfrm>
              <a:off x="3291" y="3115"/>
              <a:ext cx="36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sz="1100" b="1">
                  <a:solidFill>
                    <a:srgbClr val="EAEAEA"/>
                  </a:solidFill>
                </a:rPr>
                <a:t>Americas</a:t>
              </a:r>
              <a:endParaRPr lang="en-US"/>
            </a:p>
          </p:txBody>
        </p:sp>
        <p:sp>
          <p:nvSpPr>
            <p:cNvPr id="635921" name="Rectangle 17"/>
            <p:cNvSpPr>
              <a:spLocks noChangeArrowheads="1"/>
            </p:cNvSpPr>
            <p:nvPr/>
          </p:nvSpPr>
          <p:spPr bwMode="auto">
            <a:xfrm>
              <a:off x="3085" y="3242"/>
              <a:ext cx="820" cy="284"/>
            </a:xfrm>
            <a:prstGeom prst="rect">
              <a:avLst/>
            </a:prstGeom>
            <a:noFill/>
            <a:ln w="3175" cap="rnd">
              <a:solidFill>
                <a:srgbClr val="FE7D1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2" name="Rectangle 18"/>
            <p:cNvSpPr>
              <a:spLocks noChangeArrowheads="1"/>
            </p:cNvSpPr>
            <p:nvPr/>
          </p:nvSpPr>
          <p:spPr bwMode="auto">
            <a:xfrm>
              <a:off x="3236" y="3270"/>
              <a:ext cx="2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sz="900">
                  <a:solidFill>
                    <a:srgbClr val="072F67"/>
                  </a:solidFill>
                </a:rPr>
                <a:t>•</a:t>
              </a:r>
              <a:endParaRPr lang="en-US"/>
            </a:p>
          </p:txBody>
        </p:sp>
        <p:sp>
          <p:nvSpPr>
            <p:cNvPr id="635923" name="Rectangle 19"/>
            <p:cNvSpPr>
              <a:spLocks noChangeArrowheads="1"/>
            </p:cNvSpPr>
            <p:nvPr/>
          </p:nvSpPr>
          <p:spPr bwMode="auto">
            <a:xfrm>
              <a:off x="3294" y="3270"/>
              <a:ext cx="452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sz="900" dirty="0" smtClean="0">
                  <a:solidFill>
                    <a:srgbClr val="072F67"/>
                  </a:solidFill>
                </a:rPr>
                <a:t>25 </a:t>
              </a:r>
              <a:r>
                <a:rPr lang="en-US" sz="900" dirty="0">
                  <a:solidFill>
                    <a:srgbClr val="072F67"/>
                  </a:solidFill>
                </a:rPr>
                <a:t>companies</a:t>
              </a:r>
              <a:endParaRPr lang="en-US" dirty="0"/>
            </a:p>
          </p:txBody>
        </p:sp>
        <p:sp>
          <p:nvSpPr>
            <p:cNvPr id="635924" name="Rectangle 20"/>
            <p:cNvSpPr>
              <a:spLocks noChangeArrowheads="1"/>
            </p:cNvSpPr>
            <p:nvPr/>
          </p:nvSpPr>
          <p:spPr bwMode="auto">
            <a:xfrm>
              <a:off x="3176" y="3407"/>
              <a:ext cx="2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sz="900">
                  <a:solidFill>
                    <a:srgbClr val="072F67"/>
                  </a:solidFill>
                </a:rPr>
                <a:t>•</a:t>
              </a:r>
              <a:endParaRPr lang="en-US"/>
            </a:p>
          </p:txBody>
        </p:sp>
        <p:sp>
          <p:nvSpPr>
            <p:cNvPr id="635925" name="Rectangle 21"/>
            <p:cNvSpPr>
              <a:spLocks noChangeArrowheads="1"/>
            </p:cNvSpPr>
            <p:nvPr/>
          </p:nvSpPr>
          <p:spPr bwMode="auto">
            <a:xfrm>
              <a:off x="3234" y="3407"/>
              <a:ext cx="54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sz="900" dirty="0" smtClean="0">
                  <a:solidFill>
                    <a:srgbClr val="072F67"/>
                  </a:solidFill>
                </a:rPr>
                <a:t>$</a:t>
              </a:r>
              <a:r>
                <a:rPr lang="en-US" sz="900" dirty="0" smtClean="0">
                  <a:solidFill>
                    <a:srgbClr val="072F67"/>
                  </a:solidFill>
                </a:rPr>
                <a:t>20</a:t>
              </a:r>
              <a:r>
                <a:rPr lang="en-US" sz="900" dirty="0" smtClean="0">
                  <a:solidFill>
                    <a:srgbClr val="072F67"/>
                  </a:solidFill>
                </a:rPr>
                <a:t> </a:t>
              </a:r>
              <a:r>
                <a:rPr lang="en-US" sz="900" dirty="0">
                  <a:solidFill>
                    <a:srgbClr val="072F67"/>
                  </a:solidFill>
                </a:rPr>
                <a:t>billion </a:t>
              </a:r>
              <a:r>
                <a:rPr lang="en-US" sz="900" dirty="0" smtClean="0">
                  <a:solidFill>
                    <a:srgbClr val="072F67"/>
                  </a:solidFill>
                </a:rPr>
                <a:t>(</a:t>
              </a:r>
              <a:r>
                <a:rPr lang="en-US" sz="900" dirty="0" smtClean="0">
                  <a:solidFill>
                    <a:srgbClr val="072F67"/>
                  </a:solidFill>
                </a:rPr>
                <a:t>16%)</a:t>
              </a:r>
              <a:endParaRPr lang="en-US" dirty="0"/>
            </a:p>
          </p:txBody>
        </p:sp>
      </p:grpSp>
      <p:sp>
        <p:nvSpPr>
          <p:cNvPr id="635926" name="Line 22"/>
          <p:cNvSpPr>
            <a:spLocks noChangeShapeType="1"/>
          </p:cNvSpPr>
          <p:nvPr/>
        </p:nvSpPr>
        <p:spPr bwMode="auto">
          <a:xfrm>
            <a:off x="5546725" y="4686300"/>
            <a:ext cx="2798763" cy="1588"/>
          </a:xfrm>
          <a:prstGeom prst="line">
            <a:avLst/>
          </a:prstGeom>
          <a:noFill/>
          <a:ln w="9525" cap="rnd">
            <a:solidFill>
              <a:srgbClr val="FE7D1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927" name="Group 23"/>
          <p:cNvGrpSpPr>
            <a:grpSpLocks/>
          </p:cNvGrpSpPr>
          <p:nvPr/>
        </p:nvGrpSpPr>
        <p:grpSpPr bwMode="auto">
          <a:xfrm>
            <a:off x="6308725" y="4862513"/>
            <a:ext cx="1303338" cy="706437"/>
            <a:chOff x="3974" y="3081"/>
            <a:chExt cx="821" cy="445"/>
          </a:xfrm>
        </p:grpSpPr>
        <p:sp>
          <p:nvSpPr>
            <p:cNvPr id="635928" name="Rectangle 24"/>
            <p:cNvSpPr>
              <a:spLocks noChangeArrowheads="1"/>
            </p:cNvSpPr>
            <p:nvPr/>
          </p:nvSpPr>
          <p:spPr bwMode="auto">
            <a:xfrm>
              <a:off x="3974" y="3081"/>
              <a:ext cx="821" cy="164"/>
            </a:xfrm>
            <a:prstGeom prst="rect">
              <a:avLst/>
            </a:prstGeom>
            <a:solidFill>
              <a:srgbClr val="FE7D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9" name="Rectangle 25"/>
            <p:cNvSpPr>
              <a:spLocks noChangeArrowheads="1"/>
            </p:cNvSpPr>
            <p:nvPr/>
          </p:nvSpPr>
          <p:spPr bwMode="auto">
            <a:xfrm>
              <a:off x="4130" y="3115"/>
              <a:ext cx="45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sz="1100" b="1">
                  <a:solidFill>
                    <a:srgbClr val="EAEAEA"/>
                  </a:solidFill>
                </a:rPr>
                <a:t>Asia Pacific</a:t>
              </a:r>
              <a:endParaRPr lang="en-US"/>
            </a:p>
          </p:txBody>
        </p:sp>
        <p:sp>
          <p:nvSpPr>
            <p:cNvPr id="635930" name="Rectangle 26"/>
            <p:cNvSpPr>
              <a:spLocks noChangeArrowheads="1"/>
            </p:cNvSpPr>
            <p:nvPr/>
          </p:nvSpPr>
          <p:spPr bwMode="auto">
            <a:xfrm>
              <a:off x="3974" y="3242"/>
              <a:ext cx="821" cy="284"/>
            </a:xfrm>
            <a:prstGeom prst="rect">
              <a:avLst/>
            </a:prstGeom>
            <a:noFill/>
            <a:ln w="3175" cap="rnd">
              <a:solidFill>
                <a:srgbClr val="FE7D1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31" name="Rectangle 27"/>
            <p:cNvSpPr>
              <a:spLocks noChangeArrowheads="1"/>
            </p:cNvSpPr>
            <p:nvPr/>
          </p:nvSpPr>
          <p:spPr bwMode="auto">
            <a:xfrm>
              <a:off x="4138" y="3270"/>
              <a:ext cx="2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sz="900">
                  <a:solidFill>
                    <a:srgbClr val="072F67"/>
                  </a:solidFill>
                </a:rPr>
                <a:t>•</a:t>
              </a:r>
              <a:endParaRPr lang="en-US"/>
            </a:p>
          </p:txBody>
        </p:sp>
        <p:sp>
          <p:nvSpPr>
            <p:cNvPr id="635932" name="Rectangle 28"/>
            <p:cNvSpPr>
              <a:spLocks noChangeArrowheads="1"/>
            </p:cNvSpPr>
            <p:nvPr/>
          </p:nvSpPr>
          <p:spPr bwMode="auto">
            <a:xfrm>
              <a:off x="4173" y="3270"/>
              <a:ext cx="452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sz="900" dirty="0" smtClean="0">
                  <a:solidFill>
                    <a:srgbClr val="072F67"/>
                  </a:solidFill>
                </a:rPr>
                <a:t>89 </a:t>
              </a:r>
              <a:r>
                <a:rPr lang="en-US" sz="900" dirty="0">
                  <a:solidFill>
                    <a:srgbClr val="072F67"/>
                  </a:solidFill>
                </a:rPr>
                <a:t>companies</a:t>
              </a:r>
              <a:endParaRPr lang="en-US" dirty="0"/>
            </a:p>
          </p:txBody>
        </p:sp>
        <p:sp>
          <p:nvSpPr>
            <p:cNvPr id="635933" name="Rectangle 29"/>
            <p:cNvSpPr>
              <a:spLocks noChangeArrowheads="1"/>
            </p:cNvSpPr>
            <p:nvPr/>
          </p:nvSpPr>
          <p:spPr bwMode="auto">
            <a:xfrm>
              <a:off x="4065" y="3407"/>
              <a:ext cx="2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sz="900">
                  <a:solidFill>
                    <a:srgbClr val="072F67"/>
                  </a:solidFill>
                </a:rPr>
                <a:t>•</a:t>
              </a:r>
              <a:endParaRPr lang="en-US"/>
            </a:p>
          </p:txBody>
        </p:sp>
        <p:sp>
          <p:nvSpPr>
            <p:cNvPr id="635934" name="Rectangle 30"/>
            <p:cNvSpPr>
              <a:spLocks noChangeArrowheads="1"/>
            </p:cNvSpPr>
            <p:nvPr/>
          </p:nvSpPr>
          <p:spPr bwMode="auto">
            <a:xfrm>
              <a:off x="4124" y="3407"/>
              <a:ext cx="54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sz="900" smtClean="0">
                  <a:solidFill>
                    <a:srgbClr val="072F67"/>
                  </a:solidFill>
                </a:rPr>
                <a:t>$</a:t>
              </a:r>
              <a:r>
                <a:rPr lang="en-US" sz="900" smtClean="0">
                  <a:solidFill>
                    <a:srgbClr val="072F67"/>
                  </a:solidFill>
                </a:rPr>
                <a:t>76 </a:t>
              </a:r>
              <a:r>
                <a:rPr lang="en-US" sz="900" dirty="0">
                  <a:solidFill>
                    <a:srgbClr val="072F67"/>
                  </a:solidFill>
                </a:rPr>
                <a:t>billion </a:t>
              </a:r>
              <a:r>
                <a:rPr lang="en-US" sz="900" smtClean="0">
                  <a:solidFill>
                    <a:srgbClr val="072F67"/>
                  </a:solidFill>
                </a:rPr>
                <a:t>(</a:t>
              </a:r>
              <a:r>
                <a:rPr lang="en-US" sz="900" smtClean="0">
                  <a:solidFill>
                    <a:srgbClr val="072F67"/>
                  </a:solidFill>
                </a:rPr>
                <a:t>60%)</a:t>
              </a:r>
              <a:endParaRPr lang="en-US" dirty="0"/>
            </a:p>
          </p:txBody>
        </p:sp>
      </p:grpSp>
      <p:sp>
        <p:nvSpPr>
          <p:cNvPr id="635935" name="Rectangle 31"/>
          <p:cNvSpPr>
            <a:spLocks noChangeArrowheads="1"/>
          </p:cNvSpPr>
          <p:nvPr/>
        </p:nvSpPr>
        <p:spPr bwMode="auto">
          <a:xfrm>
            <a:off x="7693025" y="4862513"/>
            <a:ext cx="1303338" cy="260350"/>
          </a:xfrm>
          <a:prstGeom prst="rect">
            <a:avLst/>
          </a:prstGeom>
          <a:solidFill>
            <a:srgbClr val="FE7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5936" name="Rectangle 32"/>
          <p:cNvSpPr>
            <a:spLocks noChangeArrowheads="1"/>
          </p:cNvSpPr>
          <p:nvPr/>
        </p:nvSpPr>
        <p:spPr bwMode="auto">
          <a:xfrm>
            <a:off x="8137525" y="4916488"/>
            <a:ext cx="3968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EMEA</a:t>
            </a:r>
            <a:endParaRPr lang="en-US"/>
          </a:p>
        </p:txBody>
      </p:sp>
      <p:sp>
        <p:nvSpPr>
          <p:cNvPr id="635937" name="Rectangle 33"/>
          <p:cNvSpPr>
            <a:spLocks noChangeArrowheads="1"/>
          </p:cNvSpPr>
          <p:nvPr/>
        </p:nvSpPr>
        <p:spPr bwMode="auto">
          <a:xfrm>
            <a:off x="7694613" y="5118100"/>
            <a:ext cx="1301750" cy="450850"/>
          </a:xfrm>
          <a:prstGeom prst="rect">
            <a:avLst/>
          </a:prstGeom>
          <a:noFill/>
          <a:ln w="3175" cap="rnd">
            <a:solidFill>
              <a:srgbClr val="FE7D1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5938" name="Rectangle 34"/>
          <p:cNvSpPr>
            <a:spLocks noChangeArrowheads="1"/>
          </p:cNvSpPr>
          <p:nvPr/>
        </p:nvSpPr>
        <p:spPr bwMode="auto">
          <a:xfrm>
            <a:off x="7932738" y="5162550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5939" name="Rectangle 35"/>
          <p:cNvSpPr>
            <a:spLocks noChangeArrowheads="1"/>
          </p:cNvSpPr>
          <p:nvPr/>
        </p:nvSpPr>
        <p:spPr bwMode="auto">
          <a:xfrm>
            <a:off x="8026400" y="5162550"/>
            <a:ext cx="71814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dirty="0" smtClean="0">
                <a:solidFill>
                  <a:srgbClr val="072F67"/>
                </a:solidFill>
              </a:rPr>
              <a:t>25 </a:t>
            </a:r>
            <a:r>
              <a:rPr lang="en-US" sz="900" dirty="0">
                <a:solidFill>
                  <a:srgbClr val="072F67"/>
                </a:solidFill>
              </a:rPr>
              <a:t>companies</a:t>
            </a:r>
            <a:endParaRPr lang="en-US" dirty="0"/>
          </a:p>
        </p:txBody>
      </p:sp>
      <p:sp>
        <p:nvSpPr>
          <p:cNvPr id="635940" name="Rectangle 36"/>
          <p:cNvSpPr>
            <a:spLocks noChangeArrowheads="1"/>
          </p:cNvSpPr>
          <p:nvPr/>
        </p:nvSpPr>
        <p:spPr bwMode="auto">
          <a:xfrm>
            <a:off x="7837488" y="5380038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5941" name="Rectangle 37"/>
          <p:cNvSpPr>
            <a:spLocks noChangeArrowheads="1"/>
          </p:cNvSpPr>
          <p:nvPr/>
        </p:nvSpPr>
        <p:spPr bwMode="auto">
          <a:xfrm>
            <a:off x="7931150" y="5380038"/>
            <a:ext cx="85921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smtClean="0">
                <a:solidFill>
                  <a:srgbClr val="072F67"/>
                </a:solidFill>
              </a:rPr>
              <a:t>$30 </a:t>
            </a:r>
            <a:r>
              <a:rPr lang="en-US" sz="900" dirty="0">
                <a:solidFill>
                  <a:srgbClr val="072F67"/>
                </a:solidFill>
              </a:rPr>
              <a:t>billion </a:t>
            </a:r>
            <a:r>
              <a:rPr lang="en-US" sz="900">
                <a:solidFill>
                  <a:srgbClr val="072F67"/>
                </a:solidFill>
              </a:rPr>
              <a:t>(</a:t>
            </a:r>
            <a:r>
              <a:rPr lang="en-US" sz="900" smtClean="0">
                <a:solidFill>
                  <a:srgbClr val="072F67"/>
                </a:solidFill>
              </a:rPr>
              <a:t>24%)</a:t>
            </a:r>
            <a:endParaRPr lang="en-US" dirty="0"/>
          </a:p>
        </p:txBody>
      </p:sp>
      <p:sp>
        <p:nvSpPr>
          <p:cNvPr id="635942" name="Line 38"/>
          <p:cNvSpPr>
            <a:spLocks noChangeShapeType="1"/>
          </p:cNvSpPr>
          <p:nvPr/>
        </p:nvSpPr>
        <p:spPr bwMode="auto">
          <a:xfrm>
            <a:off x="6962775" y="4310063"/>
            <a:ext cx="1588" cy="549275"/>
          </a:xfrm>
          <a:prstGeom prst="line">
            <a:avLst/>
          </a:prstGeom>
          <a:noFill/>
          <a:ln w="9525" cap="rnd">
            <a:solidFill>
              <a:srgbClr val="FE7D1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43" name="Rectangle 39"/>
          <p:cNvSpPr>
            <a:spLocks noChangeArrowheads="1"/>
          </p:cNvSpPr>
          <p:nvPr/>
        </p:nvSpPr>
        <p:spPr bwMode="auto">
          <a:xfrm>
            <a:off x="1185863" y="3721100"/>
            <a:ext cx="2917825" cy="215900"/>
          </a:xfrm>
          <a:prstGeom prst="rect">
            <a:avLst/>
          </a:prstGeom>
          <a:solidFill>
            <a:srgbClr val="0066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5944" name="Rectangle 40"/>
          <p:cNvSpPr>
            <a:spLocks noChangeArrowheads="1"/>
          </p:cNvSpPr>
          <p:nvPr/>
        </p:nvSpPr>
        <p:spPr bwMode="auto">
          <a:xfrm>
            <a:off x="1277938" y="3763963"/>
            <a:ext cx="26416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b="1">
                <a:solidFill>
                  <a:srgbClr val="EAEAEA"/>
                </a:solidFill>
              </a:rPr>
              <a:t>FTSE EPRA/NAREIT Developed Real Estate Index*</a:t>
            </a:r>
            <a:endParaRPr lang="en-US"/>
          </a:p>
        </p:txBody>
      </p:sp>
      <p:sp>
        <p:nvSpPr>
          <p:cNvPr id="635945" name="Rectangle 41"/>
          <p:cNvSpPr>
            <a:spLocks noChangeArrowheads="1"/>
          </p:cNvSpPr>
          <p:nvPr/>
        </p:nvSpPr>
        <p:spPr bwMode="auto">
          <a:xfrm>
            <a:off x="1189038" y="3906838"/>
            <a:ext cx="2913062" cy="450850"/>
          </a:xfrm>
          <a:prstGeom prst="rect">
            <a:avLst/>
          </a:prstGeom>
          <a:noFill/>
          <a:ln w="3175" cap="rnd">
            <a:solidFill>
              <a:srgbClr val="00664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5946" name="Rectangle 42"/>
          <p:cNvSpPr>
            <a:spLocks noChangeArrowheads="1"/>
          </p:cNvSpPr>
          <p:nvPr/>
        </p:nvSpPr>
        <p:spPr bwMode="auto">
          <a:xfrm>
            <a:off x="2201863" y="3952875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5947" name="Rectangle 43"/>
          <p:cNvSpPr>
            <a:spLocks noChangeArrowheads="1"/>
          </p:cNvSpPr>
          <p:nvPr/>
        </p:nvSpPr>
        <p:spPr bwMode="auto">
          <a:xfrm>
            <a:off x="2286000" y="3962400"/>
            <a:ext cx="78226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dirty="0" smtClean="0">
                <a:solidFill>
                  <a:srgbClr val="072F67"/>
                </a:solidFill>
              </a:rPr>
              <a:t>307 </a:t>
            </a:r>
            <a:r>
              <a:rPr lang="en-US" sz="900" dirty="0">
                <a:solidFill>
                  <a:srgbClr val="072F67"/>
                </a:solidFill>
              </a:rPr>
              <a:t>companies</a:t>
            </a:r>
            <a:endParaRPr lang="en-US" dirty="0"/>
          </a:p>
        </p:txBody>
      </p:sp>
      <p:sp>
        <p:nvSpPr>
          <p:cNvPr id="635948" name="Rectangle 44"/>
          <p:cNvSpPr>
            <a:spLocks noChangeArrowheads="1"/>
          </p:cNvSpPr>
          <p:nvPr/>
        </p:nvSpPr>
        <p:spPr bwMode="auto">
          <a:xfrm>
            <a:off x="2297113" y="4170363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5949" name="Rectangle 45"/>
          <p:cNvSpPr>
            <a:spLocks noChangeArrowheads="1"/>
          </p:cNvSpPr>
          <p:nvPr/>
        </p:nvSpPr>
        <p:spPr bwMode="auto">
          <a:xfrm>
            <a:off x="2389188" y="4170363"/>
            <a:ext cx="67967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dirty="0" smtClean="0">
                <a:solidFill>
                  <a:srgbClr val="072F67"/>
                </a:solidFill>
              </a:rPr>
              <a:t>$</a:t>
            </a:r>
            <a:r>
              <a:rPr lang="en-US" sz="900" dirty="0" smtClean="0">
                <a:solidFill>
                  <a:srgbClr val="072F67"/>
                </a:solidFill>
              </a:rPr>
              <a:t>1,069 </a:t>
            </a:r>
            <a:r>
              <a:rPr lang="en-US" sz="900" dirty="0">
                <a:solidFill>
                  <a:srgbClr val="072F67"/>
                </a:solidFill>
              </a:rPr>
              <a:t>billion</a:t>
            </a:r>
            <a:endParaRPr lang="en-US" dirty="0"/>
          </a:p>
        </p:txBody>
      </p:sp>
      <p:sp>
        <p:nvSpPr>
          <p:cNvPr id="635950" name="Rectangle 46"/>
          <p:cNvSpPr>
            <a:spLocks noChangeArrowheads="1"/>
          </p:cNvSpPr>
          <p:nvPr/>
        </p:nvSpPr>
        <p:spPr bwMode="auto">
          <a:xfrm>
            <a:off x="609600" y="4865688"/>
            <a:ext cx="1303338" cy="260350"/>
          </a:xfrm>
          <a:prstGeom prst="rect">
            <a:avLst/>
          </a:prstGeom>
          <a:solidFill>
            <a:srgbClr val="0066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5951" name="Rectangle 47"/>
          <p:cNvSpPr>
            <a:spLocks noChangeArrowheads="1"/>
          </p:cNvSpPr>
          <p:nvPr/>
        </p:nvSpPr>
        <p:spPr bwMode="auto">
          <a:xfrm>
            <a:off x="765175" y="4919663"/>
            <a:ext cx="8921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North America</a:t>
            </a:r>
            <a:endParaRPr lang="en-US"/>
          </a:p>
        </p:txBody>
      </p:sp>
      <p:sp>
        <p:nvSpPr>
          <p:cNvPr id="635952" name="Rectangle 48"/>
          <p:cNvSpPr>
            <a:spLocks noChangeArrowheads="1"/>
          </p:cNvSpPr>
          <p:nvPr/>
        </p:nvSpPr>
        <p:spPr bwMode="auto">
          <a:xfrm>
            <a:off x="611188" y="5121275"/>
            <a:ext cx="1301750" cy="450850"/>
          </a:xfrm>
          <a:prstGeom prst="rect">
            <a:avLst/>
          </a:prstGeom>
          <a:noFill/>
          <a:ln w="3175" cap="rnd">
            <a:solidFill>
              <a:srgbClr val="00664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5953" name="Rectangle 49"/>
          <p:cNvSpPr>
            <a:spLocks noChangeArrowheads="1"/>
          </p:cNvSpPr>
          <p:nvPr/>
        </p:nvSpPr>
        <p:spPr bwMode="auto">
          <a:xfrm>
            <a:off x="819150" y="5165725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5954" name="Rectangle 50"/>
          <p:cNvSpPr>
            <a:spLocks noChangeArrowheads="1"/>
          </p:cNvSpPr>
          <p:nvPr/>
        </p:nvSpPr>
        <p:spPr bwMode="auto">
          <a:xfrm>
            <a:off x="911225" y="5165725"/>
            <a:ext cx="78226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dirty="0" smtClean="0">
                <a:solidFill>
                  <a:srgbClr val="072F67"/>
                </a:solidFill>
              </a:rPr>
              <a:t>141 </a:t>
            </a:r>
            <a:r>
              <a:rPr lang="en-US" sz="900" dirty="0">
                <a:solidFill>
                  <a:srgbClr val="072F67"/>
                </a:solidFill>
              </a:rPr>
              <a:t>companies</a:t>
            </a:r>
            <a:endParaRPr lang="en-US" dirty="0"/>
          </a:p>
        </p:txBody>
      </p:sp>
      <p:sp>
        <p:nvSpPr>
          <p:cNvPr id="635955" name="Rectangle 51"/>
          <p:cNvSpPr>
            <a:spLocks noChangeArrowheads="1"/>
          </p:cNvSpPr>
          <p:nvPr/>
        </p:nvSpPr>
        <p:spPr bwMode="auto">
          <a:xfrm>
            <a:off x="722313" y="5381625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5956" name="Rectangle 52"/>
          <p:cNvSpPr>
            <a:spLocks noChangeArrowheads="1"/>
          </p:cNvSpPr>
          <p:nvPr/>
        </p:nvSpPr>
        <p:spPr bwMode="auto">
          <a:xfrm>
            <a:off x="814388" y="5381625"/>
            <a:ext cx="92333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dirty="0" smtClean="0">
                <a:solidFill>
                  <a:srgbClr val="072F67"/>
                </a:solidFill>
              </a:rPr>
              <a:t>$</a:t>
            </a:r>
            <a:r>
              <a:rPr lang="en-US" sz="900" dirty="0" smtClean="0">
                <a:solidFill>
                  <a:srgbClr val="072F67"/>
                </a:solidFill>
              </a:rPr>
              <a:t>540 </a:t>
            </a:r>
            <a:r>
              <a:rPr lang="en-US" sz="900" dirty="0">
                <a:solidFill>
                  <a:srgbClr val="072F67"/>
                </a:solidFill>
              </a:rPr>
              <a:t>billion (</a:t>
            </a:r>
            <a:r>
              <a:rPr lang="en-US" sz="900" dirty="0" smtClean="0">
                <a:solidFill>
                  <a:srgbClr val="072F67"/>
                </a:solidFill>
              </a:rPr>
              <a:t>50%)</a:t>
            </a:r>
            <a:endParaRPr lang="en-US" dirty="0"/>
          </a:p>
        </p:txBody>
      </p:sp>
      <p:sp>
        <p:nvSpPr>
          <p:cNvPr id="635957" name="Line 53"/>
          <p:cNvSpPr>
            <a:spLocks noChangeShapeType="1"/>
          </p:cNvSpPr>
          <p:nvPr/>
        </p:nvSpPr>
        <p:spPr bwMode="auto">
          <a:xfrm>
            <a:off x="1258888" y="4689475"/>
            <a:ext cx="2798762" cy="1588"/>
          </a:xfrm>
          <a:prstGeom prst="line">
            <a:avLst/>
          </a:prstGeom>
          <a:noFill/>
          <a:ln w="9525" cap="rnd">
            <a:solidFill>
              <a:srgbClr val="0066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58" name="Line 54"/>
          <p:cNvSpPr>
            <a:spLocks noChangeShapeType="1"/>
          </p:cNvSpPr>
          <p:nvPr/>
        </p:nvSpPr>
        <p:spPr bwMode="auto">
          <a:xfrm>
            <a:off x="1258888" y="4689475"/>
            <a:ext cx="1587" cy="176213"/>
          </a:xfrm>
          <a:prstGeom prst="line">
            <a:avLst/>
          </a:prstGeom>
          <a:noFill/>
          <a:ln w="9525" cap="rnd">
            <a:solidFill>
              <a:srgbClr val="0066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59" name="Rectangle 55"/>
          <p:cNvSpPr>
            <a:spLocks noChangeArrowheads="1"/>
          </p:cNvSpPr>
          <p:nvPr/>
        </p:nvSpPr>
        <p:spPr bwMode="auto">
          <a:xfrm>
            <a:off x="2020888" y="4865688"/>
            <a:ext cx="1303337" cy="260350"/>
          </a:xfrm>
          <a:prstGeom prst="rect">
            <a:avLst/>
          </a:prstGeom>
          <a:solidFill>
            <a:srgbClr val="0066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5960" name="Rectangle 56"/>
          <p:cNvSpPr>
            <a:spLocks noChangeArrowheads="1"/>
          </p:cNvSpPr>
          <p:nvPr/>
        </p:nvSpPr>
        <p:spPr bwMode="auto">
          <a:xfrm>
            <a:off x="2522538" y="4919663"/>
            <a:ext cx="3111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Asia </a:t>
            </a:r>
            <a:endParaRPr lang="en-US"/>
          </a:p>
        </p:txBody>
      </p:sp>
      <p:sp>
        <p:nvSpPr>
          <p:cNvPr id="635961" name="Rectangle 57"/>
          <p:cNvSpPr>
            <a:spLocks noChangeArrowheads="1"/>
          </p:cNvSpPr>
          <p:nvPr/>
        </p:nvSpPr>
        <p:spPr bwMode="auto">
          <a:xfrm>
            <a:off x="2022475" y="5121275"/>
            <a:ext cx="1301750" cy="450850"/>
          </a:xfrm>
          <a:prstGeom prst="rect">
            <a:avLst/>
          </a:prstGeom>
          <a:noFill/>
          <a:ln w="3175" cap="rnd">
            <a:solidFill>
              <a:srgbClr val="00664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5962" name="Rectangle 58"/>
          <p:cNvSpPr>
            <a:spLocks noChangeArrowheads="1"/>
          </p:cNvSpPr>
          <p:nvPr/>
        </p:nvSpPr>
        <p:spPr bwMode="auto">
          <a:xfrm>
            <a:off x="2262188" y="5165725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5963" name="Rectangle 59"/>
          <p:cNvSpPr>
            <a:spLocks noChangeArrowheads="1"/>
          </p:cNvSpPr>
          <p:nvPr/>
        </p:nvSpPr>
        <p:spPr bwMode="auto">
          <a:xfrm>
            <a:off x="2354263" y="5165725"/>
            <a:ext cx="71814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dirty="0" smtClean="0">
                <a:solidFill>
                  <a:srgbClr val="072F67"/>
                </a:solidFill>
              </a:rPr>
              <a:t>82 </a:t>
            </a:r>
            <a:r>
              <a:rPr lang="en-US" sz="900" dirty="0">
                <a:solidFill>
                  <a:srgbClr val="072F67"/>
                </a:solidFill>
              </a:rPr>
              <a:t>companies</a:t>
            </a:r>
            <a:endParaRPr lang="en-US" dirty="0"/>
          </a:p>
        </p:txBody>
      </p:sp>
      <p:sp>
        <p:nvSpPr>
          <p:cNvPr id="635964" name="Rectangle 60"/>
          <p:cNvSpPr>
            <a:spLocks noChangeArrowheads="1"/>
          </p:cNvSpPr>
          <p:nvPr/>
        </p:nvSpPr>
        <p:spPr bwMode="auto">
          <a:xfrm>
            <a:off x="2133600" y="5381625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5965" name="Rectangle 61"/>
          <p:cNvSpPr>
            <a:spLocks noChangeArrowheads="1"/>
          </p:cNvSpPr>
          <p:nvPr/>
        </p:nvSpPr>
        <p:spPr bwMode="auto">
          <a:xfrm>
            <a:off x="2225675" y="5381625"/>
            <a:ext cx="92333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dirty="0" smtClean="0">
                <a:solidFill>
                  <a:srgbClr val="072F67"/>
                </a:solidFill>
              </a:rPr>
              <a:t>$</a:t>
            </a:r>
            <a:r>
              <a:rPr lang="en-US" sz="900" dirty="0" smtClean="0">
                <a:solidFill>
                  <a:srgbClr val="072F67"/>
                </a:solidFill>
              </a:rPr>
              <a:t>379 </a:t>
            </a:r>
            <a:r>
              <a:rPr lang="en-US" sz="900" dirty="0">
                <a:solidFill>
                  <a:srgbClr val="072F67"/>
                </a:solidFill>
              </a:rPr>
              <a:t>billion (</a:t>
            </a:r>
            <a:r>
              <a:rPr lang="en-US" sz="900" dirty="0" smtClean="0">
                <a:solidFill>
                  <a:srgbClr val="072F67"/>
                </a:solidFill>
              </a:rPr>
              <a:t>35%)</a:t>
            </a:r>
            <a:endParaRPr lang="en-US" dirty="0"/>
          </a:p>
        </p:txBody>
      </p:sp>
      <p:sp>
        <p:nvSpPr>
          <p:cNvPr id="635966" name="Rectangle 62"/>
          <p:cNvSpPr>
            <a:spLocks noChangeArrowheads="1"/>
          </p:cNvSpPr>
          <p:nvPr/>
        </p:nvSpPr>
        <p:spPr bwMode="auto">
          <a:xfrm>
            <a:off x="3406775" y="4865688"/>
            <a:ext cx="1303338" cy="260350"/>
          </a:xfrm>
          <a:prstGeom prst="rect">
            <a:avLst/>
          </a:prstGeom>
          <a:solidFill>
            <a:srgbClr val="0066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5967" name="Rectangle 63"/>
          <p:cNvSpPr>
            <a:spLocks noChangeArrowheads="1"/>
          </p:cNvSpPr>
          <p:nvPr/>
        </p:nvSpPr>
        <p:spPr bwMode="auto">
          <a:xfrm>
            <a:off x="3810000" y="4919663"/>
            <a:ext cx="4508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Europe</a:t>
            </a:r>
            <a:endParaRPr lang="en-US"/>
          </a:p>
        </p:txBody>
      </p:sp>
      <p:sp>
        <p:nvSpPr>
          <p:cNvPr id="635968" name="Rectangle 64"/>
          <p:cNvSpPr>
            <a:spLocks noChangeArrowheads="1"/>
          </p:cNvSpPr>
          <p:nvPr/>
        </p:nvSpPr>
        <p:spPr bwMode="auto">
          <a:xfrm>
            <a:off x="3406775" y="5121275"/>
            <a:ext cx="1303338" cy="450850"/>
          </a:xfrm>
          <a:prstGeom prst="rect">
            <a:avLst/>
          </a:prstGeom>
          <a:noFill/>
          <a:ln w="3175" cap="rnd">
            <a:solidFill>
              <a:srgbClr val="00664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5969" name="Rectangle 65"/>
          <p:cNvSpPr>
            <a:spLocks noChangeArrowheads="1"/>
          </p:cNvSpPr>
          <p:nvPr/>
        </p:nvSpPr>
        <p:spPr bwMode="auto">
          <a:xfrm>
            <a:off x="3646488" y="5165725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5970" name="Rectangle 66"/>
          <p:cNvSpPr>
            <a:spLocks noChangeArrowheads="1"/>
          </p:cNvSpPr>
          <p:nvPr/>
        </p:nvSpPr>
        <p:spPr bwMode="auto">
          <a:xfrm>
            <a:off x="3733800" y="5181600"/>
            <a:ext cx="71814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dirty="0" smtClean="0">
                <a:solidFill>
                  <a:srgbClr val="072F67"/>
                </a:solidFill>
              </a:rPr>
              <a:t>83 </a:t>
            </a:r>
            <a:r>
              <a:rPr lang="en-US" sz="900" dirty="0">
                <a:solidFill>
                  <a:srgbClr val="072F67"/>
                </a:solidFill>
              </a:rPr>
              <a:t>companies</a:t>
            </a:r>
            <a:endParaRPr lang="en-US" dirty="0"/>
          </a:p>
        </p:txBody>
      </p:sp>
      <p:sp>
        <p:nvSpPr>
          <p:cNvPr id="635971" name="Rectangle 67"/>
          <p:cNvSpPr>
            <a:spLocks noChangeArrowheads="1"/>
          </p:cNvSpPr>
          <p:nvPr/>
        </p:nvSpPr>
        <p:spPr bwMode="auto">
          <a:xfrm>
            <a:off x="3517900" y="5381625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5972" name="Rectangle 68"/>
          <p:cNvSpPr>
            <a:spLocks noChangeArrowheads="1"/>
          </p:cNvSpPr>
          <p:nvPr/>
        </p:nvSpPr>
        <p:spPr bwMode="auto">
          <a:xfrm>
            <a:off x="3609975" y="5381625"/>
            <a:ext cx="92333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dirty="0">
                <a:solidFill>
                  <a:srgbClr val="072F67"/>
                </a:solidFill>
              </a:rPr>
              <a:t>$</a:t>
            </a:r>
            <a:r>
              <a:rPr lang="en-US" sz="900" dirty="0" smtClean="0">
                <a:solidFill>
                  <a:srgbClr val="072F67"/>
                </a:solidFill>
              </a:rPr>
              <a:t>149 </a:t>
            </a:r>
            <a:r>
              <a:rPr lang="en-US" sz="900" dirty="0">
                <a:solidFill>
                  <a:srgbClr val="072F67"/>
                </a:solidFill>
              </a:rPr>
              <a:t>billion (</a:t>
            </a:r>
            <a:r>
              <a:rPr lang="en-US" sz="900" dirty="0" smtClean="0">
                <a:solidFill>
                  <a:srgbClr val="072F67"/>
                </a:solidFill>
              </a:rPr>
              <a:t>14%)</a:t>
            </a:r>
            <a:endParaRPr lang="en-US" dirty="0"/>
          </a:p>
        </p:txBody>
      </p:sp>
      <p:sp>
        <p:nvSpPr>
          <p:cNvPr id="635973" name="Line 69"/>
          <p:cNvSpPr>
            <a:spLocks noChangeShapeType="1"/>
          </p:cNvSpPr>
          <p:nvPr/>
        </p:nvSpPr>
        <p:spPr bwMode="auto">
          <a:xfrm>
            <a:off x="4059238" y="4689475"/>
            <a:ext cx="1587" cy="176213"/>
          </a:xfrm>
          <a:prstGeom prst="line">
            <a:avLst/>
          </a:prstGeom>
          <a:noFill/>
          <a:ln w="9525" cap="rnd">
            <a:solidFill>
              <a:srgbClr val="0066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74" name="Rectangle 70"/>
          <p:cNvSpPr>
            <a:spLocks noChangeArrowheads="1"/>
          </p:cNvSpPr>
          <p:nvPr/>
        </p:nvSpPr>
        <p:spPr bwMode="auto">
          <a:xfrm>
            <a:off x="6542088" y="1563688"/>
            <a:ext cx="1839912" cy="385762"/>
          </a:xfrm>
          <a:prstGeom prst="rect">
            <a:avLst/>
          </a:prstGeom>
          <a:noFill/>
          <a:ln w="9525" cap="rnd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5975" name="Rectangle 71"/>
          <p:cNvSpPr>
            <a:spLocks noChangeArrowheads="1"/>
          </p:cNvSpPr>
          <p:nvPr/>
        </p:nvSpPr>
        <p:spPr bwMode="auto">
          <a:xfrm>
            <a:off x="6634163" y="1612900"/>
            <a:ext cx="15557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dirty="0">
                <a:solidFill>
                  <a:srgbClr val="072F67"/>
                </a:solidFill>
              </a:rPr>
              <a:t>* Represents the aggregate of </a:t>
            </a:r>
            <a:endParaRPr lang="en-US" dirty="0"/>
          </a:p>
        </p:txBody>
      </p:sp>
      <p:sp>
        <p:nvSpPr>
          <p:cNvPr id="635976" name="Rectangle 72"/>
          <p:cNvSpPr>
            <a:spLocks noChangeArrowheads="1"/>
          </p:cNvSpPr>
          <p:nvPr/>
        </p:nvSpPr>
        <p:spPr bwMode="auto">
          <a:xfrm>
            <a:off x="6634163" y="1757363"/>
            <a:ext cx="11652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dirty="0">
                <a:solidFill>
                  <a:srgbClr val="072F67"/>
                </a:solidFill>
              </a:rPr>
              <a:t>developed + emerging.</a:t>
            </a:r>
            <a:endParaRPr lang="en-US" dirty="0"/>
          </a:p>
        </p:txBody>
      </p:sp>
      <p:sp>
        <p:nvSpPr>
          <p:cNvPr id="635977" name="Rectangle 73"/>
          <p:cNvSpPr>
            <a:spLocks noChangeArrowheads="1"/>
          </p:cNvSpPr>
          <p:nvPr/>
        </p:nvSpPr>
        <p:spPr bwMode="auto">
          <a:xfrm>
            <a:off x="785813" y="2889250"/>
            <a:ext cx="1674812" cy="528638"/>
          </a:xfrm>
          <a:prstGeom prst="rect">
            <a:avLst/>
          </a:prstGeom>
          <a:noFill/>
          <a:ln w="9525" cap="rnd">
            <a:solidFill>
              <a:srgbClr val="00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5978" name="Rectangle 74"/>
          <p:cNvSpPr>
            <a:spLocks noChangeArrowheads="1"/>
          </p:cNvSpPr>
          <p:nvPr/>
        </p:nvSpPr>
        <p:spPr bwMode="auto">
          <a:xfrm>
            <a:off x="879475" y="2936875"/>
            <a:ext cx="149399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dirty="0" smtClean="0">
                <a:solidFill>
                  <a:srgbClr val="072F67"/>
                </a:solidFill>
              </a:rPr>
              <a:t>** </a:t>
            </a:r>
            <a:r>
              <a:rPr lang="en-US" sz="900" dirty="0">
                <a:solidFill>
                  <a:srgbClr val="072F67"/>
                </a:solidFill>
              </a:rPr>
              <a:t>Represents </a:t>
            </a:r>
            <a:r>
              <a:rPr lang="en-US" sz="900" dirty="0" smtClean="0">
                <a:solidFill>
                  <a:srgbClr val="072F67"/>
                </a:solidFill>
              </a:rPr>
              <a:t>the rebranded </a:t>
            </a:r>
            <a:endParaRPr lang="en-US" dirty="0"/>
          </a:p>
        </p:txBody>
      </p:sp>
      <p:sp>
        <p:nvSpPr>
          <p:cNvPr id="635979" name="Rectangle 75"/>
          <p:cNvSpPr>
            <a:spLocks noChangeArrowheads="1"/>
          </p:cNvSpPr>
          <p:nvPr/>
        </p:nvSpPr>
        <p:spPr bwMode="auto">
          <a:xfrm>
            <a:off x="879475" y="3081338"/>
            <a:ext cx="14160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“developed” index, formerly </a:t>
            </a:r>
            <a:endParaRPr lang="en-US"/>
          </a:p>
        </p:txBody>
      </p:sp>
      <p:sp>
        <p:nvSpPr>
          <p:cNvPr id="635980" name="Rectangle 76"/>
          <p:cNvSpPr>
            <a:spLocks noChangeArrowheads="1"/>
          </p:cNvSpPr>
          <p:nvPr/>
        </p:nvSpPr>
        <p:spPr bwMode="auto">
          <a:xfrm>
            <a:off x="879475" y="3225800"/>
            <a:ext cx="7429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dirty="0">
                <a:solidFill>
                  <a:srgbClr val="072F67"/>
                </a:solidFill>
              </a:rPr>
              <a:t>called “global” </a:t>
            </a:r>
            <a:endParaRPr lang="en-US" dirty="0"/>
          </a:p>
        </p:txBody>
      </p:sp>
      <p:sp>
        <p:nvSpPr>
          <p:cNvPr id="635981" name="Rectangle 77"/>
          <p:cNvSpPr>
            <a:spLocks noChangeArrowheads="1"/>
          </p:cNvSpPr>
          <p:nvPr/>
        </p:nvSpPr>
        <p:spPr bwMode="auto">
          <a:xfrm>
            <a:off x="2876550" y="2603500"/>
            <a:ext cx="1304925" cy="2603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5982" name="Rectangle 78"/>
          <p:cNvSpPr>
            <a:spLocks noChangeArrowheads="1"/>
          </p:cNvSpPr>
          <p:nvPr/>
        </p:nvSpPr>
        <p:spPr bwMode="auto">
          <a:xfrm>
            <a:off x="3197225" y="2646363"/>
            <a:ext cx="5826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Americas</a:t>
            </a:r>
            <a:endParaRPr lang="en-US"/>
          </a:p>
        </p:txBody>
      </p:sp>
      <p:sp>
        <p:nvSpPr>
          <p:cNvPr id="635983" name="Rectangle 79"/>
          <p:cNvSpPr>
            <a:spLocks noChangeArrowheads="1"/>
          </p:cNvSpPr>
          <p:nvPr/>
        </p:nvSpPr>
        <p:spPr bwMode="auto">
          <a:xfrm>
            <a:off x="2878138" y="2859088"/>
            <a:ext cx="1303337" cy="450850"/>
          </a:xfrm>
          <a:prstGeom prst="rect">
            <a:avLst/>
          </a:prstGeom>
          <a:noFill/>
          <a:ln w="3175" cap="rnd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5984" name="Rectangle 80"/>
          <p:cNvSpPr>
            <a:spLocks noChangeArrowheads="1"/>
          </p:cNvSpPr>
          <p:nvPr/>
        </p:nvSpPr>
        <p:spPr bwMode="auto">
          <a:xfrm>
            <a:off x="3087688" y="2903538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5985" name="Rectangle 81"/>
          <p:cNvSpPr>
            <a:spLocks noChangeArrowheads="1"/>
          </p:cNvSpPr>
          <p:nvPr/>
        </p:nvSpPr>
        <p:spPr bwMode="auto">
          <a:xfrm>
            <a:off x="3179763" y="2903538"/>
            <a:ext cx="78226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dirty="0" smtClean="0">
                <a:solidFill>
                  <a:srgbClr val="072F67"/>
                </a:solidFill>
              </a:rPr>
              <a:t>166 </a:t>
            </a:r>
            <a:r>
              <a:rPr lang="en-US" sz="900" dirty="0">
                <a:solidFill>
                  <a:srgbClr val="072F67"/>
                </a:solidFill>
              </a:rPr>
              <a:t>companies</a:t>
            </a:r>
            <a:endParaRPr lang="en-US" dirty="0"/>
          </a:p>
        </p:txBody>
      </p:sp>
      <p:sp>
        <p:nvSpPr>
          <p:cNvPr id="635986" name="Rectangle 82"/>
          <p:cNvSpPr>
            <a:spLocks noChangeArrowheads="1"/>
          </p:cNvSpPr>
          <p:nvPr/>
        </p:nvSpPr>
        <p:spPr bwMode="auto">
          <a:xfrm>
            <a:off x="2990850" y="3119438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5987" name="Rectangle 83"/>
          <p:cNvSpPr>
            <a:spLocks noChangeArrowheads="1"/>
          </p:cNvSpPr>
          <p:nvPr/>
        </p:nvSpPr>
        <p:spPr bwMode="auto">
          <a:xfrm>
            <a:off x="3082925" y="3119438"/>
            <a:ext cx="92333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dirty="0" smtClean="0">
                <a:solidFill>
                  <a:srgbClr val="072F67"/>
                </a:solidFill>
              </a:rPr>
              <a:t>$</a:t>
            </a:r>
            <a:r>
              <a:rPr lang="en-US" sz="900" dirty="0" smtClean="0">
                <a:solidFill>
                  <a:srgbClr val="072F67"/>
                </a:solidFill>
              </a:rPr>
              <a:t>560 </a:t>
            </a:r>
            <a:r>
              <a:rPr lang="en-US" sz="900" dirty="0">
                <a:solidFill>
                  <a:srgbClr val="072F67"/>
                </a:solidFill>
              </a:rPr>
              <a:t>billion </a:t>
            </a:r>
            <a:r>
              <a:rPr lang="en-US" sz="900" dirty="0" smtClean="0">
                <a:solidFill>
                  <a:srgbClr val="072F67"/>
                </a:solidFill>
              </a:rPr>
              <a:t>(</a:t>
            </a:r>
            <a:r>
              <a:rPr lang="en-US" sz="900" dirty="0" smtClean="0">
                <a:solidFill>
                  <a:srgbClr val="072F67"/>
                </a:solidFill>
              </a:rPr>
              <a:t>47%)</a:t>
            </a:r>
            <a:endParaRPr lang="en-US" dirty="0"/>
          </a:p>
        </p:txBody>
      </p:sp>
      <p:sp>
        <p:nvSpPr>
          <p:cNvPr id="635988" name="Rectangle 84"/>
          <p:cNvSpPr>
            <a:spLocks noChangeArrowheads="1"/>
          </p:cNvSpPr>
          <p:nvPr/>
        </p:nvSpPr>
        <p:spPr bwMode="auto">
          <a:xfrm>
            <a:off x="3525838" y="1447800"/>
            <a:ext cx="2828925" cy="21590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5989" name="Rectangle 85"/>
          <p:cNvSpPr>
            <a:spLocks noChangeArrowheads="1"/>
          </p:cNvSpPr>
          <p:nvPr/>
        </p:nvSpPr>
        <p:spPr bwMode="auto">
          <a:xfrm>
            <a:off x="3686175" y="1489075"/>
            <a:ext cx="24257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b="1">
                <a:solidFill>
                  <a:srgbClr val="EAEAEA"/>
                </a:solidFill>
              </a:rPr>
              <a:t>FTSE EPRA/NAREIT Global Real Estate Index*</a:t>
            </a:r>
            <a:endParaRPr lang="en-US"/>
          </a:p>
        </p:txBody>
      </p:sp>
      <p:sp>
        <p:nvSpPr>
          <p:cNvPr id="635990" name="Rectangle 86"/>
          <p:cNvSpPr>
            <a:spLocks noChangeArrowheads="1"/>
          </p:cNvSpPr>
          <p:nvPr/>
        </p:nvSpPr>
        <p:spPr bwMode="auto">
          <a:xfrm>
            <a:off x="3514725" y="1644650"/>
            <a:ext cx="2820988" cy="450850"/>
          </a:xfrm>
          <a:prstGeom prst="rect">
            <a:avLst/>
          </a:prstGeom>
          <a:noFill/>
          <a:ln w="3175" cap="rnd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5991" name="Rectangle 87"/>
          <p:cNvSpPr>
            <a:spLocks noChangeArrowheads="1"/>
          </p:cNvSpPr>
          <p:nvPr/>
        </p:nvSpPr>
        <p:spPr bwMode="auto">
          <a:xfrm>
            <a:off x="4481513" y="1690688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5992" name="Rectangle 88"/>
          <p:cNvSpPr>
            <a:spLocks noChangeArrowheads="1"/>
          </p:cNvSpPr>
          <p:nvPr/>
        </p:nvSpPr>
        <p:spPr bwMode="auto">
          <a:xfrm>
            <a:off x="4573588" y="1690688"/>
            <a:ext cx="78226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dirty="0" smtClean="0">
                <a:solidFill>
                  <a:srgbClr val="072F67"/>
                </a:solidFill>
              </a:rPr>
              <a:t>446 </a:t>
            </a:r>
            <a:r>
              <a:rPr lang="en-US" sz="900" dirty="0">
                <a:solidFill>
                  <a:srgbClr val="072F67"/>
                </a:solidFill>
              </a:rPr>
              <a:t>companies</a:t>
            </a:r>
            <a:endParaRPr lang="en-US" dirty="0"/>
          </a:p>
        </p:txBody>
      </p:sp>
      <p:sp>
        <p:nvSpPr>
          <p:cNvPr id="635993" name="Rectangle 89"/>
          <p:cNvSpPr>
            <a:spLocks noChangeArrowheads="1"/>
          </p:cNvSpPr>
          <p:nvPr/>
        </p:nvSpPr>
        <p:spPr bwMode="auto">
          <a:xfrm>
            <a:off x="4575175" y="1906588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5994" name="Rectangle 90"/>
          <p:cNvSpPr>
            <a:spLocks noChangeArrowheads="1"/>
          </p:cNvSpPr>
          <p:nvPr/>
        </p:nvSpPr>
        <p:spPr bwMode="auto">
          <a:xfrm>
            <a:off x="4667250" y="1906588"/>
            <a:ext cx="67967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dirty="0" smtClean="0">
                <a:solidFill>
                  <a:srgbClr val="072F67"/>
                </a:solidFill>
              </a:rPr>
              <a:t>$</a:t>
            </a:r>
            <a:r>
              <a:rPr lang="en-US" sz="900" dirty="0" smtClean="0">
                <a:solidFill>
                  <a:srgbClr val="072F67"/>
                </a:solidFill>
              </a:rPr>
              <a:t>1,195 </a:t>
            </a:r>
            <a:r>
              <a:rPr lang="en-US" sz="900" dirty="0">
                <a:solidFill>
                  <a:srgbClr val="072F67"/>
                </a:solidFill>
              </a:rPr>
              <a:t>billion</a:t>
            </a:r>
            <a:endParaRPr lang="en-US" dirty="0"/>
          </a:p>
        </p:txBody>
      </p:sp>
      <p:sp>
        <p:nvSpPr>
          <p:cNvPr id="635995" name="Line 91"/>
          <p:cNvSpPr>
            <a:spLocks noChangeShapeType="1"/>
          </p:cNvSpPr>
          <p:nvPr/>
        </p:nvSpPr>
        <p:spPr bwMode="auto">
          <a:xfrm>
            <a:off x="3527425" y="2427288"/>
            <a:ext cx="2798763" cy="1587"/>
          </a:xfrm>
          <a:prstGeom prst="line">
            <a:avLst/>
          </a:prstGeom>
          <a:noFill/>
          <a:ln w="9525" cap="rnd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96" name="Line 92"/>
          <p:cNvSpPr>
            <a:spLocks noChangeShapeType="1"/>
          </p:cNvSpPr>
          <p:nvPr/>
        </p:nvSpPr>
        <p:spPr bwMode="auto">
          <a:xfrm>
            <a:off x="3527425" y="2427288"/>
            <a:ext cx="1588" cy="176212"/>
          </a:xfrm>
          <a:prstGeom prst="line">
            <a:avLst/>
          </a:prstGeom>
          <a:noFill/>
          <a:ln w="9525" cap="rnd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97" name="Rectangle 93"/>
          <p:cNvSpPr>
            <a:spLocks noChangeArrowheads="1"/>
          </p:cNvSpPr>
          <p:nvPr/>
        </p:nvSpPr>
        <p:spPr bwMode="auto">
          <a:xfrm>
            <a:off x="4289425" y="2603500"/>
            <a:ext cx="1303338" cy="2603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5998" name="Rectangle 94"/>
          <p:cNvSpPr>
            <a:spLocks noChangeArrowheads="1"/>
          </p:cNvSpPr>
          <p:nvPr/>
        </p:nvSpPr>
        <p:spPr bwMode="auto">
          <a:xfrm>
            <a:off x="4532313" y="2646363"/>
            <a:ext cx="7239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Asia Pacific</a:t>
            </a:r>
            <a:endParaRPr lang="en-US"/>
          </a:p>
        </p:txBody>
      </p:sp>
      <p:sp>
        <p:nvSpPr>
          <p:cNvPr id="635999" name="Rectangle 95"/>
          <p:cNvSpPr>
            <a:spLocks noChangeArrowheads="1"/>
          </p:cNvSpPr>
          <p:nvPr/>
        </p:nvSpPr>
        <p:spPr bwMode="auto">
          <a:xfrm>
            <a:off x="4291013" y="2859088"/>
            <a:ext cx="1301750" cy="450850"/>
          </a:xfrm>
          <a:prstGeom prst="rect">
            <a:avLst/>
          </a:prstGeom>
          <a:noFill/>
          <a:ln w="3175" cap="rnd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00" name="Rectangle 96"/>
          <p:cNvSpPr>
            <a:spLocks noChangeArrowheads="1"/>
          </p:cNvSpPr>
          <p:nvPr/>
        </p:nvSpPr>
        <p:spPr bwMode="auto">
          <a:xfrm>
            <a:off x="4498975" y="2903538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01" name="Rectangle 97"/>
          <p:cNvSpPr>
            <a:spLocks noChangeArrowheads="1"/>
          </p:cNvSpPr>
          <p:nvPr/>
        </p:nvSpPr>
        <p:spPr bwMode="auto">
          <a:xfrm>
            <a:off x="4402138" y="3119438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02" name="Rectangle 98"/>
          <p:cNvSpPr>
            <a:spLocks noChangeArrowheads="1"/>
          </p:cNvSpPr>
          <p:nvPr/>
        </p:nvSpPr>
        <p:spPr bwMode="auto">
          <a:xfrm>
            <a:off x="4495800" y="3124200"/>
            <a:ext cx="92333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dirty="0" smtClean="0">
                <a:solidFill>
                  <a:srgbClr val="072F67"/>
                </a:solidFill>
              </a:rPr>
              <a:t>$</a:t>
            </a:r>
            <a:r>
              <a:rPr lang="en-US" sz="900" dirty="0" smtClean="0">
                <a:solidFill>
                  <a:srgbClr val="072F67"/>
                </a:solidFill>
              </a:rPr>
              <a:t>455 </a:t>
            </a:r>
            <a:r>
              <a:rPr lang="en-US" sz="900" dirty="0">
                <a:solidFill>
                  <a:srgbClr val="072F67"/>
                </a:solidFill>
              </a:rPr>
              <a:t>billion (</a:t>
            </a:r>
            <a:r>
              <a:rPr lang="en-US" sz="900" dirty="0" smtClean="0">
                <a:solidFill>
                  <a:srgbClr val="072F67"/>
                </a:solidFill>
              </a:rPr>
              <a:t>38%)</a:t>
            </a:r>
            <a:endParaRPr lang="en-US" dirty="0"/>
          </a:p>
        </p:txBody>
      </p:sp>
      <p:sp>
        <p:nvSpPr>
          <p:cNvPr id="636003" name="Rectangle 99"/>
          <p:cNvSpPr>
            <a:spLocks noChangeArrowheads="1"/>
          </p:cNvSpPr>
          <p:nvPr/>
        </p:nvSpPr>
        <p:spPr bwMode="auto">
          <a:xfrm>
            <a:off x="5673725" y="2603500"/>
            <a:ext cx="1303338" cy="2603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04" name="Rectangle 100"/>
          <p:cNvSpPr>
            <a:spLocks noChangeArrowheads="1"/>
          </p:cNvSpPr>
          <p:nvPr/>
        </p:nvSpPr>
        <p:spPr bwMode="auto">
          <a:xfrm>
            <a:off x="6122988" y="2646363"/>
            <a:ext cx="3968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EMEA</a:t>
            </a:r>
            <a:endParaRPr lang="en-US"/>
          </a:p>
        </p:txBody>
      </p:sp>
      <p:sp>
        <p:nvSpPr>
          <p:cNvPr id="636005" name="Rectangle 101"/>
          <p:cNvSpPr>
            <a:spLocks noChangeArrowheads="1"/>
          </p:cNvSpPr>
          <p:nvPr/>
        </p:nvSpPr>
        <p:spPr bwMode="auto">
          <a:xfrm>
            <a:off x="5675313" y="2859088"/>
            <a:ext cx="1301750" cy="450850"/>
          </a:xfrm>
          <a:prstGeom prst="rect">
            <a:avLst/>
          </a:prstGeom>
          <a:noFill/>
          <a:ln w="3175" cap="rnd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06" name="Rectangle 102"/>
          <p:cNvSpPr>
            <a:spLocks noChangeArrowheads="1"/>
          </p:cNvSpPr>
          <p:nvPr/>
        </p:nvSpPr>
        <p:spPr bwMode="auto">
          <a:xfrm>
            <a:off x="5915025" y="2903538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07" name="Rectangle 103"/>
          <p:cNvSpPr>
            <a:spLocks noChangeArrowheads="1"/>
          </p:cNvSpPr>
          <p:nvPr/>
        </p:nvSpPr>
        <p:spPr bwMode="auto">
          <a:xfrm>
            <a:off x="6019800" y="2895600"/>
            <a:ext cx="78226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dirty="0" smtClean="0">
                <a:solidFill>
                  <a:srgbClr val="072F67"/>
                </a:solidFill>
              </a:rPr>
              <a:t>109 </a:t>
            </a:r>
            <a:r>
              <a:rPr lang="en-US" sz="900" dirty="0">
                <a:solidFill>
                  <a:srgbClr val="072F67"/>
                </a:solidFill>
              </a:rPr>
              <a:t>companies</a:t>
            </a:r>
            <a:endParaRPr lang="en-US" dirty="0"/>
          </a:p>
        </p:txBody>
      </p:sp>
      <p:sp>
        <p:nvSpPr>
          <p:cNvPr id="636008" name="Rectangle 104"/>
          <p:cNvSpPr>
            <a:spLocks noChangeArrowheads="1"/>
          </p:cNvSpPr>
          <p:nvPr/>
        </p:nvSpPr>
        <p:spPr bwMode="auto">
          <a:xfrm>
            <a:off x="5786438" y="3119438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09" name="Rectangle 105"/>
          <p:cNvSpPr>
            <a:spLocks noChangeArrowheads="1"/>
          </p:cNvSpPr>
          <p:nvPr/>
        </p:nvSpPr>
        <p:spPr bwMode="auto">
          <a:xfrm>
            <a:off x="5867400" y="3124200"/>
            <a:ext cx="92333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dirty="0">
                <a:solidFill>
                  <a:srgbClr val="072F67"/>
                </a:solidFill>
              </a:rPr>
              <a:t>$</a:t>
            </a:r>
            <a:r>
              <a:rPr lang="en-US" sz="900" dirty="0" smtClean="0">
                <a:solidFill>
                  <a:srgbClr val="072F67"/>
                </a:solidFill>
              </a:rPr>
              <a:t>180 </a:t>
            </a:r>
            <a:r>
              <a:rPr lang="en-US" sz="900" dirty="0">
                <a:solidFill>
                  <a:srgbClr val="072F67"/>
                </a:solidFill>
              </a:rPr>
              <a:t>billion (</a:t>
            </a:r>
            <a:r>
              <a:rPr lang="en-US" sz="900" dirty="0" smtClean="0">
                <a:solidFill>
                  <a:srgbClr val="072F67"/>
                </a:solidFill>
              </a:rPr>
              <a:t>15%)</a:t>
            </a:r>
            <a:endParaRPr lang="en-US" dirty="0"/>
          </a:p>
        </p:txBody>
      </p:sp>
      <p:sp>
        <p:nvSpPr>
          <p:cNvPr id="636010" name="Line 106"/>
          <p:cNvSpPr>
            <a:spLocks noChangeShapeType="1"/>
          </p:cNvSpPr>
          <p:nvPr/>
        </p:nvSpPr>
        <p:spPr bwMode="auto">
          <a:xfrm>
            <a:off x="6327775" y="2427288"/>
            <a:ext cx="1588" cy="176212"/>
          </a:xfrm>
          <a:prstGeom prst="line">
            <a:avLst/>
          </a:prstGeom>
          <a:noFill/>
          <a:ln w="9525" cap="rnd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11" name="Line 107"/>
          <p:cNvSpPr>
            <a:spLocks noChangeShapeType="1"/>
          </p:cNvSpPr>
          <p:nvPr/>
        </p:nvSpPr>
        <p:spPr bwMode="auto">
          <a:xfrm>
            <a:off x="4943475" y="2095500"/>
            <a:ext cx="1588" cy="503238"/>
          </a:xfrm>
          <a:prstGeom prst="line">
            <a:avLst/>
          </a:prstGeom>
          <a:noFill/>
          <a:ln w="9525" cap="rnd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12" name="Line 108"/>
          <p:cNvSpPr>
            <a:spLocks noChangeShapeType="1"/>
          </p:cNvSpPr>
          <p:nvPr/>
        </p:nvSpPr>
        <p:spPr bwMode="auto">
          <a:xfrm flipV="1">
            <a:off x="2660650" y="4330700"/>
            <a:ext cx="1588" cy="577850"/>
          </a:xfrm>
          <a:prstGeom prst="line">
            <a:avLst/>
          </a:prstGeom>
          <a:noFill/>
          <a:ln w="9525" cap="rnd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13" name="Line 109"/>
          <p:cNvSpPr>
            <a:spLocks noChangeShapeType="1"/>
          </p:cNvSpPr>
          <p:nvPr/>
        </p:nvSpPr>
        <p:spPr bwMode="auto">
          <a:xfrm>
            <a:off x="5545138" y="4691063"/>
            <a:ext cx="1587" cy="177800"/>
          </a:xfrm>
          <a:prstGeom prst="line">
            <a:avLst/>
          </a:prstGeom>
          <a:noFill/>
          <a:ln w="9525" cap="rnd">
            <a:solidFill>
              <a:srgbClr val="FE7D1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14" name="Line 110"/>
          <p:cNvSpPr>
            <a:spLocks noChangeShapeType="1"/>
          </p:cNvSpPr>
          <p:nvPr/>
        </p:nvSpPr>
        <p:spPr bwMode="auto">
          <a:xfrm>
            <a:off x="8356600" y="4691063"/>
            <a:ext cx="1588" cy="177800"/>
          </a:xfrm>
          <a:prstGeom prst="line">
            <a:avLst/>
          </a:prstGeom>
          <a:noFill/>
          <a:ln w="9525" cap="rnd">
            <a:solidFill>
              <a:srgbClr val="FE7D1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15" name="Rectangle 111"/>
          <p:cNvSpPr>
            <a:spLocks noChangeArrowheads="1"/>
          </p:cNvSpPr>
          <p:nvPr/>
        </p:nvSpPr>
        <p:spPr bwMode="auto">
          <a:xfrm>
            <a:off x="5497513" y="3683000"/>
            <a:ext cx="2871787" cy="215900"/>
          </a:xfrm>
          <a:prstGeom prst="rect">
            <a:avLst/>
          </a:prstGeom>
          <a:solidFill>
            <a:srgbClr val="FE7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16" name="Rectangle 112"/>
          <p:cNvSpPr>
            <a:spLocks noChangeArrowheads="1"/>
          </p:cNvSpPr>
          <p:nvPr/>
        </p:nvSpPr>
        <p:spPr bwMode="auto">
          <a:xfrm>
            <a:off x="5627688" y="3724275"/>
            <a:ext cx="25400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b="1">
                <a:solidFill>
                  <a:srgbClr val="EAEAEA"/>
                </a:solidFill>
              </a:rPr>
              <a:t>FTSE EPRA/NAREIT Emerging Real Estate Index</a:t>
            </a:r>
            <a:endParaRPr lang="en-US"/>
          </a:p>
        </p:txBody>
      </p:sp>
      <p:sp>
        <p:nvSpPr>
          <p:cNvPr id="636017" name="Rectangle 113"/>
          <p:cNvSpPr>
            <a:spLocks noChangeArrowheads="1"/>
          </p:cNvSpPr>
          <p:nvPr/>
        </p:nvSpPr>
        <p:spPr bwMode="auto">
          <a:xfrm>
            <a:off x="5499100" y="3905250"/>
            <a:ext cx="2867025" cy="450850"/>
          </a:xfrm>
          <a:prstGeom prst="rect">
            <a:avLst/>
          </a:prstGeom>
          <a:noFill/>
          <a:ln w="3175" cap="rnd">
            <a:solidFill>
              <a:srgbClr val="FE7D1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18" name="Rectangle 114"/>
          <p:cNvSpPr>
            <a:spLocks noChangeArrowheads="1"/>
          </p:cNvSpPr>
          <p:nvPr/>
        </p:nvSpPr>
        <p:spPr bwMode="auto">
          <a:xfrm>
            <a:off x="6521450" y="3949700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19" name="Rectangle 115"/>
          <p:cNvSpPr>
            <a:spLocks noChangeArrowheads="1"/>
          </p:cNvSpPr>
          <p:nvPr/>
        </p:nvSpPr>
        <p:spPr bwMode="auto">
          <a:xfrm>
            <a:off x="6615113" y="4165600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20" name="Rectangle 116"/>
          <p:cNvSpPr>
            <a:spLocks noChangeArrowheads="1"/>
          </p:cNvSpPr>
          <p:nvPr/>
        </p:nvSpPr>
        <p:spPr bwMode="auto">
          <a:xfrm>
            <a:off x="4895850" y="4862513"/>
            <a:ext cx="1303338" cy="260350"/>
          </a:xfrm>
          <a:prstGeom prst="rect">
            <a:avLst/>
          </a:prstGeom>
          <a:solidFill>
            <a:srgbClr val="FE7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21" name="Rectangle 117"/>
          <p:cNvSpPr>
            <a:spLocks noChangeArrowheads="1"/>
          </p:cNvSpPr>
          <p:nvPr/>
        </p:nvSpPr>
        <p:spPr bwMode="auto">
          <a:xfrm>
            <a:off x="5224463" y="4916488"/>
            <a:ext cx="5826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Americas</a:t>
            </a:r>
            <a:endParaRPr lang="en-US"/>
          </a:p>
        </p:txBody>
      </p:sp>
      <p:sp>
        <p:nvSpPr>
          <p:cNvPr id="636022" name="Rectangle 118"/>
          <p:cNvSpPr>
            <a:spLocks noChangeArrowheads="1"/>
          </p:cNvSpPr>
          <p:nvPr/>
        </p:nvSpPr>
        <p:spPr bwMode="auto">
          <a:xfrm>
            <a:off x="4897438" y="5118100"/>
            <a:ext cx="1301750" cy="450850"/>
          </a:xfrm>
          <a:prstGeom prst="rect">
            <a:avLst/>
          </a:prstGeom>
          <a:noFill/>
          <a:ln w="3175" cap="rnd">
            <a:solidFill>
              <a:srgbClr val="FE7D1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23" name="Rectangle 119"/>
          <p:cNvSpPr>
            <a:spLocks noChangeArrowheads="1"/>
          </p:cNvSpPr>
          <p:nvPr/>
        </p:nvSpPr>
        <p:spPr bwMode="auto">
          <a:xfrm>
            <a:off x="5137150" y="5162550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24" name="Rectangle 120"/>
          <p:cNvSpPr>
            <a:spLocks noChangeArrowheads="1"/>
          </p:cNvSpPr>
          <p:nvPr/>
        </p:nvSpPr>
        <p:spPr bwMode="auto">
          <a:xfrm>
            <a:off x="5041900" y="5380038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25" name="Line 121"/>
          <p:cNvSpPr>
            <a:spLocks noChangeShapeType="1"/>
          </p:cNvSpPr>
          <p:nvPr/>
        </p:nvSpPr>
        <p:spPr bwMode="auto">
          <a:xfrm>
            <a:off x="5546725" y="4686300"/>
            <a:ext cx="2798763" cy="1588"/>
          </a:xfrm>
          <a:prstGeom prst="line">
            <a:avLst/>
          </a:prstGeom>
          <a:noFill/>
          <a:ln w="9525" cap="rnd">
            <a:solidFill>
              <a:srgbClr val="FE7D1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26" name="Rectangle 122"/>
          <p:cNvSpPr>
            <a:spLocks noChangeArrowheads="1"/>
          </p:cNvSpPr>
          <p:nvPr/>
        </p:nvSpPr>
        <p:spPr bwMode="auto">
          <a:xfrm>
            <a:off x="6308725" y="4862513"/>
            <a:ext cx="1303338" cy="260350"/>
          </a:xfrm>
          <a:prstGeom prst="rect">
            <a:avLst/>
          </a:prstGeom>
          <a:solidFill>
            <a:srgbClr val="FE7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27" name="Rectangle 123"/>
          <p:cNvSpPr>
            <a:spLocks noChangeArrowheads="1"/>
          </p:cNvSpPr>
          <p:nvPr/>
        </p:nvSpPr>
        <p:spPr bwMode="auto">
          <a:xfrm>
            <a:off x="6556375" y="4916488"/>
            <a:ext cx="7239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Asia Pacific</a:t>
            </a:r>
            <a:endParaRPr lang="en-US"/>
          </a:p>
        </p:txBody>
      </p:sp>
      <p:sp>
        <p:nvSpPr>
          <p:cNvPr id="636028" name="Rectangle 124"/>
          <p:cNvSpPr>
            <a:spLocks noChangeArrowheads="1"/>
          </p:cNvSpPr>
          <p:nvPr/>
        </p:nvSpPr>
        <p:spPr bwMode="auto">
          <a:xfrm>
            <a:off x="6308725" y="5118100"/>
            <a:ext cx="1303338" cy="450850"/>
          </a:xfrm>
          <a:prstGeom prst="rect">
            <a:avLst/>
          </a:prstGeom>
          <a:noFill/>
          <a:ln w="3175" cap="rnd">
            <a:solidFill>
              <a:srgbClr val="FE7D1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29" name="Rectangle 125"/>
          <p:cNvSpPr>
            <a:spLocks noChangeArrowheads="1"/>
          </p:cNvSpPr>
          <p:nvPr/>
        </p:nvSpPr>
        <p:spPr bwMode="auto">
          <a:xfrm>
            <a:off x="6569075" y="5162550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30" name="Rectangle 126"/>
          <p:cNvSpPr>
            <a:spLocks noChangeArrowheads="1"/>
          </p:cNvSpPr>
          <p:nvPr/>
        </p:nvSpPr>
        <p:spPr bwMode="auto">
          <a:xfrm>
            <a:off x="6453188" y="5380038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31" name="Rectangle 127"/>
          <p:cNvSpPr>
            <a:spLocks noChangeArrowheads="1"/>
          </p:cNvSpPr>
          <p:nvPr/>
        </p:nvSpPr>
        <p:spPr bwMode="auto">
          <a:xfrm>
            <a:off x="7693025" y="4862513"/>
            <a:ext cx="1303338" cy="260350"/>
          </a:xfrm>
          <a:prstGeom prst="rect">
            <a:avLst/>
          </a:prstGeom>
          <a:solidFill>
            <a:srgbClr val="FE7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32" name="Rectangle 128"/>
          <p:cNvSpPr>
            <a:spLocks noChangeArrowheads="1"/>
          </p:cNvSpPr>
          <p:nvPr/>
        </p:nvSpPr>
        <p:spPr bwMode="auto">
          <a:xfrm>
            <a:off x="8137525" y="4916488"/>
            <a:ext cx="3968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EMEA</a:t>
            </a:r>
            <a:endParaRPr lang="en-US"/>
          </a:p>
        </p:txBody>
      </p:sp>
      <p:sp>
        <p:nvSpPr>
          <p:cNvPr id="636033" name="Rectangle 129"/>
          <p:cNvSpPr>
            <a:spLocks noChangeArrowheads="1"/>
          </p:cNvSpPr>
          <p:nvPr/>
        </p:nvSpPr>
        <p:spPr bwMode="auto">
          <a:xfrm>
            <a:off x="7694613" y="5118100"/>
            <a:ext cx="1301750" cy="450850"/>
          </a:xfrm>
          <a:prstGeom prst="rect">
            <a:avLst/>
          </a:prstGeom>
          <a:noFill/>
          <a:ln w="3175" cap="rnd">
            <a:solidFill>
              <a:srgbClr val="FE7D1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34" name="Rectangle 130"/>
          <p:cNvSpPr>
            <a:spLocks noChangeArrowheads="1"/>
          </p:cNvSpPr>
          <p:nvPr/>
        </p:nvSpPr>
        <p:spPr bwMode="auto">
          <a:xfrm>
            <a:off x="7932738" y="5162550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35" name="Rectangle 131"/>
          <p:cNvSpPr>
            <a:spLocks noChangeArrowheads="1"/>
          </p:cNvSpPr>
          <p:nvPr/>
        </p:nvSpPr>
        <p:spPr bwMode="auto">
          <a:xfrm>
            <a:off x="7837488" y="5380038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36" name="Line 132"/>
          <p:cNvSpPr>
            <a:spLocks noChangeShapeType="1"/>
          </p:cNvSpPr>
          <p:nvPr/>
        </p:nvSpPr>
        <p:spPr bwMode="auto">
          <a:xfrm>
            <a:off x="6962775" y="4310063"/>
            <a:ext cx="1588" cy="549275"/>
          </a:xfrm>
          <a:prstGeom prst="line">
            <a:avLst/>
          </a:prstGeom>
          <a:noFill/>
          <a:ln w="9525" cap="rnd">
            <a:solidFill>
              <a:srgbClr val="FE7D1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37" name="Rectangle 133"/>
          <p:cNvSpPr>
            <a:spLocks noChangeArrowheads="1"/>
          </p:cNvSpPr>
          <p:nvPr/>
        </p:nvSpPr>
        <p:spPr bwMode="auto">
          <a:xfrm>
            <a:off x="5497513" y="3683000"/>
            <a:ext cx="2871787" cy="215900"/>
          </a:xfrm>
          <a:prstGeom prst="rect">
            <a:avLst/>
          </a:prstGeom>
          <a:solidFill>
            <a:srgbClr val="FE7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38" name="Rectangle 134"/>
          <p:cNvSpPr>
            <a:spLocks noChangeArrowheads="1"/>
          </p:cNvSpPr>
          <p:nvPr/>
        </p:nvSpPr>
        <p:spPr bwMode="auto">
          <a:xfrm>
            <a:off x="5627688" y="3724275"/>
            <a:ext cx="25400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b="1">
                <a:solidFill>
                  <a:srgbClr val="EAEAEA"/>
                </a:solidFill>
              </a:rPr>
              <a:t>FTSE EPRA/NAREIT Emerging Real Estate Index</a:t>
            </a:r>
            <a:endParaRPr lang="en-US"/>
          </a:p>
        </p:txBody>
      </p:sp>
      <p:sp>
        <p:nvSpPr>
          <p:cNvPr id="636039" name="Rectangle 135"/>
          <p:cNvSpPr>
            <a:spLocks noChangeArrowheads="1"/>
          </p:cNvSpPr>
          <p:nvPr/>
        </p:nvSpPr>
        <p:spPr bwMode="auto">
          <a:xfrm>
            <a:off x="5499100" y="3905250"/>
            <a:ext cx="2867025" cy="450850"/>
          </a:xfrm>
          <a:prstGeom prst="rect">
            <a:avLst/>
          </a:prstGeom>
          <a:noFill/>
          <a:ln w="3175" cap="rnd">
            <a:solidFill>
              <a:srgbClr val="FE7D1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40" name="Rectangle 136"/>
          <p:cNvSpPr>
            <a:spLocks noChangeArrowheads="1"/>
          </p:cNvSpPr>
          <p:nvPr/>
        </p:nvSpPr>
        <p:spPr bwMode="auto">
          <a:xfrm>
            <a:off x="6521450" y="3949700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41" name="Rectangle 137"/>
          <p:cNvSpPr>
            <a:spLocks noChangeArrowheads="1"/>
          </p:cNvSpPr>
          <p:nvPr/>
        </p:nvSpPr>
        <p:spPr bwMode="auto">
          <a:xfrm>
            <a:off x="6615113" y="4165600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42" name="Rectangle 138"/>
          <p:cNvSpPr>
            <a:spLocks noChangeArrowheads="1"/>
          </p:cNvSpPr>
          <p:nvPr/>
        </p:nvSpPr>
        <p:spPr bwMode="auto">
          <a:xfrm>
            <a:off x="5497513" y="3683000"/>
            <a:ext cx="2871787" cy="215900"/>
          </a:xfrm>
          <a:prstGeom prst="rect">
            <a:avLst/>
          </a:prstGeom>
          <a:solidFill>
            <a:srgbClr val="FE7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43" name="Rectangle 139"/>
          <p:cNvSpPr>
            <a:spLocks noChangeArrowheads="1"/>
          </p:cNvSpPr>
          <p:nvPr/>
        </p:nvSpPr>
        <p:spPr bwMode="auto">
          <a:xfrm>
            <a:off x="5627688" y="3724275"/>
            <a:ext cx="25400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b="1">
                <a:solidFill>
                  <a:srgbClr val="EAEAEA"/>
                </a:solidFill>
              </a:rPr>
              <a:t>FTSE EPRA/NAREIT Emerging Real Estate Index</a:t>
            </a:r>
            <a:endParaRPr lang="en-US"/>
          </a:p>
        </p:txBody>
      </p:sp>
      <p:sp>
        <p:nvSpPr>
          <p:cNvPr id="636044" name="Rectangle 140"/>
          <p:cNvSpPr>
            <a:spLocks noChangeArrowheads="1"/>
          </p:cNvSpPr>
          <p:nvPr/>
        </p:nvSpPr>
        <p:spPr bwMode="auto">
          <a:xfrm>
            <a:off x="5499100" y="3905250"/>
            <a:ext cx="2867025" cy="450850"/>
          </a:xfrm>
          <a:prstGeom prst="rect">
            <a:avLst/>
          </a:prstGeom>
          <a:noFill/>
          <a:ln w="3175" cap="rnd">
            <a:solidFill>
              <a:srgbClr val="FE7D1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45" name="Rectangle 141"/>
          <p:cNvSpPr>
            <a:spLocks noChangeArrowheads="1"/>
          </p:cNvSpPr>
          <p:nvPr/>
        </p:nvSpPr>
        <p:spPr bwMode="auto">
          <a:xfrm>
            <a:off x="6521450" y="3949700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46" name="Rectangle 142"/>
          <p:cNvSpPr>
            <a:spLocks noChangeArrowheads="1"/>
          </p:cNvSpPr>
          <p:nvPr/>
        </p:nvSpPr>
        <p:spPr bwMode="auto">
          <a:xfrm>
            <a:off x="6615113" y="4165600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47" name="Rectangle 143"/>
          <p:cNvSpPr>
            <a:spLocks noChangeArrowheads="1"/>
          </p:cNvSpPr>
          <p:nvPr/>
        </p:nvSpPr>
        <p:spPr bwMode="auto">
          <a:xfrm>
            <a:off x="4895850" y="4862513"/>
            <a:ext cx="1303338" cy="260350"/>
          </a:xfrm>
          <a:prstGeom prst="rect">
            <a:avLst/>
          </a:prstGeom>
          <a:solidFill>
            <a:srgbClr val="FE7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48" name="Rectangle 144"/>
          <p:cNvSpPr>
            <a:spLocks noChangeArrowheads="1"/>
          </p:cNvSpPr>
          <p:nvPr/>
        </p:nvSpPr>
        <p:spPr bwMode="auto">
          <a:xfrm>
            <a:off x="5224463" y="4916488"/>
            <a:ext cx="5826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Americas</a:t>
            </a:r>
            <a:endParaRPr lang="en-US"/>
          </a:p>
        </p:txBody>
      </p:sp>
      <p:sp>
        <p:nvSpPr>
          <p:cNvPr id="636049" name="Rectangle 145"/>
          <p:cNvSpPr>
            <a:spLocks noChangeArrowheads="1"/>
          </p:cNvSpPr>
          <p:nvPr/>
        </p:nvSpPr>
        <p:spPr bwMode="auto">
          <a:xfrm>
            <a:off x="4897438" y="5118100"/>
            <a:ext cx="1301750" cy="450850"/>
          </a:xfrm>
          <a:prstGeom prst="rect">
            <a:avLst/>
          </a:prstGeom>
          <a:noFill/>
          <a:ln w="3175" cap="rnd">
            <a:solidFill>
              <a:srgbClr val="FE7D1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50" name="Rectangle 146"/>
          <p:cNvSpPr>
            <a:spLocks noChangeArrowheads="1"/>
          </p:cNvSpPr>
          <p:nvPr/>
        </p:nvSpPr>
        <p:spPr bwMode="auto">
          <a:xfrm>
            <a:off x="5137150" y="5162550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51" name="Rectangle 147"/>
          <p:cNvSpPr>
            <a:spLocks noChangeArrowheads="1"/>
          </p:cNvSpPr>
          <p:nvPr/>
        </p:nvSpPr>
        <p:spPr bwMode="auto">
          <a:xfrm>
            <a:off x="5041900" y="5380038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52" name="Rectangle 148"/>
          <p:cNvSpPr>
            <a:spLocks noChangeArrowheads="1"/>
          </p:cNvSpPr>
          <p:nvPr/>
        </p:nvSpPr>
        <p:spPr bwMode="auto">
          <a:xfrm>
            <a:off x="4895850" y="4862513"/>
            <a:ext cx="1303338" cy="260350"/>
          </a:xfrm>
          <a:prstGeom prst="rect">
            <a:avLst/>
          </a:prstGeom>
          <a:solidFill>
            <a:srgbClr val="FE7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53" name="Rectangle 149"/>
          <p:cNvSpPr>
            <a:spLocks noChangeArrowheads="1"/>
          </p:cNvSpPr>
          <p:nvPr/>
        </p:nvSpPr>
        <p:spPr bwMode="auto">
          <a:xfrm>
            <a:off x="5224463" y="4916488"/>
            <a:ext cx="5826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Americas</a:t>
            </a:r>
            <a:endParaRPr lang="en-US"/>
          </a:p>
        </p:txBody>
      </p:sp>
      <p:sp>
        <p:nvSpPr>
          <p:cNvPr id="636054" name="Rectangle 150"/>
          <p:cNvSpPr>
            <a:spLocks noChangeArrowheads="1"/>
          </p:cNvSpPr>
          <p:nvPr/>
        </p:nvSpPr>
        <p:spPr bwMode="auto">
          <a:xfrm>
            <a:off x="4897438" y="5118100"/>
            <a:ext cx="1301750" cy="450850"/>
          </a:xfrm>
          <a:prstGeom prst="rect">
            <a:avLst/>
          </a:prstGeom>
          <a:noFill/>
          <a:ln w="3175" cap="rnd">
            <a:solidFill>
              <a:srgbClr val="FE7D1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55" name="Rectangle 151"/>
          <p:cNvSpPr>
            <a:spLocks noChangeArrowheads="1"/>
          </p:cNvSpPr>
          <p:nvPr/>
        </p:nvSpPr>
        <p:spPr bwMode="auto">
          <a:xfrm>
            <a:off x="5137150" y="5162550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56" name="Rectangle 152"/>
          <p:cNvSpPr>
            <a:spLocks noChangeArrowheads="1"/>
          </p:cNvSpPr>
          <p:nvPr/>
        </p:nvSpPr>
        <p:spPr bwMode="auto">
          <a:xfrm>
            <a:off x="5041900" y="5380038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57" name="Line 153"/>
          <p:cNvSpPr>
            <a:spLocks noChangeShapeType="1"/>
          </p:cNvSpPr>
          <p:nvPr/>
        </p:nvSpPr>
        <p:spPr bwMode="auto">
          <a:xfrm>
            <a:off x="5546725" y="4686300"/>
            <a:ext cx="2798763" cy="1588"/>
          </a:xfrm>
          <a:prstGeom prst="line">
            <a:avLst/>
          </a:prstGeom>
          <a:noFill/>
          <a:ln w="9525" cap="rnd">
            <a:solidFill>
              <a:srgbClr val="FE7D1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58" name="Rectangle 154"/>
          <p:cNvSpPr>
            <a:spLocks noChangeArrowheads="1"/>
          </p:cNvSpPr>
          <p:nvPr/>
        </p:nvSpPr>
        <p:spPr bwMode="auto">
          <a:xfrm>
            <a:off x="6308725" y="4862513"/>
            <a:ext cx="1303338" cy="260350"/>
          </a:xfrm>
          <a:prstGeom prst="rect">
            <a:avLst/>
          </a:prstGeom>
          <a:solidFill>
            <a:srgbClr val="FE7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59" name="Rectangle 155"/>
          <p:cNvSpPr>
            <a:spLocks noChangeArrowheads="1"/>
          </p:cNvSpPr>
          <p:nvPr/>
        </p:nvSpPr>
        <p:spPr bwMode="auto">
          <a:xfrm>
            <a:off x="6556375" y="4916488"/>
            <a:ext cx="7239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Asia Pacific</a:t>
            </a:r>
            <a:endParaRPr lang="en-US"/>
          </a:p>
        </p:txBody>
      </p:sp>
      <p:sp>
        <p:nvSpPr>
          <p:cNvPr id="636060" name="Rectangle 156"/>
          <p:cNvSpPr>
            <a:spLocks noChangeArrowheads="1"/>
          </p:cNvSpPr>
          <p:nvPr/>
        </p:nvSpPr>
        <p:spPr bwMode="auto">
          <a:xfrm>
            <a:off x="6308725" y="5118100"/>
            <a:ext cx="1303338" cy="450850"/>
          </a:xfrm>
          <a:prstGeom prst="rect">
            <a:avLst/>
          </a:prstGeom>
          <a:noFill/>
          <a:ln w="3175" cap="rnd">
            <a:solidFill>
              <a:srgbClr val="FE7D1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61" name="Rectangle 157"/>
          <p:cNvSpPr>
            <a:spLocks noChangeArrowheads="1"/>
          </p:cNvSpPr>
          <p:nvPr/>
        </p:nvSpPr>
        <p:spPr bwMode="auto">
          <a:xfrm>
            <a:off x="6569075" y="5162550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62" name="Rectangle 158"/>
          <p:cNvSpPr>
            <a:spLocks noChangeArrowheads="1"/>
          </p:cNvSpPr>
          <p:nvPr/>
        </p:nvSpPr>
        <p:spPr bwMode="auto">
          <a:xfrm>
            <a:off x="6453188" y="5380038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63" name="Rectangle 159"/>
          <p:cNvSpPr>
            <a:spLocks noChangeArrowheads="1"/>
          </p:cNvSpPr>
          <p:nvPr/>
        </p:nvSpPr>
        <p:spPr bwMode="auto">
          <a:xfrm>
            <a:off x="6308725" y="4862513"/>
            <a:ext cx="1303338" cy="260350"/>
          </a:xfrm>
          <a:prstGeom prst="rect">
            <a:avLst/>
          </a:prstGeom>
          <a:solidFill>
            <a:srgbClr val="FE7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64" name="Rectangle 160"/>
          <p:cNvSpPr>
            <a:spLocks noChangeArrowheads="1"/>
          </p:cNvSpPr>
          <p:nvPr/>
        </p:nvSpPr>
        <p:spPr bwMode="auto">
          <a:xfrm>
            <a:off x="6556375" y="4916488"/>
            <a:ext cx="7239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Asia Pacific</a:t>
            </a:r>
            <a:endParaRPr lang="en-US"/>
          </a:p>
        </p:txBody>
      </p:sp>
      <p:sp>
        <p:nvSpPr>
          <p:cNvPr id="636065" name="Rectangle 161"/>
          <p:cNvSpPr>
            <a:spLocks noChangeArrowheads="1"/>
          </p:cNvSpPr>
          <p:nvPr/>
        </p:nvSpPr>
        <p:spPr bwMode="auto">
          <a:xfrm>
            <a:off x="6308725" y="5118100"/>
            <a:ext cx="1303338" cy="450850"/>
          </a:xfrm>
          <a:prstGeom prst="rect">
            <a:avLst/>
          </a:prstGeom>
          <a:noFill/>
          <a:ln w="3175" cap="rnd">
            <a:solidFill>
              <a:srgbClr val="FE7D1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66" name="Rectangle 162"/>
          <p:cNvSpPr>
            <a:spLocks noChangeArrowheads="1"/>
          </p:cNvSpPr>
          <p:nvPr/>
        </p:nvSpPr>
        <p:spPr bwMode="auto">
          <a:xfrm>
            <a:off x="6569075" y="5162550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67" name="Rectangle 163"/>
          <p:cNvSpPr>
            <a:spLocks noChangeArrowheads="1"/>
          </p:cNvSpPr>
          <p:nvPr/>
        </p:nvSpPr>
        <p:spPr bwMode="auto">
          <a:xfrm>
            <a:off x="6453188" y="5380038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68" name="Rectangle 164"/>
          <p:cNvSpPr>
            <a:spLocks noChangeArrowheads="1"/>
          </p:cNvSpPr>
          <p:nvPr/>
        </p:nvSpPr>
        <p:spPr bwMode="auto">
          <a:xfrm>
            <a:off x="7693025" y="4862513"/>
            <a:ext cx="1303338" cy="260350"/>
          </a:xfrm>
          <a:prstGeom prst="rect">
            <a:avLst/>
          </a:prstGeom>
          <a:solidFill>
            <a:srgbClr val="FE7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69" name="Rectangle 165"/>
          <p:cNvSpPr>
            <a:spLocks noChangeArrowheads="1"/>
          </p:cNvSpPr>
          <p:nvPr/>
        </p:nvSpPr>
        <p:spPr bwMode="auto">
          <a:xfrm>
            <a:off x="8137525" y="4916488"/>
            <a:ext cx="3968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EMEA</a:t>
            </a:r>
            <a:endParaRPr lang="en-US"/>
          </a:p>
        </p:txBody>
      </p:sp>
      <p:sp>
        <p:nvSpPr>
          <p:cNvPr id="636070" name="Rectangle 166"/>
          <p:cNvSpPr>
            <a:spLocks noChangeArrowheads="1"/>
          </p:cNvSpPr>
          <p:nvPr/>
        </p:nvSpPr>
        <p:spPr bwMode="auto">
          <a:xfrm>
            <a:off x="7694613" y="5118100"/>
            <a:ext cx="1301750" cy="450850"/>
          </a:xfrm>
          <a:prstGeom prst="rect">
            <a:avLst/>
          </a:prstGeom>
          <a:noFill/>
          <a:ln w="3175" cap="rnd">
            <a:solidFill>
              <a:srgbClr val="FE7D1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71" name="Rectangle 167"/>
          <p:cNvSpPr>
            <a:spLocks noChangeArrowheads="1"/>
          </p:cNvSpPr>
          <p:nvPr/>
        </p:nvSpPr>
        <p:spPr bwMode="auto">
          <a:xfrm>
            <a:off x="7932738" y="5162550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72" name="Rectangle 168"/>
          <p:cNvSpPr>
            <a:spLocks noChangeArrowheads="1"/>
          </p:cNvSpPr>
          <p:nvPr/>
        </p:nvSpPr>
        <p:spPr bwMode="auto">
          <a:xfrm>
            <a:off x="7837488" y="5380038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73" name="Rectangle 169"/>
          <p:cNvSpPr>
            <a:spLocks noChangeArrowheads="1"/>
          </p:cNvSpPr>
          <p:nvPr/>
        </p:nvSpPr>
        <p:spPr bwMode="auto">
          <a:xfrm>
            <a:off x="7693025" y="4862513"/>
            <a:ext cx="1303338" cy="260350"/>
          </a:xfrm>
          <a:prstGeom prst="rect">
            <a:avLst/>
          </a:prstGeom>
          <a:solidFill>
            <a:srgbClr val="FE7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74" name="Rectangle 170"/>
          <p:cNvSpPr>
            <a:spLocks noChangeArrowheads="1"/>
          </p:cNvSpPr>
          <p:nvPr/>
        </p:nvSpPr>
        <p:spPr bwMode="auto">
          <a:xfrm>
            <a:off x="8137525" y="4916488"/>
            <a:ext cx="3968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EMEA</a:t>
            </a:r>
            <a:endParaRPr lang="en-US"/>
          </a:p>
        </p:txBody>
      </p:sp>
      <p:sp>
        <p:nvSpPr>
          <p:cNvPr id="636075" name="Rectangle 171"/>
          <p:cNvSpPr>
            <a:spLocks noChangeArrowheads="1"/>
          </p:cNvSpPr>
          <p:nvPr/>
        </p:nvSpPr>
        <p:spPr bwMode="auto">
          <a:xfrm>
            <a:off x="7694613" y="5118100"/>
            <a:ext cx="1301750" cy="450850"/>
          </a:xfrm>
          <a:prstGeom prst="rect">
            <a:avLst/>
          </a:prstGeom>
          <a:noFill/>
          <a:ln w="3175" cap="rnd">
            <a:solidFill>
              <a:srgbClr val="FE7D1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76" name="Rectangle 172"/>
          <p:cNvSpPr>
            <a:spLocks noChangeArrowheads="1"/>
          </p:cNvSpPr>
          <p:nvPr/>
        </p:nvSpPr>
        <p:spPr bwMode="auto">
          <a:xfrm>
            <a:off x="7932738" y="5162550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77" name="Rectangle 173"/>
          <p:cNvSpPr>
            <a:spLocks noChangeArrowheads="1"/>
          </p:cNvSpPr>
          <p:nvPr/>
        </p:nvSpPr>
        <p:spPr bwMode="auto">
          <a:xfrm>
            <a:off x="7837488" y="5380038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78" name="Line 174"/>
          <p:cNvSpPr>
            <a:spLocks noChangeShapeType="1"/>
          </p:cNvSpPr>
          <p:nvPr/>
        </p:nvSpPr>
        <p:spPr bwMode="auto">
          <a:xfrm>
            <a:off x="6962775" y="4310063"/>
            <a:ext cx="1588" cy="549275"/>
          </a:xfrm>
          <a:prstGeom prst="line">
            <a:avLst/>
          </a:prstGeom>
          <a:noFill/>
          <a:ln w="9525" cap="rnd">
            <a:solidFill>
              <a:srgbClr val="FE7D1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79" name="Rectangle 175"/>
          <p:cNvSpPr>
            <a:spLocks noChangeArrowheads="1"/>
          </p:cNvSpPr>
          <p:nvPr/>
        </p:nvSpPr>
        <p:spPr bwMode="auto">
          <a:xfrm>
            <a:off x="1185863" y="3721100"/>
            <a:ext cx="2917825" cy="215900"/>
          </a:xfrm>
          <a:prstGeom prst="rect">
            <a:avLst/>
          </a:prstGeom>
          <a:solidFill>
            <a:srgbClr val="0066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80" name="Rectangle 176"/>
          <p:cNvSpPr>
            <a:spLocks noChangeArrowheads="1"/>
          </p:cNvSpPr>
          <p:nvPr/>
        </p:nvSpPr>
        <p:spPr bwMode="auto">
          <a:xfrm>
            <a:off x="1277938" y="3763963"/>
            <a:ext cx="2712281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b="1">
                <a:solidFill>
                  <a:srgbClr val="EAEAEA"/>
                </a:solidFill>
              </a:rPr>
              <a:t>FTSE EPRA/NAREIT Developed Real Estate Index</a:t>
            </a:r>
            <a:r>
              <a:rPr lang="en-US" sz="900" b="1" smtClean="0">
                <a:solidFill>
                  <a:srgbClr val="EAEAEA"/>
                </a:solidFill>
              </a:rPr>
              <a:t>**</a:t>
            </a:r>
            <a:endParaRPr lang="en-US"/>
          </a:p>
        </p:txBody>
      </p:sp>
      <p:sp>
        <p:nvSpPr>
          <p:cNvPr id="636081" name="Rectangle 177"/>
          <p:cNvSpPr>
            <a:spLocks noChangeArrowheads="1"/>
          </p:cNvSpPr>
          <p:nvPr/>
        </p:nvSpPr>
        <p:spPr bwMode="auto">
          <a:xfrm>
            <a:off x="1189038" y="3906838"/>
            <a:ext cx="2913062" cy="450850"/>
          </a:xfrm>
          <a:prstGeom prst="rect">
            <a:avLst/>
          </a:prstGeom>
          <a:noFill/>
          <a:ln w="3175" cap="rnd">
            <a:solidFill>
              <a:srgbClr val="00664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82" name="Rectangle 178"/>
          <p:cNvSpPr>
            <a:spLocks noChangeArrowheads="1"/>
          </p:cNvSpPr>
          <p:nvPr/>
        </p:nvSpPr>
        <p:spPr bwMode="auto">
          <a:xfrm>
            <a:off x="2201863" y="3952875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83" name="Rectangle 179"/>
          <p:cNvSpPr>
            <a:spLocks noChangeArrowheads="1"/>
          </p:cNvSpPr>
          <p:nvPr/>
        </p:nvSpPr>
        <p:spPr bwMode="auto">
          <a:xfrm>
            <a:off x="2297113" y="4170363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84" name="Rectangle 180"/>
          <p:cNvSpPr>
            <a:spLocks noChangeArrowheads="1"/>
          </p:cNvSpPr>
          <p:nvPr/>
        </p:nvSpPr>
        <p:spPr bwMode="auto">
          <a:xfrm>
            <a:off x="609600" y="4865688"/>
            <a:ext cx="1303338" cy="260350"/>
          </a:xfrm>
          <a:prstGeom prst="rect">
            <a:avLst/>
          </a:prstGeom>
          <a:solidFill>
            <a:srgbClr val="0066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85" name="Rectangle 181"/>
          <p:cNvSpPr>
            <a:spLocks noChangeArrowheads="1"/>
          </p:cNvSpPr>
          <p:nvPr/>
        </p:nvSpPr>
        <p:spPr bwMode="auto">
          <a:xfrm>
            <a:off x="765175" y="4919663"/>
            <a:ext cx="8921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North America</a:t>
            </a:r>
            <a:endParaRPr lang="en-US"/>
          </a:p>
        </p:txBody>
      </p:sp>
      <p:sp>
        <p:nvSpPr>
          <p:cNvPr id="636086" name="Rectangle 182"/>
          <p:cNvSpPr>
            <a:spLocks noChangeArrowheads="1"/>
          </p:cNvSpPr>
          <p:nvPr/>
        </p:nvSpPr>
        <p:spPr bwMode="auto">
          <a:xfrm>
            <a:off x="611188" y="5121275"/>
            <a:ext cx="1301750" cy="450850"/>
          </a:xfrm>
          <a:prstGeom prst="rect">
            <a:avLst/>
          </a:prstGeom>
          <a:noFill/>
          <a:ln w="3175" cap="rnd">
            <a:solidFill>
              <a:srgbClr val="00664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87" name="Rectangle 183"/>
          <p:cNvSpPr>
            <a:spLocks noChangeArrowheads="1"/>
          </p:cNvSpPr>
          <p:nvPr/>
        </p:nvSpPr>
        <p:spPr bwMode="auto">
          <a:xfrm>
            <a:off x="819150" y="5165725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88" name="Rectangle 184"/>
          <p:cNvSpPr>
            <a:spLocks noChangeArrowheads="1"/>
          </p:cNvSpPr>
          <p:nvPr/>
        </p:nvSpPr>
        <p:spPr bwMode="auto">
          <a:xfrm>
            <a:off x="722313" y="5381625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89" name="Rectangle 185"/>
          <p:cNvSpPr>
            <a:spLocks noChangeArrowheads="1"/>
          </p:cNvSpPr>
          <p:nvPr/>
        </p:nvSpPr>
        <p:spPr bwMode="auto">
          <a:xfrm>
            <a:off x="609600" y="4865688"/>
            <a:ext cx="1303338" cy="260350"/>
          </a:xfrm>
          <a:prstGeom prst="rect">
            <a:avLst/>
          </a:prstGeom>
          <a:solidFill>
            <a:srgbClr val="0066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90" name="Rectangle 186"/>
          <p:cNvSpPr>
            <a:spLocks noChangeArrowheads="1"/>
          </p:cNvSpPr>
          <p:nvPr/>
        </p:nvSpPr>
        <p:spPr bwMode="auto">
          <a:xfrm>
            <a:off x="765175" y="4919663"/>
            <a:ext cx="8921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North America</a:t>
            </a:r>
            <a:endParaRPr lang="en-US"/>
          </a:p>
        </p:txBody>
      </p:sp>
      <p:sp>
        <p:nvSpPr>
          <p:cNvPr id="636091" name="Rectangle 187"/>
          <p:cNvSpPr>
            <a:spLocks noChangeArrowheads="1"/>
          </p:cNvSpPr>
          <p:nvPr/>
        </p:nvSpPr>
        <p:spPr bwMode="auto">
          <a:xfrm>
            <a:off x="611188" y="5121275"/>
            <a:ext cx="1301750" cy="450850"/>
          </a:xfrm>
          <a:prstGeom prst="rect">
            <a:avLst/>
          </a:prstGeom>
          <a:noFill/>
          <a:ln w="3175" cap="rnd">
            <a:solidFill>
              <a:srgbClr val="00664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92" name="Rectangle 188"/>
          <p:cNvSpPr>
            <a:spLocks noChangeArrowheads="1"/>
          </p:cNvSpPr>
          <p:nvPr/>
        </p:nvSpPr>
        <p:spPr bwMode="auto">
          <a:xfrm>
            <a:off x="819150" y="5165725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93" name="Rectangle 189"/>
          <p:cNvSpPr>
            <a:spLocks noChangeArrowheads="1"/>
          </p:cNvSpPr>
          <p:nvPr/>
        </p:nvSpPr>
        <p:spPr bwMode="auto">
          <a:xfrm>
            <a:off x="722313" y="5381625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094" name="Line 190"/>
          <p:cNvSpPr>
            <a:spLocks noChangeShapeType="1"/>
          </p:cNvSpPr>
          <p:nvPr/>
        </p:nvSpPr>
        <p:spPr bwMode="auto">
          <a:xfrm>
            <a:off x="1258888" y="4689475"/>
            <a:ext cx="2798762" cy="1588"/>
          </a:xfrm>
          <a:prstGeom prst="line">
            <a:avLst/>
          </a:prstGeom>
          <a:noFill/>
          <a:ln w="9525" cap="rnd">
            <a:solidFill>
              <a:srgbClr val="0066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95" name="Line 191"/>
          <p:cNvSpPr>
            <a:spLocks noChangeShapeType="1"/>
          </p:cNvSpPr>
          <p:nvPr/>
        </p:nvSpPr>
        <p:spPr bwMode="auto">
          <a:xfrm>
            <a:off x="1258888" y="4689475"/>
            <a:ext cx="1587" cy="176213"/>
          </a:xfrm>
          <a:prstGeom prst="line">
            <a:avLst/>
          </a:prstGeom>
          <a:noFill/>
          <a:ln w="9525" cap="rnd">
            <a:solidFill>
              <a:srgbClr val="0066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96" name="Rectangle 192"/>
          <p:cNvSpPr>
            <a:spLocks noChangeArrowheads="1"/>
          </p:cNvSpPr>
          <p:nvPr/>
        </p:nvSpPr>
        <p:spPr bwMode="auto">
          <a:xfrm>
            <a:off x="2020888" y="4865688"/>
            <a:ext cx="1303337" cy="260350"/>
          </a:xfrm>
          <a:prstGeom prst="rect">
            <a:avLst/>
          </a:prstGeom>
          <a:solidFill>
            <a:srgbClr val="0066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97" name="Rectangle 193"/>
          <p:cNvSpPr>
            <a:spLocks noChangeArrowheads="1"/>
          </p:cNvSpPr>
          <p:nvPr/>
        </p:nvSpPr>
        <p:spPr bwMode="auto">
          <a:xfrm>
            <a:off x="2522538" y="4919663"/>
            <a:ext cx="3111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Asia </a:t>
            </a:r>
            <a:endParaRPr lang="en-US"/>
          </a:p>
        </p:txBody>
      </p:sp>
      <p:sp>
        <p:nvSpPr>
          <p:cNvPr id="636098" name="Rectangle 194"/>
          <p:cNvSpPr>
            <a:spLocks noChangeArrowheads="1"/>
          </p:cNvSpPr>
          <p:nvPr/>
        </p:nvSpPr>
        <p:spPr bwMode="auto">
          <a:xfrm>
            <a:off x="2022475" y="5121275"/>
            <a:ext cx="1301750" cy="450850"/>
          </a:xfrm>
          <a:prstGeom prst="rect">
            <a:avLst/>
          </a:prstGeom>
          <a:noFill/>
          <a:ln w="3175" cap="rnd">
            <a:solidFill>
              <a:srgbClr val="00664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099" name="Rectangle 195"/>
          <p:cNvSpPr>
            <a:spLocks noChangeArrowheads="1"/>
          </p:cNvSpPr>
          <p:nvPr/>
        </p:nvSpPr>
        <p:spPr bwMode="auto">
          <a:xfrm>
            <a:off x="2262188" y="5165725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100" name="Rectangle 196"/>
          <p:cNvSpPr>
            <a:spLocks noChangeArrowheads="1"/>
          </p:cNvSpPr>
          <p:nvPr/>
        </p:nvSpPr>
        <p:spPr bwMode="auto">
          <a:xfrm>
            <a:off x="2133600" y="5381625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101" name="Rectangle 197"/>
          <p:cNvSpPr>
            <a:spLocks noChangeArrowheads="1"/>
          </p:cNvSpPr>
          <p:nvPr/>
        </p:nvSpPr>
        <p:spPr bwMode="auto">
          <a:xfrm>
            <a:off x="2020888" y="4865688"/>
            <a:ext cx="1303337" cy="260350"/>
          </a:xfrm>
          <a:prstGeom prst="rect">
            <a:avLst/>
          </a:prstGeom>
          <a:solidFill>
            <a:srgbClr val="0066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102" name="Rectangle 198"/>
          <p:cNvSpPr>
            <a:spLocks noChangeArrowheads="1"/>
          </p:cNvSpPr>
          <p:nvPr/>
        </p:nvSpPr>
        <p:spPr bwMode="auto">
          <a:xfrm>
            <a:off x="2522538" y="4919663"/>
            <a:ext cx="3111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Asia </a:t>
            </a:r>
            <a:endParaRPr lang="en-US"/>
          </a:p>
        </p:txBody>
      </p:sp>
      <p:sp>
        <p:nvSpPr>
          <p:cNvPr id="636103" name="Rectangle 199"/>
          <p:cNvSpPr>
            <a:spLocks noChangeArrowheads="1"/>
          </p:cNvSpPr>
          <p:nvPr/>
        </p:nvSpPr>
        <p:spPr bwMode="auto">
          <a:xfrm>
            <a:off x="2022475" y="5121275"/>
            <a:ext cx="1301750" cy="450850"/>
          </a:xfrm>
          <a:prstGeom prst="rect">
            <a:avLst/>
          </a:prstGeom>
          <a:noFill/>
          <a:ln w="3175" cap="rnd">
            <a:solidFill>
              <a:srgbClr val="00664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104" name="Rectangle 200"/>
          <p:cNvSpPr>
            <a:spLocks noChangeArrowheads="1"/>
          </p:cNvSpPr>
          <p:nvPr/>
        </p:nvSpPr>
        <p:spPr bwMode="auto">
          <a:xfrm>
            <a:off x="2262188" y="5165725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105" name="Rectangle 201"/>
          <p:cNvSpPr>
            <a:spLocks noChangeArrowheads="1"/>
          </p:cNvSpPr>
          <p:nvPr/>
        </p:nvSpPr>
        <p:spPr bwMode="auto">
          <a:xfrm>
            <a:off x="2133600" y="5381625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106" name="Rectangle 202"/>
          <p:cNvSpPr>
            <a:spLocks noChangeArrowheads="1"/>
          </p:cNvSpPr>
          <p:nvPr/>
        </p:nvSpPr>
        <p:spPr bwMode="auto">
          <a:xfrm>
            <a:off x="3406775" y="4865688"/>
            <a:ext cx="1303338" cy="260350"/>
          </a:xfrm>
          <a:prstGeom prst="rect">
            <a:avLst/>
          </a:prstGeom>
          <a:solidFill>
            <a:srgbClr val="0066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107" name="Rectangle 203"/>
          <p:cNvSpPr>
            <a:spLocks noChangeArrowheads="1"/>
          </p:cNvSpPr>
          <p:nvPr/>
        </p:nvSpPr>
        <p:spPr bwMode="auto">
          <a:xfrm>
            <a:off x="3810000" y="4919663"/>
            <a:ext cx="4508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Europe</a:t>
            </a:r>
            <a:endParaRPr lang="en-US"/>
          </a:p>
        </p:txBody>
      </p:sp>
      <p:sp>
        <p:nvSpPr>
          <p:cNvPr id="636108" name="Rectangle 204"/>
          <p:cNvSpPr>
            <a:spLocks noChangeArrowheads="1"/>
          </p:cNvSpPr>
          <p:nvPr/>
        </p:nvSpPr>
        <p:spPr bwMode="auto">
          <a:xfrm>
            <a:off x="3406775" y="5121275"/>
            <a:ext cx="1303338" cy="450850"/>
          </a:xfrm>
          <a:prstGeom prst="rect">
            <a:avLst/>
          </a:prstGeom>
          <a:noFill/>
          <a:ln w="3175" cap="rnd">
            <a:solidFill>
              <a:srgbClr val="00664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109" name="Rectangle 205"/>
          <p:cNvSpPr>
            <a:spLocks noChangeArrowheads="1"/>
          </p:cNvSpPr>
          <p:nvPr/>
        </p:nvSpPr>
        <p:spPr bwMode="auto">
          <a:xfrm>
            <a:off x="3646488" y="5165725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110" name="Rectangle 206"/>
          <p:cNvSpPr>
            <a:spLocks noChangeArrowheads="1"/>
          </p:cNvSpPr>
          <p:nvPr/>
        </p:nvSpPr>
        <p:spPr bwMode="auto">
          <a:xfrm>
            <a:off x="3517900" y="5381625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111" name="Rectangle 207"/>
          <p:cNvSpPr>
            <a:spLocks noChangeArrowheads="1"/>
          </p:cNvSpPr>
          <p:nvPr/>
        </p:nvSpPr>
        <p:spPr bwMode="auto">
          <a:xfrm>
            <a:off x="3406775" y="4865688"/>
            <a:ext cx="1303338" cy="260350"/>
          </a:xfrm>
          <a:prstGeom prst="rect">
            <a:avLst/>
          </a:prstGeom>
          <a:solidFill>
            <a:srgbClr val="0066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112" name="Rectangle 208"/>
          <p:cNvSpPr>
            <a:spLocks noChangeArrowheads="1"/>
          </p:cNvSpPr>
          <p:nvPr/>
        </p:nvSpPr>
        <p:spPr bwMode="auto">
          <a:xfrm>
            <a:off x="3810000" y="4919663"/>
            <a:ext cx="4508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Europe</a:t>
            </a:r>
            <a:endParaRPr lang="en-US"/>
          </a:p>
        </p:txBody>
      </p:sp>
      <p:sp>
        <p:nvSpPr>
          <p:cNvPr id="636113" name="Rectangle 209"/>
          <p:cNvSpPr>
            <a:spLocks noChangeArrowheads="1"/>
          </p:cNvSpPr>
          <p:nvPr/>
        </p:nvSpPr>
        <p:spPr bwMode="auto">
          <a:xfrm>
            <a:off x="3406775" y="5121275"/>
            <a:ext cx="1303338" cy="450850"/>
          </a:xfrm>
          <a:prstGeom prst="rect">
            <a:avLst/>
          </a:prstGeom>
          <a:noFill/>
          <a:ln w="3175" cap="rnd">
            <a:solidFill>
              <a:srgbClr val="00664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114" name="Rectangle 210"/>
          <p:cNvSpPr>
            <a:spLocks noChangeArrowheads="1"/>
          </p:cNvSpPr>
          <p:nvPr/>
        </p:nvSpPr>
        <p:spPr bwMode="auto">
          <a:xfrm>
            <a:off x="3646488" y="5165725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115" name="Rectangle 211"/>
          <p:cNvSpPr>
            <a:spLocks noChangeArrowheads="1"/>
          </p:cNvSpPr>
          <p:nvPr/>
        </p:nvSpPr>
        <p:spPr bwMode="auto">
          <a:xfrm>
            <a:off x="3517900" y="5381625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116" name="Line 212"/>
          <p:cNvSpPr>
            <a:spLocks noChangeShapeType="1"/>
          </p:cNvSpPr>
          <p:nvPr/>
        </p:nvSpPr>
        <p:spPr bwMode="auto">
          <a:xfrm>
            <a:off x="4059238" y="4689475"/>
            <a:ext cx="1587" cy="176213"/>
          </a:xfrm>
          <a:prstGeom prst="line">
            <a:avLst/>
          </a:prstGeom>
          <a:noFill/>
          <a:ln w="9525" cap="rnd">
            <a:solidFill>
              <a:srgbClr val="0066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117" name="Rectangle 213"/>
          <p:cNvSpPr>
            <a:spLocks noChangeArrowheads="1"/>
          </p:cNvSpPr>
          <p:nvPr/>
        </p:nvSpPr>
        <p:spPr bwMode="auto">
          <a:xfrm>
            <a:off x="6542088" y="1563688"/>
            <a:ext cx="1839912" cy="385762"/>
          </a:xfrm>
          <a:prstGeom prst="rect">
            <a:avLst/>
          </a:prstGeom>
          <a:noFill/>
          <a:ln w="9525" cap="rnd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118" name="Rectangle 214"/>
          <p:cNvSpPr>
            <a:spLocks noChangeArrowheads="1"/>
          </p:cNvSpPr>
          <p:nvPr/>
        </p:nvSpPr>
        <p:spPr bwMode="auto">
          <a:xfrm>
            <a:off x="6634163" y="1612900"/>
            <a:ext cx="15557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dirty="0">
                <a:solidFill>
                  <a:srgbClr val="072F67"/>
                </a:solidFill>
              </a:rPr>
              <a:t>* Represents the aggregate of </a:t>
            </a:r>
            <a:endParaRPr lang="en-US" dirty="0"/>
          </a:p>
        </p:txBody>
      </p:sp>
      <p:sp>
        <p:nvSpPr>
          <p:cNvPr id="636119" name="Rectangle 215"/>
          <p:cNvSpPr>
            <a:spLocks noChangeArrowheads="1"/>
          </p:cNvSpPr>
          <p:nvPr/>
        </p:nvSpPr>
        <p:spPr bwMode="auto">
          <a:xfrm>
            <a:off x="6634163" y="1757363"/>
            <a:ext cx="11652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dirty="0" smtClean="0">
                <a:solidFill>
                  <a:srgbClr val="072F67"/>
                </a:solidFill>
              </a:rPr>
              <a:t>developed </a:t>
            </a:r>
            <a:r>
              <a:rPr lang="en-US" sz="900" dirty="0">
                <a:solidFill>
                  <a:srgbClr val="072F67"/>
                </a:solidFill>
              </a:rPr>
              <a:t>+ emerging.</a:t>
            </a:r>
            <a:endParaRPr lang="en-US" dirty="0"/>
          </a:p>
        </p:txBody>
      </p:sp>
      <p:sp>
        <p:nvSpPr>
          <p:cNvPr id="636120" name="Rectangle 216"/>
          <p:cNvSpPr>
            <a:spLocks noChangeArrowheads="1"/>
          </p:cNvSpPr>
          <p:nvPr/>
        </p:nvSpPr>
        <p:spPr bwMode="auto">
          <a:xfrm>
            <a:off x="785813" y="2889250"/>
            <a:ext cx="1674812" cy="528638"/>
          </a:xfrm>
          <a:prstGeom prst="rect">
            <a:avLst/>
          </a:prstGeom>
          <a:noFill/>
          <a:ln w="9525" cap="rnd">
            <a:solidFill>
              <a:srgbClr val="00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121" name="Rectangle 217"/>
          <p:cNvSpPr>
            <a:spLocks noChangeArrowheads="1"/>
          </p:cNvSpPr>
          <p:nvPr/>
        </p:nvSpPr>
        <p:spPr bwMode="auto">
          <a:xfrm>
            <a:off x="2876550" y="2603500"/>
            <a:ext cx="1304925" cy="2603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122" name="Rectangle 218"/>
          <p:cNvSpPr>
            <a:spLocks noChangeArrowheads="1"/>
          </p:cNvSpPr>
          <p:nvPr/>
        </p:nvSpPr>
        <p:spPr bwMode="auto">
          <a:xfrm>
            <a:off x="3197225" y="2646363"/>
            <a:ext cx="5826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Americas</a:t>
            </a:r>
            <a:endParaRPr lang="en-US"/>
          </a:p>
        </p:txBody>
      </p:sp>
      <p:sp>
        <p:nvSpPr>
          <p:cNvPr id="636123" name="Rectangle 219"/>
          <p:cNvSpPr>
            <a:spLocks noChangeArrowheads="1"/>
          </p:cNvSpPr>
          <p:nvPr/>
        </p:nvSpPr>
        <p:spPr bwMode="auto">
          <a:xfrm>
            <a:off x="2878138" y="2859088"/>
            <a:ext cx="1303337" cy="450850"/>
          </a:xfrm>
          <a:prstGeom prst="rect">
            <a:avLst/>
          </a:prstGeom>
          <a:noFill/>
          <a:ln w="3175" cap="rnd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124" name="Rectangle 220"/>
          <p:cNvSpPr>
            <a:spLocks noChangeArrowheads="1"/>
          </p:cNvSpPr>
          <p:nvPr/>
        </p:nvSpPr>
        <p:spPr bwMode="auto">
          <a:xfrm>
            <a:off x="3087688" y="2903538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125" name="Rectangle 221"/>
          <p:cNvSpPr>
            <a:spLocks noChangeArrowheads="1"/>
          </p:cNvSpPr>
          <p:nvPr/>
        </p:nvSpPr>
        <p:spPr bwMode="auto">
          <a:xfrm>
            <a:off x="2990850" y="3119438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126" name="Rectangle 222"/>
          <p:cNvSpPr>
            <a:spLocks noChangeArrowheads="1"/>
          </p:cNvSpPr>
          <p:nvPr/>
        </p:nvSpPr>
        <p:spPr bwMode="auto">
          <a:xfrm>
            <a:off x="2876550" y="2603500"/>
            <a:ext cx="1304925" cy="2603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127" name="Rectangle 223"/>
          <p:cNvSpPr>
            <a:spLocks noChangeArrowheads="1"/>
          </p:cNvSpPr>
          <p:nvPr/>
        </p:nvSpPr>
        <p:spPr bwMode="auto">
          <a:xfrm>
            <a:off x="3197225" y="2646363"/>
            <a:ext cx="5826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Americas</a:t>
            </a:r>
            <a:endParaRPr lang="en-US"/>
          </a:p>
        </p:txBody>
      </p:sp>
      <p:sp>
        <p:nvSpPr>
          <p:cNvPr id="636128" name="Rectangle 224"/>
          <p:cNvSpPr>
            <a:spLocks noChangeArrowheads="1"/>
          </p:cNvSpPr>
          <p:nvPr/>
        </p:nvSpPr>
        <p:spPr bwMode="auto">
          <a:xfrm>
            <a:off x="2878138" y="2859088"/>
            <a:ext cx="1303337" cy="450850"/>
          </a:xfrm>
          <a:prstGeom prst="rect">
            <a:avLst/>
          </a:prstGeom>
          <a:noFill/>
          <a:ln w="3175" cap="rnd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129" name="Rectangle 225"/>
          <p:cNvSpPr>
            <a:spLocks noChangeArrowheads="1"/>
          </p:cNvSpPr>
          <p:nvPr/>
        </p:nvSpPr>
        <p:spPr bwMode="auto">
          <a:xfrm>
            <a:off x="3087688" y="2903538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130" name="Rectangle 226"/>
          <p:cNvSpPr>
            <a:spLocks noChangeArrowheads="1"/>
          </p:cNvSpPr>
          <p:nvPr/>
        </p:nvSpPr>
        <p:spPr bwMode="auto">
          <a:xfrm>
            <a:off x="2990850" y="3119438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131" name="Rectangle 227"/>
          <p:cNvSpPr>
            <a:spLocks noChangeArrowheads="1"/>
          </p:cNvSpPr>
          <p:nvPr/>
        </p:nvSpPr>
        <p:spPr bwMode="auto">
          <a:xfrm>
            <a:off x="3525838" y="1447800"/>
            <a:ext cx="2828925" cy="21590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132" name="Rectangle 228"/>
          <p:cNvSpPr>
            <a:spLocks noChangeArrowheads="1"/>
          </p:cNvSpPr>
          <p:nvPr/>
        </p:nvSpPr>
        <p:spPr bwMode="auto">
          <a:xfrm>
            <a:off x="3686175" y="1489075"/>
            <a:ext cx="24257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 b="1">
                <a:solidFill>
                  <a:srgbClr val="EAEAEA"/>
                </a:solidFill>
              </a:rPr>
              <a:t>FTSE EPRA/NAREIT Global Real Estate Index*</a:t>
            </a:r>
            <a:endParaRPr lang="en-US"/>
          </a:p>
        </p:txBody>
      </p:sp>
      <p:sp>
        <p:nvSpPr>
          <p:cNvPr id="636133" name="Rectangle 229"/>
          <p:cNvSpPr>
            <a:spLocks noChangeArrowheads="1"/>
          </p:cNvSpPr>
          <p:nvPr/>
        </p:nvSpPr>
        <p:spPr bwMode="auto">
          <a:xfrm>
            <a:off x="3514725" y="1644650"/>
            <a:ext cx="2820988" cy="450850"/>
          </a:xfrm>
          <a:prstGeom prst="rect">
            <a:avLst/>
          </a:prstGeom>
          <a:noFill/>
          <a:ln w="3175" cap="rnd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134" name="Rectangle 230"/>
          <p:cNvSpPr>
            <a:spLocks noChangeArrowheads="1"/>
          </p:cNvSpPr>
          <p:nvPr/>
        </p:nvSpPr>
        <p:spPr bwMode="auto">
          <a:xfrm>
            <a:off x="4481513" y="1690688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135" name="Rectangle 231"/>
          <p:cNvSpPr>
            <a:spLocks noChangeArrowheads="1"/>
          </p:cNvSpPr>
          <p:nvPr/>
        </p:nvSpPr>
        <p:spPr bwMode="auto">
          <a:xfrm>
            <a:off x="4575175" y="1906588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136" name="Line 232"/>
          <p:cNvSpPr>
            <a:spLocks noChangeShapeType="1"/>
          </p:cNvSpPr>
          <p:nvPr/>
        </p:nvSpPr>
        <p:spPr bwMode="auto">
          <a:xfrm>
            <a:off x="3505200" y="2438400"/>
            <a:ext cx="2798763" cy="1588"/>
          </a:xfrm>
          <a:prstGeom prst="line">
            <a:avLst/>
          </a:prstGeom>
          <a:noFill/>
          <a:ln w="9525" cap="rnd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137" name="Line 233"/>
          <p:cNvSpPr>
            <a:spLocks noChangeShapeType="1"/>
          </p:cNvSpPr>
          <p:nvPr/>
        </p:nvSpPr>
        <p:spPr bwMode="auto">
          <a:xfrm>
            <a:off x="3527425" y="2427288"/>
            <a:ext cx="1588" cy="176212"/>
          </a:xfrm>
          <a:prstGeom prst="line">
            <a:avLst/>
          </a:prstGeom>
          <a:noFill/>
          <a:ln w="9525" cap="rnd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138" name="Rectangle 234"/>
          <p:cNvSpPr>
            <a:spLocks noChangeArrowheads="1"/>
          </p:cNvSpPr>
          <p:nvPr/>
        </p:nvSpPr>
        <p:spPr bwMode="auto">
          <a:xfrm>
            <a:off x="4289425" y="2603500"/>
            <a:ext cx="1303338" cy="2603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139" name="Rectangle 235"/>
          <p:cNvSpPr>
            <a:spLocks noChangeArrowheads="1"/>
          </p:cNvSpPr>
          <p:nvPr/>
        </p:nvSpPr>
        <p:spPr bwMode="auto">
          <a:xfrm>
            <a:off x="4532313" y="2646363"/>
            <a:ext cx="7239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Asia Pacific</a:t>
            </a:r>
            <a:endParaRPr lang="en-US"/>
          </a:p>
        </p:txBody>
      </p:sp>
      <p:sp>
        <p:nvSpPr>
          <p:cNvPr id="636140" name="Rectangle 236"/>
          <p:cNvSpPr>
            <a:spLocks noChangeArrowheads="1"/>
          </p:cNvSpPr>
          <p:nvPr/>
        </p:nvSpPr>
        <p:spPr bwMode="auto">
          <a:xfrm>
            <a:off x="4291013" y="2859088"/>
            <a:ext cx="1301750" cy="450850"/>
          </a:xfrm>
          <a:prstGeom prst="rect">
            <a:avLst/>
          </a:prstGeom>
          <a:noFill/>
          <a:ln w="3175" cap="rnd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141" name="Rectangle 237"/>
          <p:cNvSpPr>
            <a:spLocks noChangeArrowheads="1"/>
          </p:cNvSpPr>
          <p:nvPr/>
        </p:nvSpPr>
        <p:spPr bwMode="auto">
          <a:xfrm>
            <a:off x="4498975" y="2903538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142" name="Rectangle 238"/>
          <p:cNvSpPr>
            <a:spLocks noChangeArrowheads="1"/>
          </p:cNvSpPr>
          <p:nvPr/>
        </p:nvSpPr>
        <p:spPr bwMode="auto">
          <a:xfrm>
            <a:off x="4402138" y="3119438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143" name="Rectangle 239"/>
          <p:cNvSpPr>
            <a:spLocks noChangeArrowheads="1"/>
          </p:cNvSpPr>
          <p:nvPr/>
        </p:nvSpPr>
        <p:spPr bwMode="auto">
          <a:xfrm>
            <a:off x="4289425" y="2603500"/>
            <a:ext cx="1303338" cy="2603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144" name="Rectangle 240"/>
          <p:cNvSpPr>
            <a:spLocks noChangeArrowheads="1"/>
          </p:cNvSpPr>
          <p:nvPr/>
        </p:nvSpPr>
        <p:spPr bwMode="auto">
          <a:xfrm>
            <a:off x="4532313" y="2646363"/>
            <a:ext cx="7239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Asia Pacific</a:t>
            </a:r>
            <a:endParaRPr lang="en-US"/>
          </a:p>
        </p:txBody>
      </p:sp>
      <p:sp>
        <p:nvSpPr>
          <p:cNvPr id="636145" name="Rectangle 241"/>
          <p:cNvSpPr>
            <a:spLocks noChangeArrowheads="1"/>
          </p:cNvSpPr>
          <p:nvPr/>
        </p:nvSpPr>
        <p:spPr bwMode="auto">
          <a:xfrm>
            <a:off x="4291013" y="2859088"/>
            <a:ext cx="1301750" cy="450850"/>
          </a:xfrm>
          <a:prstGeom prst="rect">
            <a:avLst/>
          </a:prstGeom>
          <a:noFill/>
          <a:ln w="3175" cap="rnd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146" name="Rectangle 242"/>
          <p:cNvSpPr>
            <a:spLocks noChangeArrowheads="1"/>
          </p:cNvSpPr>
          <p:nvPr/>
        </p:nvSpPr>
        <p:spPr bwMode="auto">
          <a:xfrm>
            <a:off x="4498975" y="2903538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147" name="Rectangle 243"/>
          <p:cNvSpPr>
            <a:spLocks noChangeArrowheads="1"/>
          </p:cNvSpPr>
          <p:nvPr/>
        </p:nvSpPr>
        <p:spPr bwMode="auto">
          <a:xfrm>
            <a:off x="4572000" y="2895600"/>
            <a:ext cx="9906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42900" indent="-342900"/>
            <a:r>
              <a:rPr lang="en-US" sz="900" dirty="0" smtClean="0">
                <a:solidFill>
                  <a:srgbClr val="072F67"/>
                </a:solidFill>
              </a:rPr>
              <a:t>171 </a:t>
            </a:r>
            <a:r>
              <a:rPr lang="en-US" sz="900" dirty="0">
                <a:solidFill>
                  <a:srgbClr val="072F67"/>
                </a:solidFill>
              </a:rPr>
              <a:t>companies</a:t>
            </a:r>
            <a:endParaRPr lang="en-US" dirty="0"/>
          </a:p>
        </p:txBody>
      </p:sp>
      <p:sp>
        <p:nvSpPr>
          <p:cNvPr id="636148" name="Rectangle 244"/>
          <p:cNvSpPr>
            <a:spLocks noChangeArrowheads="1"/>
          </p:cNvSpPr>
          <p:nvPr/>
        </p:nvSpPr>
        <p:spPr bwMode="auto">
          <a:xfrm>
            <a:off x="4402138" y="3119438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149" name="Rectangle 245"/>
          <p:cNvSpPr>
            <a:spLocks noChangeArrowheads="1"/>
          </p:cNvSpPr>
          <p:nvPr/>
        </p:nvSpPr>
        <p:spPr bwMode="auto">
          <a:xfrm>
            <a:off x="5673725" y="2603500"/>
            <a:ext cx="1303338" cy="2603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150" name="Rectangle 246"/>
          <p:cNvSpPr>
            <a:spLocks noChangeArrowheads="1"/>
          </p:cNvSpPr>
          <p:nvPr/>
        </p:nvSpPr>
        <p:spPr bwMode="auto">
          <a:xfrm>
            <a:off x="6122988" y="2646363"/>
            <a:ext cx="3968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EMEA</a:t>
            </a:r>
            <a:endParaRPr lang="en-US"/>
          </a:p>
        </p:txBody>
      </p:sp>
      <p:sp>
        <p:nvSpPr>
          <p:cNvPr id="636151" name="Rectangle 247"/>
          <p:cNvSpPr>
            <a:spLocks noChangeArrowheads="1"/>
          </p:cNvSpPr>
          <p:nvPr/>
        </p:nvSpPr>
        <p:spPr bwMode="auto">
          <a:xfrm>
            <a:off x="5675313" y="2859088"/>
            <a:ext cx="1301750" cy="450850"/>
          </a:xfrm>
          <a:prstGeom prst="rect">
            <a:avLst/>
          </a:prstGeom>
          <a:noFill/>
          <a:ln w="3175" cap="rnd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152" name="Rectangle 248"/>
          <p:cNvSpPr>
            <a:spLocks noChangeArrowheads="1"/>
          </p:cNvSpPr>
          <p:nvPr/>
        </p:nvSpPr>
        <p:spPr bwMode="auto">
          <a:xfrm>
            <a:off x="5915025" y="2903538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153" name="Rectangle 249"/>
          <p:cNvSpPr>
            <a:spLocks noChangeArrowheads="1"/>
          </p:cNvSpPr>
          <p:nvPr/>
        </p:nvSpPr>
        <p:spPr bwMode="auto">
          <a:xfrm>
            <a:off x="5786438" y="3119438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154" name="Rectangle 250"/>
          <p:cNvSpPr>
            <a:spLocks noChangeArrowheads="1"/>
          </p:cNvSpPr>
          <p:nvPr/>
        </p:nvSpPr>
        <p:spPr bwMode="auto">
          <a:xfrm>
            <a:off x="5673725" y="2603500"/>
            <a:ext cx="1303338" cy="2603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155" name="Rectangle 251"/>
          <p:cNvSpPr>
            <a:spLocks noChangeArrowheads="1"/>
          </p:cNvSpPr>
          <p:nvPr/>
        </p:nvSpPr>
        <p:spPr bwMode="auto">
          <a:xfrm>
            <a:off x="6122988" y="2646363"/>
            <a:ext cx="3968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1100" b="1">
                <a:solidFill>
                  <a:srgbClr val="EAEAEA"/>
                </a:solidFill>
              </a:rPr>
              <a:t>EMEA</a:t>
            </a:r>
            <a:endParaRPr lang="en-US"/>
          </a:p>
        </p:txBody>
      </p:sp>
      <p:sp>
        <p:nvSpPr>
          <p:cNvPr id="636156" name="Rectangle 252"/>
          <p:cNvSpPr>
            <a:spLocks noChangeArrowheads="1"/>
          </p:cNvSpPr>
          <p:nvPr/>
        </p:nvSpPr>
        <p:spPr bwMode="auto">
          <a:xfrm>
            <a:off x="5675313" y="2859088"/>
            <a:ext cx="1301750" cy="450850"/>
          </a:xfrm>
          <a:prstGeom prst="rect">
            <a:avLst/>
          </a:prstGeom>
          <a:noFill/>
          <a:ln w="3175" cap="rnd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/>
          </a:p>
        </p:txBody>
      </p:sp>
      <p:sp>
        <p:nvSpPr>
          <p:cNvPr id="636157" name="Rectangle 253"/>
          <p:cNvSpPr>
            <a:spLocks noChangeArrowheads="1"/>
          </p:cNvSpPr>
          <p:nvPr/>
        </p:nvSpPr>
        <p:spPr bwMode="auto">
          <a:xfrm>
            <a:off x="5915025" y="2903538"/>
            <a:ext cx="39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158" name="Rectangle 254"/>
          <p:cNvSpPr>
            <a:spLocks noChangeArrowheads="1"/>
          </p:cNvSpPr>
          <p:nvPr/>
        </p:nvSpPr>
        <p:spPr bwMode="auto">
          <a:xfrm>
            <a:off x="5786438" y="3119438"/>
            <a:ext cx="39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sz="900">
                <a:solidFill>
                  <a:srgbClr val="072F67"/>
                </a:solidFill>
              </a:rPr>
              <a:t>•</a:t>
            </a:r>
            <a:endParaRPr lang="en-US"/>
          </a:p>
        </p:txBody>
      </p:sp>
      <p:sp>
        <p:nvSpPr>
          <p:cNvPr id="636159" name="Line 255"/>
          <p:cNvSpPr>
            <a:spLocks noChangeShapeType="1"/>
          </p:cNvSpPr>
          <p:nvPr/>
        </p:nvSpPr>
        <p:spPr bwMode="auto">
          <a:xfrm>
            <a:off x="6327775" y="2427288"/>
            <a:ext cx="1588" cy="176212"/>
          </a:xfrm>
          <a:prstGeom prst="line">
            <a:avLst/>
          </a:prstGeom>
          <a:noFill/>
          <a:ln w="9525" cap="rnd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160" name="Line 256"/>
          <p:cNvSpPr>
            <a:spLocks noChangeShapeType="1"/>
          </p:cNvSpPr>
          <p:nvPr/>
        </p:nvSpPr>
        <p:spPr bwMode="auto">
          <a:xfrm>
            <a:off x="4943475" y="2095500"/>
            <a:ext cx="1588" cy="503238"/>
          </a:xfrm>
          <a:prstGeom prst="line">
            <a:avLst/>
          </a:prstGeom>
          <a:noFill/>
          <a:ln w="9525" cap="rnd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161" name="Line 257"/>
          <p:cNvSpPr>
            <a:spLocks noChangeShapeType="1"/>
          </p:cNvSpPr>
          <p:nvPr/>
        </p:nvSpPr>
        <p:spPr bwMode="auto">
          <a:xfrm flipV="1">
            <a:off x="2660650" y="4330700"/>
            <a:ext cx="1588" cy="577850"/>
          </a:xfrm>
          <a:prstGeom prst="line">
            <a:avLst/>
          </a:prstGeom>
          <a:noFill/>
          <a:ln w="9525" cap="rnd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13361</TotalTime>
  <Words>306</Words>
  <Application>Microsoft Office PowerPoint</Application>
  <PresentationFormat>On-screen Show (4:3)</PresentationFormat>
  <Paragraphs>148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FTSE EPRA/NAREIT Global Real Estate Index Series</vt:lpstr>
    </vt:vector>
  </TitlesOfParts>
  <Company>5 Oceans Creative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Luton</dc:creator>
  <cp:lastModifiedBy>Brad Case</cp:lastModifiedBy>
  <cp:revision>498</cp:revision>
  <dcterms:created xsi:type="dcterms:W3CDTF">2007-07-09T20:18:17Z</dcterms:created>
  <dcterms:modified xsi:type="dcterms:W3CDTF">2013-11-05T18:12:34Z</dcterms:modified>
</cp:coreProperties>
</file>