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1257" r:id="rId2"/>
  </p:sldIdLst>
  <p:sldSz cx="9144000" cy="6858000" type="screen4x3"/>
  <p:notesSz cx="7010400" cy="9296400"/>
  <p:defaultTextStyle>
    <a:defPPr>
      <a:defRPr lang="en-US"/>
    </a:defPPr>
    <a:lvl1pPr algn="r" rtl="0" eaLnBrk="0" fontAlgn="base" hangingPunct="0">
      <a:spcBef>
        <a:spcPct val="0"/>
      </a:spcBef>
      <a:spcAft>
        <a:spcPct val="0"/>
      </a:spcAft>
      <a:defRPr sz="3600" kern="1200">
        <a:solidFill>
          <a:schemeClr val="tx1"/>
        </a:solidFill>
        <a:latin typeface="Times" pitchFamily="18" charset="0"/>
        <a:ea typeface="+mn-ea"/>
        <a:cs typeface="+mn-cs"/>
      </a:defRPr>
    </a:lvl1pPr>
    <a:lvl2pPr marL="457200" algn="r" rtl="0" eaLnBrk="0" fontAlgn="base" hangingPunct="0">
      <a:spcBef>
        <a:spcPct val="0"/>
      </a:spcBef>
      <a:spcAft>
        <a:spcPct val="0"/>
      </a:spcAft>
      <a:defRPr sz="3600" kern="1200">
        <a:solidFill>
          <a:schemeClr val="tx1"/>
        </a:solidFill>
        <a:latin typeface="Times" pitchFamily="18" charset="0"/>
        <a:ea typeface="+mn-ea"/>
        <a:cs typeface="+mn-cs"/>
      </a:defRPr>
    </a:lvl2pPr>
    <a:lvl3pPr marL="914400" algn="r" rtl="0" eaLnBrk="0" fontAlgn="base" hangingPunct="0">
      <a:spcBef>
        <a:spcPct val="0"/>
      </a:spcBef>
      <a:spcAft>
        <a:spcPct val="0"/>
      </a:spcAft>
      <a:defRPr sz="3600" kern="1200">
        <a:solidFill>
          <a:schemeClr val="tx1"/>
        </a:solidFill>
        <a:latin typeface="Times" pitchFamily="18" charset="0"/>
        <a:ea typeface="+mn-ea"/>
        <a:cs typeface="+mn-cs"/>
      </a:defRPr>
    </a:lvl3pPr>
    <a:lvl4pPr marL="1371600" algn="r" rtl="0" eaLnBrk="0" fontAlgn="base" hangingPunct="0">
      <a:spcBef>
        <a:spcPct val="0"/>
      </a:spcBef>
      <a:spcAft>
        <a:spcPct val="0"/>
      </a:spcAft>
      <a:defRPr sz="3600" kern="1200">
        <a:solidFill>
          <a:schemeClr val="tx1"/>
        </a:solidFill>
        <a:latin typeface="Times" pitchFamily="18" charset="0"/>
        <a:ea typeface="+mn-ea"/>
        <a:cs typeface="+mn-cs"/>
      </a:defRPr>
    </a:lvl4pPr>
    <a:lvl5pPr marL="1828800" algn="r" rtl="0" eaLnBrk="0" fontAlgn="base" hangingPunct="0">
      <a:spcBef>
        <a:spcPct val="0"/>
      </a:spcBef>
      <a:spcAft>
        <a:spcPct val="0"/>
      </a:spcAft>
      <a:defRPr sz="3600" kern="1200">
        <a:solidFill>
          <a:schemeClr val="tx1"/>
        </a:solidFill>
        <a:latin typeface="Times" pitchFamily="18" charset="0"/>
        <a:ea typeface="+mn-ea"/>
        <a:cs typeface="+mn-cs"/>
      </a:defRPr>
    </a:lvl5pPr>
    <a:lvl6pPr marL="2286000" algn="l" defTabSz="914400" rtl="0" eaLnBrk="1" latinLnBrk="0" hangingPunct="1">
      <a:defRPr sz="3600" kern="1200">
        <a:solidFill>
          <a:schemeClr val="tx1"/>
        </a:solidFill>
        <a:latin typeface="Times" pitchFamily="18" charset="0"/>
        <a:ea typeface="+mn-ea"/>
        <a:cs typeface="+mn-cs"/>
      </a:defRPr>
    </a:lvl6pPr>
    <a:lvl7pPr marL="2743200" algn="l" defTabSz="914400" rtl="0" eaLnBrk="1" latinLnBrk="0" hangingPunct="1">
      <a:defRPr sz="3600" kern="1200">
        <a:solidFill>
          <a:schemeClr val="tx1"/>
        </a:solidFill>
        <a:latin typeface="Times" pitchFamily="18" charset="0"/>
        <a:ea typeface="+mn-ea"/>
        <a:cs typeface="+mn-cs"/>
      </a:defRPr>
    </a:lvl7pPr>
    <a:lvl8pPr marL="3200400" algn="l" defTabSz="914400" rtl="0" eaLnBrk="1" latinLnBrk="0" hangingPunct="1">
      <a:defRPr sz="3600" kern="1200">
        <a:solidFill>
          <a:schemeClr val="tx1"/>
        </a:solidFill>
        <a:latin typeface="Times" pitchFamily="18" charset="0"/>
        <a:ea typeface="+mn-ea"/>
        <a:cs typeface="+mn-cs"/>
      </a:defRPr>
    </a:lvl8pPr>
    <a:lvl9pPr marL="3657600" algn="l" defTabSz="914400" rtl="0" eaLnBrk="1" latinLnBrk="0" hangingPunct="1">
      <a:defRPr sz="36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9900"/>
    <a:srgbClr val="FF0000"/>
    <a:srgbClr val="99FF33"/>
    <a:srgbClr val="0000FF"/>
    <a:srgbClr val="800080"/>
    <a:srgbClr val="009999"/>
    <a:srgbClr val="65AFC9"/>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6797" autoAdjust="0"/>
    <p:restoredTop sz="99763" autoAdjust="0"/>
  </p:normalViewPr>
  <p:slideViewPr>
    <p:cSldViewPr>
      <p:cViewPr>
        <p:scale>
          <a:sx n="100" d="100"/>
          <a:sy n="100" d="100"/>
        </p:scale>
        <p:origin x="-2130" y="-3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1740"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291434927697439E-2"/>
          <c:y val="5.027932960893855E-2"/>
          <c:w val="0.92213570634037823"/>
          <c:h val="0.8026070763500931"/>
        </c:manualLayout>
      </c:layout>
      <c:barChart>
        <c:barDir val="col"/>
        <c:grouping val="stacked"/>
        <c:varyColors val="0"/>
        <c:ser>
          <c:idx val="0"/>
          <c:order val="0"/>
          <c:tx>
            <c:strRef>
              <c:f>Sheet1!$A$2</c:f>
              <c:strCache>
                <c:ptCount val="1"/>
                <c:pt idx="0">
                  <c:v>Equity </c:v>
                </c:pt>
              </c:strCache>
            </c:strRef>
          </c:tx>
          <c:spPr>
            <a:solidFill>
              <a:srgbClr val="99CC00"/>
            </a:solidFill>
            <a:ln w="15602">
              <a:noFill/>
            </a:ln>
          </c:spPr>
          <c:invertIfNegative val="0"/>
          <c:cat>
            <c:numRef>
              <c:f>Sheet1!$B$1:$W$1</c:f>
              <c:numCache>
                <c:formatCode>General</c:formatCode>
                <c:ptCount val="22"/>
                <c:pt idx="0">
                  <c:v>1992</c:v>
                </c:pt>
                <c:pt idx="1">
                  <c:v>1993</c:v>
                </c:pt>
                <c:pt idx="2">
                  <c:v>1994</c:v>
                </c:pt>
                <c:pt idx="3">
                  <c:v>1995</c:v>
                </c:pt>
                <c:pt idx="4">
                  <c:v>1996</c:v>
                </c:pt>
                <c:pt idx="5">
                  <c:v>1997</c:v>
                </c:pt>
                <c:pt idx="6">
                  <c:v>1998</c:v>
                </c:pt>
                <c:pt idx="7">
                  <c:v>1999</c:v>
                </c:pt>
                <c:pt idx="8">
                  <c:v>2000</c:v>
                </c:pt>
                <c:pt idx="9">
                  <c:v>2001</c:v>
                </c:pt>
                <c:pt idx="10">
                  <c:v>2002</c:v>
                </c:pt>
                <c:pt idx="11">
                  <c:v>2003</c:v>
                </c:pt>
                <c:pt idx="12">
                  <c:v>2004</c:v>
                </c:pt>
                <c:pt idx="13">
                  <c:v>2005</c:v>
                </c:pt>
                <c:pt idx="14">
                  <c:v>2006</c:v>
                </c:pt>
                <c:pt idx="15">
                  <c:v>2007</c:v>
                </c:pt>
                <c:pt idx="16">
                  <c:v>2008</c:v>
                </c:pt>
                <c:pt idx="17">
                  <c:v>2009</c:v>
                </c:pt>
                <c:pt idx="18">
                  <c:v>2010</c:v>
                </c:pt>
                <c:pt idx="19">
                  <c:v>2011</c:v>
                </c:pt>
                <c:pt idx="20">
                  <c:v>2012</c:v>
                </c:pt>
                <c:pt idx="21">
                  <c:v>2013</c:v>
                </c:pt>
              </c:numCache>
            </c:numRef>
          </c:cat>
          <c:val>
            <c:numRef>
              <c:f>Sheet1!$B$2:$W$2</c:f>
              <c:numCache>
                <c:formatCode>#,##0.0000</c:formatCode>
                <c:ptCount val="22"/>
                <c:pt idx="0">
                  <c:v>2.06</c:v>
                </c:pt>
                <c:pt idx="1">
                  <c:v>13.191700000000001</c:v>
                </c:pt>
                <c:pt idx="2">
                  <c:v>11.1203</c:v>
                </c:pt>
                <c:pt idx="3">
                  <c:v>8.1902380000000008</c:v>
                </c:pt>
                <c:pt idx="4">
                  <c:v>11.201000000000001</c:v>
                </c:pt>
                <c:pt idx="5">
                  <c:v>26.376999999999999</c:v>
                </c:pt>
                <c:pt idx="6">
                  <c:v>19.378</c:v>
                </c:pt>
                <c:pt idx="7">
                  <c:v>6.444</c:v>
                </c:pt>
                <c:pt idx="8">
                  <c:v>2.8340000000000001</c:v>
                </c:pt>
                <c:pt idx="9">
                  <c:v>6.0819999999999999</c:v>
                </c:pt>
                <c:pt idx="10">
                  <c:v>7.7759999999999998</c:v>
                </c:pt>
                <c:pt idx="11" formatCode="General">
                  <c:v>13.309276499999999</c:v>
                </c:pt>
                <c:pt idx="12" formatCode="General">
                  <c:v>21.1764045</c:v>
                </c:pt>
                <c:pt idx="13" formatCode="General">
                  <c:v>15.40509391</c:v>
                </c:pt>
                <c:pt idx="14" formatCode="General">
                  <c:v>22.205532980000001</c:v>
                </c:pt>
                <c:pt idx="15" formatCode="General">
                  <c:v>17.87626625</c:v>
                </c:pt>
                <c:pt idx="16" formatCode="General">
                  <c:v>12.81859865</c:v>
                </c:pt>
                <c:pt idx="17" formatCode="General">
                  <c:v>24.23367919</c:v>
                </c:pt>
                <c:pt idx="18" formatCode="General">
                  <c:v>28.220508479999999</c:v>
                </c:pt>
                <c:pt idx="19" formatCode="General">
                  <c:v>37.49</c:v>
                </c:pt>
                <c:pt idx="20" formatCode="General">
                  <c:v>47.596038702360005</c:v>
                </c:pt>
                <c:pt idx="21" formatCode="General">
                  <c:v>38.065786797880008</c:v>
                </c:pt>
              </c:numCache>
            </c:numRef>
          </c:val>
        </c:ser>
        <c:ser>
          <c:idx val="1"/>
          <c:order val="1"/>
          <c:tx>
            <c:strRef>
              <c:f>Sheet1!$A$3</c:f>
              <c:strCache>
                <c:ptCount val="1"/>
                <c:pt idx="0">
                  <c:v>Debt</c:v>
                </c:pt>
              </c:strCache>
            </c:strRef>
          </c:tx>
          <c:spPr>
            <a:solidFill>
              <a:srgbClr val="333399"/>
            </a:solidFill>
            <a:ln w="15602">
              <a:noFill/>
            </a:ln>
          </c:spPr>
          <c:invertIfNegative val="0"/>
          <c:cat>
            <c:numRef>
              <c:f>Sheet1!$B$1:$W$1</c:f>
              <c:numCache>
                <c:formatCode>General</c:formatCode>
                <c:ptCount val="22"/>
                <c:pt idx="0">
                  <c:v>1992</c:v>
                </c:pt>
                <c:pt idx="1">
                  <c:v>1993</c:v>
                </c:pt>
                <c:pt idx="2">
                  <c:v>1994</c:v>
                </c:pt>
                <c:pt idx="3">
                  <c:v>1995</c:v>
                </c:pt>
                <c:pt idx="4">
                  <c:v>1996</c:v>
                </c:pt>
                <c:pt idx="5">
                  <c:v>1997</c:v>
                </c:pt>
                <c:pt idx="6">
                  <c:v>1998</c:v>
                </c:pt>
                <c:pt idx="7">
                  <c:v>1999</c:v>
                </c:pt>
                <c:pt idx="8">
                  <c:v>2000</c:v>
                </c:pt>
                <c:pt idx="9">
                  <c:v>2001</c:v>
                </c:pt>
                <c:pt idx="10">
                  <c:v>2002</c:v>
                </c:pt>
                <c:pt idx="11">
                  <c:v>2003</c:v>
                </c:pt>
                <c:pt idx="12">
                  <c:v>2004</c:v>
                </c:pt>
                <c:pt idx="13">
                  <c:v>2005</c:v>
                </c:pt>
                <c:pt idx="14">
                  <c:v>2006</c:v>
                </c:pt>
                <c:pt idx="15">
                  <c:v>2007</c:v>
                </c:pt>
                <c:pt idx="16">
                  <c:v>2008</c:v>
                </c:pt>
                <c:pt idx="17">
                  <c:v>2009</c:v>
                </c:pt>
                <c:pt idx="18">
                  <c:v>2010</c:v>
                </c:pt>
                <c:pt idx="19">
                  <c:v>2011</c:v>
                </c:pt>
                <c:pt idx="20">
                  <c:v>2012</c:v>
                </c:pt>
                <c:pt idx="21">
                  <c:v>2013</c:v>
                </c:pt>
              </c:numCache>
            </c:numRef>
          </c:cat>
          <c:val>
            <c:numRef>
              <c:f>Sheet1!$B$3:$W$3</c:f>
              <c:numCache>
                <c:formatCode>#,##0.0000</c:formatCode>
                <c:ptCount val="22"/>
                <c:pt idx="0">
                  <c:v>4.6399999999999997</c:v>
                </c:pt>
                <c:pt idx="1">
                  <c:v>5.1348900000000004</c:v>
                </c:pt>
                <c:pt idx="2">
                  <c:v>3.6507049999999999</c:v>
                </c:pt>
                <c:pt idx="3">
                  <c:v>4.2447800000000004</c:v>
                </c:pt>
                <c:pt idx="4">
                  <c:v>4.7539999999999996</c:v>
                </c:pt>
                <c:pt idx="5">
                  <c:v>12.597</c:v>
                </c:pt>
                <c:pt idx="6">
                  <c:v>16.873999999999999</c:v>
                </c:pt>
                <c:pt idx="7">
                  <c:v>10.477</c:v>
                </c:pt>
                <c:pt idx="8">
                  <c:v>7.5419999999999998</c:v>
                </c:pt>
                <c:pt idx="9">
                  <c:v>12.67</c:v>
                </c:pt>
                <c:pt idx="10">
                  <c:v>11.382999999999999</c:v>
                </c:pt>
                <c:pt idx="11" formatCode="General">
                  <c:v>12.252599999999999</c:v>
                </c:pt>
                <c:pt idx="12" formatCode="General">
                  <c:v>17.305927000000001</c:v>
                </c:pt>
                <c:pt idx="13" formatCode="General">
                  <c:v>22.087126999999999</c:v>
                </c:pt>
                <c:pt idx="14" formatCode="General">
                  <c:v>26.812000000000001</c:v>
                </c:pt>
                <c:pt idx="15" formatCode="General">
                  <c:v>18.155000000000001</c:v>
                </c:pt>
                <c:pt idx="16" formatCode="General">
                  <c:v>5.1725000000000003</c:v>
                </c:pt>
                <c:pt idx="17" formatCode="General">
                  <c:v>10.4222</c:v>
                </c:pt>
                <c:pt idx="18" formatCode="General">
                  <c:v>19.229603000000001</c:v>
                </c:pt>
                <c:pt idx="19" formatCode="General">
                  <c:v>13.79</c:v>
                </c:pt>
                <c:pt idx="20" formatCode="General">
                  <c:v>25.730250000000002</c:v>
                </c:pt>
                <c:pt idx="21" formatCode="General">
                  <c:v>22.496218083399143</c:v>
                </c:pt>
              </c:numCache>
            </c:numRef>
          </c:val>
        </c:ser>
        <c:dLbls>
          <c:showLegendKey val="0"/>
          <c:showVal val="0"/>
          <c:showCatName val="0"/>
          <c:showSerName val="0"/>
          <c:showPercent val="0"/>
          <c:showBubbleSize val="0"/>
        </c:dLbls>
        <c:gapWidth val="150"/>
        <c:overlap val="100"/>
        <c:axId val="521448832"/>
        <c:axId val="521696384"/>
      </c:barChart>
      <c:catAx>
        <c:axId val="521448832"/>
        <c:scaling>
          <c:orientation val="minMax"/>
        </c:scaling>
        <c:delete val="0"/>
        <c:axPos val="b"/>
        <c:numFmt formatCode="General" sourceLinked="1"/>
        <c:majorTickMark val="out"/>
        <c:minorTickMark val="none"/>
        <c:tickLblPos val="nextTo"/>
        <c:spPr>
          <a:ln w="1950">
            <a:solidFill>
              <a:schemeClr val="tx1"/>
            </a:solidFill>
            <a:prstDash val="solid"/>
          </a:ln>
        </c:spPr>
        <c:txPr>
          <a:bodyPr rot="-3540000" vert="horz"/>
          <a:lstStyle/>
          <a:p>
            <a:pPr>
              <a:defRPr sz="900" b="1" i="0" u="none" strike="noStrike" baseline="0">
                <a:solidFill>
                  <a:schemeClr val="tx1"/>
                </a:solidFill>
                <a:latin typeface="Arial"/>
                <a:ea typeface="Arial"/>
                <a:cs typeface="Arial"/>
              </a:defRPr>
            </a:pPr>
            <a:endParaRPr lang="en-US"/>
          </a:p>
        </c:txPr>
        <c:crossAx val="521696384"/>
        <c:crosses val="autoZero"/>
        <c:auto val="1"/>
        <c:lblAlgn val="ctr"/>
        <c:lblOffset val="100"/>
        <c:tickLblSkip val="1"/>
        <c:tickMarkSkip val="1"/>
        <c:noMultiLvlLbl val="0"/>
      </c:catAx>
      <c:valAx>
        <c:axId val="521696384"/>
        <c:scaling>
          <c:orientation val="minMax"/>
        </c:scaling>
        <c:delete val="0"/>
        <c:axPos val="l"/>
        <c:majorGridlines>
          <c:spPr>
            <a:ln w="1950">
              <a:solidFill>
                <a:schemeClr val="tx1"/>
              </a:solidFill>
              <a:prstDash val="solid"/>
            </a:ln>
          </c:spPr>
        </c:majorGridlines>
        <c:numFmt formatCode="0" sourceLinked="0"/>
        <c:majorTickMark val="out"/>
        <c:minorTickMark val="none"/>
        <c:tickLblPos val="nextTo"/>
        <c:spPr>
          <a:ln w="7801">
            <a:solidFill>
              <a:schemeClr val="tx1"/>
            </a:solidFill>
            <a:prstDash val="solid"/>
          </a:ln>
        </c:spPr>
        <c:txPr>
          <a:bodyPr rot="0" vert="horz"/>
          <a:lstStyle/>
          <a:p>
            <a:pPr>
              <a:defRPr sz="900" b="1" i="0" u="none" strike="noStrike" baseline="0">
                <a:solidFill>
                  <a:schemeClr val="tx1"/>
                </a:solidFill>
                <a:latin typeface="Arial"/>
                <a:ea typeface="Arial"/>
                <a:cs typeface="Arial"/>
              </a:defRPr>
            </a:pPr>
            <a:endParaRPr lang="en-US"/>
          </a:p>
        </c:txPr>
        <c:crossAx val="521448832"/>
        <c:crosses val="autoZero"/>
        <c:crossBetween val="between"/>
      </c:valAx>
      <c:spPr>
        <a:solidFill>
          <a:srgbClr val="FFFFCC"/>
        </a:solidFill>
        <a:ln w="1950">
          <a:solidFill>
            <a:schemeClr val="tx1"/>
          </a:solidFill>
          <a:prstDash val="solid"/>
        </a:ln>
      </c:spPr>
    </c:plotArea>
    <c:legend>
      <c:legendPos val="b"/>
      <c:layout>
        <c:manualLayout>
          <c:xMode val="edge"/>
          <c:yMode val="edge"/>
          <c:x val="8.3426028921023354E-2"/>
          <c:y val="0.14152700186219738"/>
          <c:w val="0.16639214716994458"/>
          <c:h val="8.8614625016135262E-2"/>
        </c:manualLayout>
      </c:layout>
      <c:overlay val="0"/>
      <c:spPr>
        <a:noFill/>
        <a:ln w="1950">
          <a:noFill/>
          <a:prstDash val="solid"/>
        </a:ln>
      </c:spPr>
      <c:txPr>
        <a:bodyPr/>
        <a:lstStyle/>
        <a:p>
          <a:pPr>
            <a:defRPr sz="900" b="1" i="0" u="none" strike="noStrike" baseline="0">
              <a:solidFill>
                <a:schemeClr val="tx1"/>
              </a:solidFill>
              <a:latin typeface="Arial"/>
              <a:ea typeface="Arial"/>
              <a:cs typeface="Arial"/>
            </a:defRPr>
          </a:pPr>
          <a:endParaRPr lang="en-US"/>
        </a:p>
      </c:txPr>
    </c:legend>
    <c:plotVisOnly val="1"/>
    <c:dispBlanksAs val="gap"/>
    <c:showDLblsOverMax val="0"/>
  </c:chart>
  <c:spPr>
    <a:noFill/>
    <a:ln>
      <a:noFill/>
    </a:ln>
  </c:spPr>
  <c:txPr>
    <a:bodyPr/>
    <a:lstStyle/>
    <a:p>
      <a:pPr>
        <a:defRPr sz="1428" b="1" i="0" u="none" strike="noStrike" baseline="0">
          <a:solidFill>
            <a:schemeClr val="tx1"/>
          </a:solidFill>
          <a:latin typeface="Arial"/>
          <a:ea typeface="Arial"/>
          <a:cs typeface="Aria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291" tIns="45148" rIns="90291" bIns="45148" numCol="1" anchor="t" anchorCtr="0" compatLnSpc="1">
            <a:prstTxWarp prst="textNoShape">
              <a:avLst/>
            </a:prstTxWarp>
          </a:bodyPr>
          <a:lstStyle>
            <a:lvl1pPr algn="l" defTabSz="903288">
              <a:defRPr sz="1200"/>
            </a:lvl1pPr>
          </a:lstStyle>
          <a:p>
            <a:endParaRPr lang="en-US"/>
          </a:p>
        </p:txBody>
      </p:sp>
      <p:sp>
        <p:nvSpPr>
          <p:cNvPr id="80899" name="Rectangle 3"/>
          <p:cNvSpPr>
            <a:spLocks noGrp="1" noChangeArrowheads="1"/>
          </p:cNvSpPr>
          <p:nvPr>
            <p:ph type="dt" sz="quarter" idx="1"/>
          </p:nvPr>
        </p:nvSpPr>
        <p:spPr bwMode="auto">
          <a:xfrm>
            <a:off x="3970338" y="0"/>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291" tIns="45148" rIns="90291" bIns="45148" numCol="1" anchor="t" anchorCtr="0" compatLnSpc="1">
            <a:prstTxWarp prst="textNoShape">
              <a:avLst/>
            </a:prstTxWarp>
          </a:bodyPr>
          <a:lstStyle>
            <a:lvl1pPr defTabSz="903288">
              <a:defRPr sz="1200"/>
            </a:lvl1pPr>
          </a:lstStyle>
          <a:p>
            <a:endParaRPr lang="en-US"/>
          </a:p>
        </p:txBody>
      </p:sp>
      <p:sp>
        <p:nvSpPr>
          <p:cNvPr id="80900" name="Rectangle 4"/>
          <p:cNvSpPr>
            <a:spLocks noGrp="1" noChangeArrowheads="1"/>
          </p:cNvSpPr>
          <p:nvPr>
            <p:ph type="ftr" sz="quarter" idx="2"/>
          </p:nvPr>
        </p:nvSpPr>
        <p:spPr bwMode="auto">
          <a:xfrm>
            <a:off x="0" y="8831263"/>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291" tIns="45148" rIns="90291" bIns="45148" numCol="1" anchor="b" anchorCtr="0" compatLnSpc="1">
            <a:prstTxWarp prst="textNoShape">
              <a:avLst/>
            </a:prstTxWarp>
          </a:bodyPr>
          <a:lstStyle>
            <a:lvl1pPr algn="l" defTabSz="903288">
              <a:defRPr sz="1200"/>
            </a:lvl1pPr>
          </a:lstStyle>
          <a:p>
            <a:endParaRPr lang="en-US"/>
          </a:p>
        </p:txBody>
      </p:sp>
      <p:sp>
        <p:nvSpPr>
          <p:cNvPr id="80901" name="Rectangle 5"/>
          <p:cNvSpPr>
            <a:spLocks noGrp="1" noChangeArrowheads="1"/>
          </p:cNvSpPr>
          <p:nvPr>
            <p:ph type="sldNum" sz="quarter" idx="3"/>
          </p:nvPr>
        </p:nvSpPr>
        <p:spPr bwMode="auto">
          <a:xfrm>
            <a:off x="3970338" y="8831263"/>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291" tIns="45148" rIns="90291" bIns="45148" numCol="1" anchor="b" anchorCtr="0" compatLnSpc="1">
            <a:prstTxWarp prst="textNoShape">
              <a:avLst/>
            </a:prstTxWarp>
          </a:bodyPr>
          <a:lstStyle>
            <a:lvl1pPr defTabSz="903288">
              <a:defRPr sz="1200"/>
            </a:lvl1pPr>
          </a:lstStyle>
          <a:p>
            <a:fld id="{8B70AE31-B1A9-4829-B2E8-82F84DE7C1E0}" type="slidenum">
              <a:rPr lang="en-US"/>
              <a:pPr/>
              <a:t>‹#›</a:t>
            </a:fld>
            <a:endParaRPr lang="en-US"/>
          </a:p>
        </p:txBody>
      </p:sp>
    </p:spTree>
    <p:extLst>
      <p:ext uri="{BB962C8B-B14F-4D97-AF65-F5344CB8AC3E}">
        <p14:creationId xmlns:p14="http://schemas.microsoft.com/office/powerpoint/2010/main" val="816239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76" tIns="46538" rIns="93076" bIns="46538" numCol="1" anchor="t" anchorCtr="0" compatLnSpc="1">
            <a:prstTxWarp prst="textNoShape">
              <a:avLst/>
            </a:prstTxWarp>
          </a:bodyPr>
          <a:lstStyle>
            <a:lvl1pPr algn="l" defTabSz="928688">
              <a:defRPr sz="1200"/>
            </a:lvl1pPr>
          </a:lstStyle>
          <a:p>
            <a:endParaRPr lang="en-US"/>
          </a:p>
        </p:txBody>
      </p:sp>
      <p:sp>
        <p:nvSpPr>
          <p:cNvPr id="10243" name="Rectangle 3"/>
          <p:cNvSpPr>
            <a:spLocks noGrp="1" noChangeArrowheads="1"/>
          </p:cNvSpPr>
          <p:nvPr>
            <p:ph type="dt" idx="1"/>
          </p:nvPr>
        </p:nvSpPr>
        <p:spPr bwMode="auto">
          <a:xfrm>
            <a:off x="3970338" y="0"/>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76" tIns="46538" rIns="93076" bIns="46538" numCol="1" anchor="t" anchorCtr="0" compatLnSpc="1">
            <a:prstTxWarp prst="textNoShape">
              <a:avLst/>
            </a:prstTxWarp>
          </a:bodyPr>
          <a:lstStyle>
            <a:lvl1pPr defTabSz="928688">
              <a:defRPr sz="1200"/>
            </a:lvl1pPr>
          </a:lstStyle>
          <a:p>
            <a:endParaRPr lang="en-US"/>
          </a:p>
        </p:txBody>
      </p:sp>
      <p:sp>
        <p:nvSpPr>
          <p:cNvPr id="10244"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701675" y="4416425"/>
            <a:ext cx="5607050"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76" tIns="46538" rIns="93076" bIns="465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46" name="Rectangle 6"/>
          <p:cNvSpPr>
            <a:spLocks noGrp="1" noChangeArrowheads="1"/>
          </p:cNvSpPr>
          <p:nvPr>
            <p:ph type="ftr" sz="quarter" idx="4"/>
          </p:nvPr>
        </p:nvSpPr>
        <p:spPr bwMode="auto">
          <a:xfrm>
            <a:off x="0" y="8831263"/>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76" tIns="46538" rIns="93076" bIns="46538" numCol="1" anchor="b" anchorCtr="0" compatLnSpc="1">
            <a:prstTxWarp prst="textNoShape">
              <a:avLst/>
            </a:prstTxWarp>
          </a:bodyPr>
          <a:lstStyle>
            <a:lvl1pPr algn="l" defTabSz="928688">
              <a:defRPr sz="1200"/>
            </a:lvl1pPr>
          </a:lstStyle>
          <a:p>
            <a:endParaRPr lang="en-US"/>
          </a:p>
        </p:txBody>
      </p:sp>
      <p:sp>
        <p:nvSpPr>
          <p:cNvPr id="10247" name="Rectangle 7"/>
          <p:cNvSpPr>
            <a:spLocks noGrp="1" noChangeArrowheads="1"/>
          </p:cNvSpPr>
          <p:nvPr>
            <p:ph type="sldNum" sz="quarter" idx="5"/>
          </p:nvPr>
        </p:nvSpPr>
        <p:spPr bwMode="auto">
          <a:xfrm>
            <a:off x="3970338" y="8831263"/>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76" tIns="46538" rIns="93076" bIns="46538" numCol="1" anchor="b" anchorCtr="0" compatLnSpc="1">
            <a:prstTxWarp prst="textNoShape">
              <a:avLst/>
            </a:prstTxWarp>
          </a:bodyPr>
          <a:lstStyle>
            <a:lvl1pPr defTabSz="928688">
              <a:defRPr sz="1200"/>
            </a:lvl1pPr>
          </a:lstStyle>
          <a:p>
            <a:fld id="{7499D446-85A7-47DC-A9DA-97E1AE59B614}" type="slidenum">
              <a:rPr lang="en-US"/>
              <a:pPr/>
              <a:t>‹#›</a:t>
            </a:fld>
            <a:endParaRPr lang="en-US"/>
          </a:p>
        </p:txBody>
      </p:sp>
    </p:spTree>
    <p:extLst>
      <p:ext uri="{BB962C8B-B14F-4D97-AF65-F5344CB8AC3E}">
        <p14:creationId xmlns:p14="http://schemas.microsoft.com/office/powerpoint/2010/main" val="114752519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8" charset="0"/>
        <a:ea typeface="+mn-ea"/>
        <a:cs typeface="+mn-cs"/>
      </a:defRPr>
    </a:lvl1pPr>
    <a:lvl2pPr marL="457200" algn="l" rtl="0" fontAlgn="base">
      <a:spcBef>
        <a:spcPct val="30000"/>
      </a:spcBef>
      <a:spcAft>
        <a:spcPct val="0"/>
      </a:spcAft>
      <a:defRPr sz="1200" kern="1200">
        <a:solidFill>
          <a:schemeClr val="tx1"/>
        </a:solidFill>
        <a:latin typeface="Times" pitchFamily="18" charset="0"/>
        <a:ea typeface="+mn-ea"/>
        <a:cs typeface="+mn-cs"/>
      </a:defRPr>
    </a:lvl2pPr>
    <a:lvl3pPr marL="914400" algn="l" rtl="0" fontAlgn="base">
      <a:spcBef>
        <a:spcPct val="30000"/>
      </a:spcBef>
      <a:spcAft>
        <a:spcPct val="0"/>
      </a:spcAft>
      <a:defRPr sz="1200" kern="1200">
        <a:solidFill>
          <a:schemeClr val="tx1"/>
        </a:solidFill>
        <a:latin typeface="Times" pitchFamily="18" charset="0"/>
        <a:ea typeface="+mn-ea"/>
        <a:cs typeface="+mn-cs"/>
      </a:defRPr>
    </a:lvl3pPr>
    <a:lvl4pPr marL="1371600" algn="l" rtl="0" fontAlgn="base">
      <a:spcBef>
        <a:spcPct val="30000"/>
      </a:spcBef>
      <a:spcAft>
        <a:spcPct val="0"/>
      </a:spcAft>
      <a:defRPr sz="1200" kern="1200">
        <a:solidFill>
          <a:schemeClr val="tx1"/>
        </a:solidFill>
        <a:latin typeface="Times" pitchFamily="18" charset="0"/>
        <a:ea typeface="+mn-ea"/>
        <a:cs typeface="+mn-cs"/>
      </a:defRPr>
    </a:lvl4pPr>
    <a:lvl5pPr marL="1828800" algn="l" rtl="0" fontAlgn="base">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FBED318-5897-4C19-BD5A-DD2D0C2E4F65}" type="slidenum">
              <a:rPr lang="en-US"/>
              <a:pPr/>
              <a:t>‹#›</a:t>
            </a:fld>
            <a:endParaRPr lang="en-US"/>
          </a:p>
        </p:txBody>
      </p:sp>
    </p:spTree>
    <p:extLst>
      <p:ext uri="{BB962C8B-B14F-4D97-AF65-F5344CB8AC3E}">
        <p14:creationId xmlns:p14="http://schemas.microsoft.com/office/powerpoint/2010/main" val="1519679161"/>
      </p:ext>
    </p:extLst>
  </p:cSld>
  <p:clrMapOvr>
    <a:masterClrMapping/>
  </p:clrMapOvr>
  <p:transition advClick="0" advTm="1500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4F3018E-31CA-4288-8CA8-D2A401DD137B}" type="slidenum">
              <a:rPr lang="en-US"/>
              <a:pPr/>
              <a:t>‹#›</a:t>
            </a:fld>
            <a:endParaRPr lang="en-US"/>
          </a:p>
        </p:txBody>
      </p:sp>
    </p:spTree>
    <p:extLst>
      <p:ext uri="{BB962C8B-B14F-4D97-AF65-F5344CB8AC3E}">
        <p14:creationId xmlns:p14="http://schemas.microsoft.com/office/powerpoint/2010/main" val="2621014989"/>
      </p:ext>
    </p:extLst>
  </p:cSld>
  <p:clrMapOvr>
    <a:masterClrMapping/>
  </p:clrMapOvr>
  <p:transition advClick="0" advTm="150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609600"/>
            <a:ext cx="196215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73405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09137E2-3341-4FBE-810C-4F204293D53A}" type="slidenum">
              <a:rPr lang="en-US"/>
              <a:pPr/>
              <a:t>‹#›</a:t>
            </a:fld>
            <a:endParaRPr lang="en-US"/>
          </a:p>
        </p:txBody>
      </p:sp>
    </p:spTree>
    <p:extLst>
      <p:ext uri="{BB962C8B-B14F-4D97-AF65-F5344CB8AC3E}">
        <p14:creationId xmlns:p14="http://schemas.microsoft.com/office/powerpoint/2010/main" val="4176206487"/>
      </p:ext>
    </p:extLst>
  </p:cSld>
  <p:clrMapOvr>
    <a:masterClrMapping/>
  </p:clrMapOvr>
  <p:transition advClick="0" advTm="15000"/>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762000" y="609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41148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467475"/>
            <a:ext cx="1905000" cy="228600"/>
          </a:xfrm>
        </p:spPr>
        <p:txBody>
          <a:bodyPr/>
          <a:lstStyle>
            <a:lvl1pPr>
              <a:defRPr/>
            </a:lvl1pPr>
          </a:lstStyle>
          <a:p>
            <a:fld id="{FCEA14B0-0912-495D-8BE9-B3C8CF7FED32}" type="slidenum">
              <a:rPr lang="en-US"/>
              <a:pPr/>
              <a:t>‹#›</a:t>
            </a:fld>
            <a:endParaRPr lang="en-US"/>
          </a:p>
        </p:txBody>
      </p:sp>
    </p:spTree>
    <p:extLst>
      <p:ext uri="{BB962C8B-B14F-4D97-AF65-F5344CB8AC3E}">
        <p14:creationId xmlns:p14="http://schemas.microsoft.com/office/powerpoint/2010/main" val="2840671266"/>
      </p:ext>
    </p:extLst>
  </p:cSld>
  <p:clrMapOvr>
    <a:masterClrMapping/>
  </p:clrMapOvr>
  <p:transition advClick="0" advTm="15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BD128D2-0865-4E3E-AB4E-22202A90D6C3}" type="slidenum">
              <a:rPr lang="en-US"/>
              <a:pPr/>
              <a:t>‹#›</a:t>
            </a:fld>
            <a:endParaRPr lang="en-US"/>
          </a:p>
        </p:txBody>
      </p:sp>
    </p:spTree>
    <p:extLst>
      <p:ext uri="{BB962C8B-B14F-4D97-AF65-F5344CB8AC3E}">
        <p14:creationId xmlns:p14="http://schemas.microsoft.com/office/powerpoint/2010/main" val="4241475968"/>
      </p:ext>
    </p:extLst>
  </p:cSld>
  <p:clrMapOvr>
    <a:masterClrMapping/>
  </p:clrMapOvr>
  <p:transition advClick="0" advTm="15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1D267D1-AA8C-4CDF-9B78-E9C30F0A498F}" type="slidenum">
              <a:rPr lang="en-US"/>
              <a:pPr/>
              <a:t>‹#›</a:t>
            </a:fld>
            <a:endParaRPr lang="en-US"/>
          </a:p>
        </p:txBody>
      </p:sp>
    </p:spTree>
    <p:extLst>
      <p:ext uri="{BB962C8B-B14F-4D97-AF65-F5344CB8AC3E}">
        <p14:creationId xmlns:p14="http://schemas.microsoft.com/office/powerpoint/2010/main" val="3283472249"/>
      </p:ext>
    </p:extLst>
  </p:cSld>
  <p:clrMapOvr>
    <a:masterClrMapping/>
  </p:clrMapOvr>
  <p:transition advClick="0" advTm="15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23CB6B-377A-4650-9639-28F49A68C7EA}" type="slidenum">
              <a:rPr lang="en-US"/>
              <a:pPr/>
              <a:t>‹#›</a:t>
            </a:fld>
            <a:endParaRPr lang="en-US"/>
          </a:p>
        </p:txBody>
      </p:sp>
    </p:spTree>
    <p:extLst>
      <p:ext uri="{BB962C8B-B14F-4D97-AF65-F5344CB8AC3E}">
        <p14:creationId xmlns:p14="http://schemas.microsoft.com/office/powerpoint/2010/main" val="4159972816"/>
      </p:ext>
    </p:extLst>
  </p:cSld>
  <p:clrMapOvr>
    <a:masterClrMapping/>
  </p:clrMapOvr>
  <p:transition advClick="0" advTm="15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2FFE05B-938D-477C-B326-776899E2A863}" type="slidenum">
              <a:rPr lang="en-US"/>
              <a:pPr/>
              <a:t>‹#›</a:t>
            </a:fld>
            <a:endParaRPr lang="en-US"/>
          </a:p>
        </p:txBody>
      </p:sp>
    </p:spTree>
    <p:extLst>
      <p:ext uri="{BB962C8B-B14F-4D97-AF65-F5344CB8AC3E}">
        <p14:creationId xmlns:p14="http://schemas.microsoft.com/office/powerpoint/2010/main" val="2159554901"/>
      </p:ext>
    </p:extLst>
  </p:cSld>
  <p:clrMapOvr>
    <a:masterClrMapping/>
  </p:clrMapOvr>
  <p:transition advClick="0" advTm="15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2276F36-3C64-477F-92B5-77435370E698}" type="slidenum">
              <a:rPr lang="en-US"/>
              <a:pPr/>
              <a:t>‹#›</a:t>
            </a:fld>
            <a:endParaRPr lang="en-US"/>
          </a:p>
        </p:txBody>
      </p:sp>
    </p:spTree>
    <p:extLst>
      <p:ext uri="{BB962C8B-B14F-4D97-AF65-F5344CB8AC3E}">
        <p14:creationId xmlns:p14="http://schemas.microsoft.com/office/powerpoint/2010/main" val="894866611"/>
      </p:ext>
    </p:extLst>
  </p:cSld>
  <p:clrMapOvr>
    <a:masterClrMapping/>
  </p:clrMapOvr>
  <p:transition advClick="0" advTm="15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57BB6802-7ADD-4EB9-AB12-7CC817B8B62B}" type="slidenum">
              <a:rPr lang="en-US"/>
              <a:pPr/>
              <a:t>‹#›</a:t>
            </a:fld>
            <a:endParaRPr lang="en-US"/>
          </a:p>
        </p:txBody>
      </p:sp>
    </p:spTree>
    <p:extLst>
      <p:ext uri="{BB962C8B-B14F-4D97-AF65-F5344CB8AC3E}">
        <p14:creationId xmlns:p14="http://schemas.microsoft.com/office/powerpoint/2010/main" val="1745594406"/>
      </p:ext>
    </p:extLst>
  </p:cSld>
  <p:clrMapOvr>
    <a:masterClrMapping/>
  </p:clrMapOvr>
  <p:transition advClick="0" advTm="150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72A168C-D37B-4B2E-BD3D-880CA70877F3}" type="slidenum">
              <a:rPr lang="en-US"/>
              <a:pPr/>
              <a:t>‹#›</a:t>
            </a:fld>
            <a:endParaRPr lang="en-US"/>
          </a:p>
        </p:txBody>
      </p:sp>
    </p:spTree>
    <p:extLst>
      <p:ext uri="{BB962C8B-B14F-4D97-AF65-F5344CB8AC3E}">
        <p14:creationId xmlns:p14="http://schemas.microsoft.com/office/powerpoint/2010/main" val="2152877864"/>
      </p:ext>
    </p:extLst>
  </p:cSld>
  <p:clrMapOvr>
    <a:masterClrMapping/>
  </p:clrMapOvr>
  <p:transition advClick="0" advTm="15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B3B0B0D-8FA3-4680-A9C4-1F5E282C34FF}" type="slidenum">
              <a:rPr lang="en-US"/>
              <a:pPr/>
              <a:t>‹#›</a:t>
            </a:fld>
            <a:endParaRPr lang="en-US"/>
          </a:p>
        </p:txBody>
      </p:sp>
    </p:spTree>
    <p:extLst>
      <p:ext uri="{BB962C8B-B14F-4D97-AF65-F5344CB8AC3E}">
        <p14:creationId xmlns:p14="http://schemas.microsoft.com/office/powerpoint/2010/main" val="672814666"/>
      </p:ext>
    </p:extLst>
  </p:cSld>
  <p:clrMapOvr>
    <a:masterClrMapping/>
  </p:clrMapOvr>
  <p:transition advClick="0" advTm="15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457200" y="6324600"/>
            <a:ext cx="8686800" cy="5334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p>
        </p:txBody>
      </p:sp>
      <p:sp>
        <p:nvSpPr>
          <p:cNvPr id="1026" name="Rectangle 2"/>
          <p:cNvSpPr>
            <a:spLocks noGrp="1" noChangeArrowheads="1"/>
          </p:cNvSpPr>
          <p:nvPr>
            <p:ph type="title"/>
          </p:nvPr>
        </p:nvSpPr>
        <p:spPr bwMode="auto">
          <a:xfrm>
            <a:off x="7620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1" name="Rectangle 7"/>
          <p:cNvSpPr>
            <a:spLocks noChangeArrowheads="1"/>
          </p:cNvSpPr>
          <p:nvPr/>
        </p:nvSpPr>
        <p:spPr bwMode="auto">
          <a:xfrm>
            <a:off x="0" y="0"/>
            <a:ext cx="530225" cy="6858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a:p>
        </p:txBody>
      </p:sp>
      <p:sp>
        <p:nvSpPr>
          <p:cNvPr id="1030" name="Rectangle 6"/>
          <p:cNvSpPr>
            <a:spLocks noGrp="1" noChangeArrowheads="1"/>
          </p:cNvSpPr>
          <p:nvPr>
            <p:ph type="sldNum" sz="quarter" idx="4"/>
          </p:nvPr>
        </p:nvSpPr>
        <p:spPr bwMode="auto">
          <a:xfrm>
            <a:off x="6553200" y="6467475"/>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bg1"/>
                </a:solidFill>
                <a:latin typeface="+mn-lt"/>
              </a:defRPr>
            </a:lvl1pPr>
          </a:lstStyle>
          <a:p>
            <a:fld id="{E326DEBD-90A4-4CE7-B6E0-194FBAD81870}" type="slidenum">
              <a:rPr lang="en-US"/>
              <a:pPr/>
              <a:t>‹#›</a:t>
            </a:fld>
            <a:endParaRPr lang="en-US"/>
          </a:p>
        </p:txBody>
      </p:sp>
      <p:pic>
        <p:nvPicPr>
          <p:cNvPr id="1034" name="Picture 10"/>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610600" y="6400800"/>
            <a:ext cx="533400" cy="4572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advClick="0" advTm="15000"/>
  <p:hf hdr="0" ftr="0" dt="0"/>
  <p:txStyles>
    <p:titleStyle>
      <a:lvl1pPr algn="l" rtl="0" fontAlgn="base">
        <a:spcBef>
          <a:spcPct val="0"/>
        </a:spcBef>
        <a:spcAft>
          <a:spcPct val="0"/>
        </a:spcAft>
        <a:defRPr sz="3000">
          <a:solidFill>
            <a:schemeClr val="accent2"/>
          </a:solidFill>
          <a:latin typeface="+mj-lt"/>
          <a:ea typeface="+mj-ea"/>
          <a:cs typeface="+mj-cs"/>
        </a:defRPr>
      </a:lvl1pPr>
      <a:lvl2pPr algn="l" rtl="0" fontAlgn="base">
        <a:spcBef>
          <a:spcPct val="0"/>
        </a:spcBef>
        <a:spcAft>
          <a:spcPct val="0"/>
        </a:spcAft>
        <a:defRPr sz="3000">
          <a:solidFill>
            <a:schemeClr val="accent2"/>
          </a:solidFill>
          <a:latin typeface="Arial Unicode MS" pitchFamily="34" charset="-128"/>
        </a:defRPr>
      </a:lvl2pPr>
      <a:lvl3pPr algn="l" rtl="0" fontAlgn="base">
        <a:spcBef>
          <a:spcPct val="0"/>
        </a:spcBef>
        <a:spcAft>
          <a:spcPct val="0"/>
        </a:spcAft>
        <a:defRPr sz="3000">
          <a:solidFill>
            <a:schemeClr val="accent2"/>
          </a:solidFill>
          <a:latin typeface="Arial Unicode MS" pitchFamily="34" charset="-128"/>
        </a:defRPr>
      </a:lvl3pPr>
      <a:lvl4pPr algn="l" rtl="0" fontAlgn="base">
        <a:spcBef>
          <a:spcPct val="0"/>
        </a:spcBef>
        <a:spcAft>
          <a:spcPct val="0"/>
        </a:spcAft>
        <a:defRPr sz="3000">
          <a:solidFill>
            <a:schemeClr val="accent2"/>
          </a:solidFill>
          <a:latin typeface="Arial Unicode MS" pitchFamily="34" charset="-128"/>
        </a:defRPr>
      </a:lvl4pPr>
      <a:lvl5pPr algn="l" rtl="0" fontAlgn="base">
        <a:spcBef>
          <a:spcPct val="0"/>
        </a:spcBef>
        <a:spcAft>
          <a:spcPct val="0"/>
        </a:spcAft>
        <a:defRPr sz="3000">
          <a:solidFill>
            <a:schemeClr val="accent2"/>
          </a:solidFill>
          <a:latin typeface="Arial Unicode MS" pitchFamily="34" charset="-128"/>
        </a:defRPr>
      </a:lvl5pPr>
      <a:lvl6pPr marL="457200" algn="l" rtl="0" fontAlgn="base">
        <a:spcBef>
          <a:spcPct val="0"/>
        </a:spcBef>
        <a:spcAft>
          <a:spcPct val="0"/>
        </a:spcAft>
        <a:defRPr sz="3000">
          <a:solidFill>
            <a:schemeClr val="accent2"/>
          </a:solidFill>
          <a:latin typeface="Arial Unicode MS" pitchFamily="34" charset="-128"/>
        </a:defRPr>
      </a:lvl6pPr>
      <a:lvl7pPr marL="914400" algn="l" rtl="0" fontAlgn="base">
        <a:spcBef>
          <a:spcPct val="0"/>
        </a:spcBef>
        <a:spcAft>
          <a:spcPct val="0"/>
        </a:spcAft>
        <a:defRPr sz="3000">
          <a:solidFill>
            <a:schemeClr val="accent2"/>
          </a:solidFill>
          <a:latin typeface="Arial Unicode MS" pitchFamily="34" charset="-128"/>
        </a:defRPr>
      </a:lvl7pPr>
      <a:lvl8pPr marL="1371600" algn="l" rtl="0" fontAlgn="base">
        <a:spcBef>
          <a:spcPct val="0"/>
        </a:spcBef>
        <a:spcAft>
          <a:spcPct val="0"/>
        </a:spcAft>
        <a:defRPr sz="3000">
          <a:solidFill>
            <a:schemeClr val="accent2"/>
          </a:solidFill>
          <a:latin typeface="Arial Unicode MS" pitchFamily="34" charset="-128"/>
        </a:defRPr>
      </a:lvl8pPr>
      <a:lvl9pPr marL="1828800" algn="l" rtl="0" fontAlgn="base">
        <a:spcBef>
          <a:spcPct val="0"/>
        </a:spcBef>
        <a:spcAft>
          <a:spcPct val="0"/>
        </a:spcAft>
        <a:defRPr sz="3000">
          <a:solidFill>
            <a:schemeClr val="accent2"/>
          </a:solidFill>
          <a:latin typeface="Arial Unicode MS" pitchFamily="34" charset="-128"/>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950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10600" y="6400800"/>
            <a:ext cx="533400" cy="457200"/>
          </a:xfrm>
          <a:prstGeom prst="rect">
            <a:avLst/>
          </a:prstGeom>
          <a:noFill/>
          <a:extLst>
            <a:ext uri="{909E8E84-426E-40DD-AFC4-6F175D3DCCD1}">
              <a14:hiddenFill xmlns:a14="http://schemas.microsoft.com/office/drawing/2010/main">
                <a:solidFill>
                  <a:srgbClr val="FFFFFF"/>
                </a:solidFill>
              </a14:hiddenFill>
            </a:ext>
          </a:extLst>
        </p:spPr>
      </p:pic>
      <p:sp>
        <p:nvSpPr>
          <p:cNvPr id="1429509" name="Text Box 5"/>
          <p:cNvSpPr txBox="1">
            <a:spLocks noChangeArrowheads="1"/>
          </p:cNvSpPr>
          <p:nvPr/>
        </p:nvSpPr>
        <p:spPr bwMode="auto">
          <a:xfrm>
            <a:off x="8001000" y="6583363"/>
            <a:ext cx="685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fld id="{0FB9A1AC-1949-432B-9A14-149E5D780849}" type="slidenum">
              <a:rPr lang="en-US" sz="1200">
                <a:solidFill>
                  <a:schemeClr val="bg1"/>
                </a:solidFill>
                <a:latin typeface="Arial Unicode MS" pitchFamily="34" charset="-128"/>
              </a:rPr>
              <a:pPr algn="ctr" eaLnBrk="1" hangingPunct="1">
                <a:spcBef>
                  <a:spcPct val="50000"/>
                </a:spcBef>
              </a:pPr>
              <a:t>1</a:t>
            </a:fld>
            <a:endParaRPr lang="en-US" sz="1200" dirty="0">
              <a:solidFill>
                <a:schemeClr val="bg1"/>
              </a:solidFill>
              <a:latin typeface="Arial Unicode MS" pitchFamily="34" charset="-128"/>
            </a:endParaRPr>
          </a:p>
        </p:txBody>
      </p:sp>
      <p:sp>
        <p:nvSpPr>
          <p:cNvPr id="1429510" name="Rectangle 6"/>
          <p:cNvSpPr>
            <a:spLocks noChangeArrowheads="1"/>
          </p:cNvSpPr>
          <p:nvPr/>
        </p:nvSpPr>
        <p:spPr bwMode="auto">
          <a:xfrm>
            <a:off x="609600" y="0"/>
            <a:ext cx="85344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1" hangingPunct="1"/>
            <a:r>
              <a:rPr lang="en-US" sz="2400" b="1" dirty="0">
                <a:solidFill>
                  <a:schemeClr val="accent2"/>
                </a:solidFill>
                <a:latin typeface="Arial Unicode MS" pitchFamily="34" charset="-128"/>
              </a:rPr>
              <a:t>Securities Offerings by U.S. REITs</a:t>
            </a:r>
            <a:br>
              <a:rPr lang="en-US" sz="2400" b="1" dirty="0">
                <a:solidFill>
                  <a:schemeClr val="accent2"/>
                </a:solidFill>
                <a:latin typeface="Arial Unicode MS" pitchFamily="34" charset="-128"/>
              </a:rPr>
            </a:br>
            <a:r>
              <a:rPr lang="en-US" sz="1500" b="1" dirty="0">
                <a:solidFill>
                  <a:schemeClr val="accent2"/>
                </a:solidFill>
                <a:latin typeface="Arial Unicode MS" pitchFamily="34" charset="-128"/>
              </a:rPr>
              <a:t> </a:t>
            </a:r>
            <a:r>
              <a:rPr lang="en-US" sz="2000" b="1" dirty="0">
                <a:solidFill>
                  <a:schemeClr val="accent2"/>
                </a:solidFill>
                <a:latin typeface="Arial Unicode MS" pitchFamily="34" charset="-128"/>
              </a:rPr>
              <a:t>Access to Capital Markets Gives REITs a Competitive Advantage</a:t>
            </a:r>
          </a:p>
        </p:txBody>
      </p:sp>
      <p:graphicFrame>
        <p:nvGraphicFramePr>
          <p:cNvPr id="2" name="Object 7"/>
          <p:cNvGraphicFramePr>
            <a:graphicFrameLocks noGrp="1" noChangeAspect="1"/>
          </p:cNvGraphicFramePr>
          <p:nvPr>
            <p:ph sz="half" idx="1"/>
            <p:extLst>
              <p:ext uri="{D42A27DB-BD31-4B8C-83A1-F6EECF244321}">
                <p14:modId xmlns:p14="http://schemas.microsoft.com/office/powerpoint/2010/main" val="1945850890"/>
              </p:ext>
            </p:extLst>
          </p:nvPr>
        </p:nvGraphicFramePr>
        <p:xfrm>
          <a:off x="838200" y="914400"/>
          <a:ext cx="7080250" cy="3098800"/>
        </p:xfrm>
        <a:graphic>
          <a:graphicData uri="http://schemas.openxmlformats.org/drawingml/2006/chart">
            <c:chart xmlns:c="http://schemas.openxmlformats.org/drawingml/2006/chart" xmlns:r="http://schemas.openxmlformats.org/officeDocument/2006/relationships" r:id="rId3"/>
          </a:graphicData>
        </a:graphic>
      </p:graphicFrame>
      <p:sp>
        <p:nvSpPr>
          <p:cNvPr id="1429512" name="Rectangle 8"/>
          <p:cNvSpPr>
            <a:spLocks noGrp="1" noChangeArrowheads="1"/>
          </p:cNvSpPr>
          <p:nvPr>
            <p:ph type="body" sz="half" idx="2"/>
          </p:nvPr>
        </p:nvSpPr>
        <p:spPr>
          <a:xfrm>
            <a:off x="533400" y="3962400"/>
            <a:ext cx="8458200" cy="2286000"/>
          </a:xfrm>
        </p:spPr>
        <p:txBody>
          <a:bodyPr/>
          <a:lstStyle/>
          <a:p>
            <a:pPr>
              <a:lnSpc>
                <a:spcPct val="80000"/>
              </a:lnSpc>
              <a:spcBef>
                <a:spcPct val="30000"/>
              </a:spcBef>
            </a:pPr>
            <a:r>
              <a:rPr lang="en-US" sz="1400" dirty="0"/>
              <a:t>MacKinnon [2011] “Do REITs Have an Advantage When Credit is Tight?”</a:t>
            </a:r>
          </a:p>
          <a:p>
            <a:pPr lvl="1">
              <a:lnSpc>
                <a:spcPct val="80000"/>
              </a:lnSpc>
              <a:spcBef>
                <a:spcPct val="30000"/>
              </a:spcBef>
            </a:pPr>
            <a:r>
              <a:rPr lang="en-US" sz="1200" dirty="0"/>
              <a:t>“With access to the public markets, REITs have a built-in advantage in times of constrained credit through the ability to raise capital via seasoned equity or unsecured bond issues.”</a:t>
            </a:r>
          </a:p>
          <a:p>
            <a:pPr lvl="1">
              <a:lnSpc>
                <a:spcPct val="80000"/>
              </a:lnSpc>
              <a:spcBef>
                <a:spcPct val="30000"/>
              </a:spcBef>
            </a:pPr>
            <a:r>
              <a:rPr lang="en-US" sz="1200" dirty="0"/>
              <a:t>“Because REITs have access to alternate sources of capital that other commercial real estate investors do not, namely the public capital markets, REITs may have an investing advantage in times of tight credit.  By being able to raise capital at times that more distressed sellers are coming to market with properties, and when competition on the buying side is reduced because of a lack of capital for other potential bidders, REITs may be able to create value through their investments in the underlying property market.”</a:t>
            </a:r>
          </a:p>
          <a:p>
            <a:pPr lvl="1">
              <a:lnSpc>
                <a:spcPct val="80000"/>
              </a:lnSpc>
              <a:spcBef>
                <a:spcPct val="30000"/>
              </a:spcBef>
            </a:pPr>
            <a:r>
              <a:rPr lang="en-US" sz="1200" dirty="0"/>
              <a:t>“A seasoned equity offering can be arranged and capital raised in very little time to take advantage of market conditions.”</a:t>
            </a:r>
          </a:p>
          <a:p>
            <a:pPr>
              <a:lnSpc>
                <a:spcPct val="80000"/>
              </a:lnSpc>
              <a:spcBef>
                <a:spcPct val="30000"/>
              </a:spcBef>
            </a:pPr>
            <a:r>
              <a:rPr lang="en-US" sz="1400" dirty="0" err="1"/>
              <a:t>Preqin</a:t>
            </a:r>
            <a:r>
              <a:rPr lang="en-US" sz="1400" dirty="0"/>
              <a:t> (2013Q1, released April 11):</a:t>
            </a:r>
          </a:p>
          <a:p>
            <a:pPr lvl="1">
              <a:lnSpc>
                <a:spcPct val="80000"/>
              </a:lnSpc>
              <a:spcBef>
                <a:spcPct val="30000"/>
              </a:spcBef>
            </a:pPr>
            <a:r>
              <a:rPr lang="en-US" sz="1000" dirty="0"/>
              <a:t>“</a:t>
            </a:r>
            <a:r>
              <a:rPr lang="en-US" sz="1200" dirty="0"/>
              <a:t>Raising capital for private real estate funds remains a very challenging prospect....  Competition for investor commitments is intense and fund managers need to be prepared for a long fundraising process.”</a:t>
            </a:r>
            <a:endParaRPr lang="en-US" sz="1600" dirty="0"/>
          </a:p>
        </p:txBody>
      </p:sp>
      <p:sp>
        <p:nvSpPr>
          <p:cNvPr id="1429513" name="Text Box 9"/>
          <p:cNvSpPr txBox="1">
            <a:spLocks noChangeArrowheads="1"/>
          </p:cNvSpPr>
          <p:nvPr/>
        </p:nvSpPr>
        <p:spPr bwMode="auto">
          <a:xfrm>
            <a:off x="1295400" y="1076325"/>
            <a:ext cx="15160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sz="1400" b="1" dirty="0">
                <a:latin typeface="Arial Unicode MS" pitchFamily="34" charset="-128"/>
              </a:rPr>
              <a:t>Billions of dollars</a:t>
            </a:r>
          </a:p>
        </p:txBody>
      </p:sp>
      <p:sp>
        <p:nvSpPr>
          <p:cNvPr id="1429514" name="Text Box 10"/>
          <p:cNvSpPr txBox="1">
            <a:spLocks noChangeArrowheads="1"/>
          </p:cNvSpPr>
          <p:nvPr/>
        </p:nvSpPr>
        <p:spPr bwMode="auto">
          <a:xfrm>
            <a:off x="609600" y="6384925"/>
            <a:ext cx="411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sz="1000" dirty="0">
                <a:solidFill>
                  <a:schemeClr val="bg1"/>
                </a:solidFill>
                <a:latin typeface="Arial Unicode MS" pitchFamily="34" charset="-128"/>
              </a:rPr>
              <a:t>Data as of </a:t>
            </a:r>
            <a:r>
              <a:rPr lang="en-US" sz="1000" dirty="0" smtClean="0">
                <a:solidFill>
                  <a:schemeClr val="bg1"/>
                </a:solidFill>
                <a:latin typeface="Arial Unicode MS" pitchFamily="34" charset="-128"/>
              </a:rPr>
              <a:t>September</a:t>
            </a:r>
            <a:r>
              <a:rPr lang="en-US" sz="1000" dirty="0" smtClean="0">
                <a:solidFill>
                  <a:schemeClr val="bg1"/>
                </a:solidFill>
                <a:latin typeface="Arial Unicode MS" pitchFamily="34" charset="-128"/>
              </a:rPr>
              <a:t> </a:t>
            </a:r>
            <a:r>
              <a:rPr lang="en-US" sz="1000" dirty="0" smtClean="0">
                <a:solidFill>
                  <a:schemeClr val="bg1"/>
                </a:solidFill>
                <a:latin typeface="Arial Unicode MS" pitchFamily="34" charset="-128"/>
              </a:rPr>
              <a:t>30, 2013</a:t>
            </a:r>
            <a:endParaRPr lang="en-US" sz="1000" dirty="0">
              <a:solidFill>
                <a:schemeClr val="bg1"/>
              </a:solidFill>
              <a:latin typeface="Arial Unicode MS" pitchFamily="34" charset="-128"/>
            </a:endParaRPr>
          </a:p>
          <a:p>
            <a:pPr algn="l" eaLnBrk="1" hangingPunct="1"/>
            <a:r>
              <a:rPr lang="en-US" sz="1000" dirty="0">
                <a:solidFill>
                  <a:schemeClr val="bg1"/>
                </a:solidFill>
                <a:latin typeface="Arial Unicode MS" pitchFamily="34" charset="-128"/>
              </a:rPr>
              <a:t>Source: NAREIT</a:t>
            </a:r>
            <a:r>
              <a:rPr lang="en-US" sz="1000" dirty="0">
                <a:solidFill>
                  <a:schemeClr val="bg1"/>
                </a:solidFill>
                <a:latin typeface="Arial Unicode MS" pitchFamily="34" charset="-128"/>
                <a:cs typeface="Tahoma" charset="0"/>
              </a:rPr>
              <a:t>® and SNL Financial</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Unicode MS"/>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Layers</Template>
  <TotalTime>13499</TotalTime>
  <Words>226</Words>
  <Application>Microsoft Office PowerPoint</Application>
  <PresentationFormat>On-screen Show (4:3)</PresentationFormat>
  <Paragraphs>11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PowerPoint Presentation</vt:lpstr>
    </vt:vector>
  </TitlesOfParts>
  <Company>5 Oceans Creative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Carolyn Luton</dc:creator>
  <cp:lastModifiedBy>Brad Case</cp:lastModifiedBy>
  <cp:revision>762</cp:revision>
  <dcterms:created xsi:type="dcterms:W3CDTF">2007-07-09T20:18:17Z</dcterms:created>
  <dcterms:modified xsi:type="dcterms:W3CDTF">2013-10-09T14:04:06Z</dcterms:modified>
</cp:coreProperties>
</file>