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7053263" cy="93091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CC00"/>
    <a:srgbClr val="669900"/>
    <a:srgbClr val="FF0000"/>
    <a:srgbClr val="0000FF"/>
    <a:srgbClr val="99FF33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9763" autoAdjust="0"/>
  </p:normalViewPr>
  <p:slideViewPr>
    <p:cSldViewPr>
      <p:cViewPr>
        <p:scale>
          <a:sx n="100" d="100"/>
          <a:sy n="100" d="100"/>
        </p:scale>
        <p:origin x="-130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228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4" tIns="45668" rIns="91334" bIns="45668" numCol="1" anchor="t" anchorCtr="0" compatLnSpc="1">
            <a:prstTxWarp prst="textNoShape">
              <a:avLst/>
            </a:prstTxWarp>
          </a:bodyPr>
          <a:lstStyle>
            <a:lvl1pPr algn="l" defTabSz="91349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409" y="0"/>
            <a:ext cx="3057227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4" tIns="45668" rIns="91334" bIns="45668" numCol="1" anchor="t" anchorCtr="0" compatLnSpc="1">
            <a:prstTxWarp prst="textNoShape">
              <a:avLst/>
            </a:prstTxWarp>
          </a:bodyPr>
          <a:lstStyle>
            <a:lvl1pPr defTabSz="91349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328"/>
            <a:ext cx="3057228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4" tIns="45668" rIns="91334" bIns="45668" numCol="1" anchor="b" anchorCtr="0" compatLnSpc="1">
            <a:prstTxWarp prst="textNoShape">
              <a:avLst/>
            </a:prstTxWarp>
          </a:bodyPr>
          <a:lstStyle>
            <a:lvl1pPr algn="l" defTabSz="91349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409" y="8843328"/>
            <a:ext cx="3057227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4" tIns="45668" rIns="91334" bIns="45668" numCol="1" anchor="b" anchorCtr="0" compatLnSpc="1">
            <a:prstTxWarp prst="textNoShape">
              <a:avLst/>
            </a:prstTxWarp>
          </a:bodyPr>
          <a:lstStyle>
            <a:lvl1pPr defTabSz="913495">
              <a:defRPr sz="1200"/>
            </a:lvl1pPr>
          </a:lstStyle>
          <a:p>
            <a:pPr>
              <a:defRPr/>
            </a:pPr>
            <a:fld id="{B5E0CD15-664C-42AB-9DD1-D53EF663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228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52" tIns="47075" rIns="94152" bIns="47075" numCol="1" anchor="t" anchorCtr="0" compatLnSpc="1">
            <a:prstTxWarp prst="textNoShape">
              <a:avLst/>
            </a:prstTxWarp>
          </a:bodyPr>
          <a:lstStyle>
            <a:lvl1pPr algn="l" defTabSz="93918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409" y="0"/>
            <a:ext cx="3057227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52" tIns="47075" rIns="94152" bIns="47075" numCol="1" anchor="t" anchorCtr="0" compatLnSpc="1">
            <a:prstTxWarp prst="textNoShape">
              <a:avLst/>
            </a:prstTxWarp>
          </a:bodyPr>
          <a:lstStyle>
            <a:lvl1pPr defTabSz="93918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0088"/>
            <a:ext cx="4656137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6141" y="4422459"/>
            <a:ext cx="5640983" cy="418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52" tIns="47075" rIns="94152" bIns="47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328"/>
            <a:ext cx="3057228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52" tIns="47075" rIns="94152" bIns="47075" numCol="1" anchor="b" anchorCtr="0" compatLnSpc="1">
            <a:prstTxWarp prst="textNoShape">
              <a:avLst/>
            </a:prstTxWarp>
          </a:bodyPr>
          <a:lstStyle>
            <a:lvl1pPr algn="l" defTabSz="93918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409" y="8843328"/>
            <a:ext cx="3057227" cy="46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52" tIns="47075" rIns="94152" bIns="47075" numCol="1" anchor="b" anchorCtr="0" compatLnSpc="1">
            <a:prstTxWarp prst="textNoShape">
              <a:avLst/>
            </a:prstTxWarp>
          </a:bodyPr>
          <a:lstStyle>
            <a:lvl1pPr defTabSz="939182">
              <a:defRPr sz="1200"/>
            </a:lvl1pPr>
          </a:lstStyle>
          <a:p>
            <a:pPr>
              <a:defRPr/>
            </a:pPr>
            <a:fld id="{CEFDE181-D03C-47D7-9DCC-5C2D373F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E7BE-5BEA-475A-B20C-A6CDA15B3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142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1481-F0A9-458B-AFCC-C4E7017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7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118-0A1B-48EB-9AE1-124AC048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315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4095-5E9D-436E-8FD0-46220B91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112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FDD1-EF1B-4FA4-8AF9-FD570703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715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016C-7FB0-4965-B07A-93DF658C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3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B373-14D6-40E3-A6B3-68C517D3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0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225B-3E7C-4559-AE67-30C57A8A5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092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681E-475A-4D99-BF35-2F849C8B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441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CAE0-1893-4FA0-8BD7-F52989AB4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33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32CE-4032-4F7D-8C88-FCB82853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04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0A48013-ADB5-41D2-BFAF-48BDD3FC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3ACFB-70C4-4542-992B-1E30340D80C9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>
                <a:defRPr/>
              </a:pPr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7162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NAREIT® analysis of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from Federal Reserve Board, MSCI U.S. REITs Index, and FTSE NAREIT All U.S. Equity REITs Index.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Listed REIT Returns during Episodes of Rising Interest Rates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January 1, 1995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9600" y="1143000"/>
            <a:ext cx="4114798" cy="3810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18, 1996 – July 5, 1996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5.53% → 7.06%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6.18% (+13.8% annualized)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November 29,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1996 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27, 1997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6.06% → 6.69%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10.66% (+92.4% annualized</a:t>
            </a: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5, 1998 – January 20, 2000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4.16% → 6.79%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2.02% (+1.6% annualized)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 22, 2001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 29, 2001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4.73% → 5.54%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7.33% (+47.4% annualized)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November 7, 2001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April 1, 2002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4.22% → 5.44%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15.71% (+46.1% annualized)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13, 2003 – September 2, 2003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3.13% → 4.61%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↑ 8.13% (+43.1% annualized</a:t>
            </a: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25, 2004 – March 28, 2005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3.99% → 4.64%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1.94% (+4.7% annualized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95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9600" y="5010150"/>
            <a:ext cx="4114798" cy="1219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February 14, 1997 – April 11, 1997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6.28% → 6.98%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↓ 2.01% (-12.6% annualized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 16, 2004 – June 14, 2004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3.70% → 4.89%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↓ 7.02% (-26.0% annualized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95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724398" y="1143000"/>
            <a:ext cx="4038601" cy="3810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2, 2005 – June 26, 2006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3.89% → 5.25%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20.70% (+19.2% annualized)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 17, 2008 – June 13, 2008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3.34% → 4.27%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9.18% (+42.9% annualized)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1, 2009 – April 5, 2010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3.21% → 4.01%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29.43% (+67.5% annualized)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6, 2010 – February 8, 2011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2.41% → 3.75%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9.47% (+30.4% annualized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July 25, 2012 – September 5, 2013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1.43% → 2.98%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2.70% (+2.5% annualized)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sz="105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July 25, 2012 – May 21, 2013</a:t>
            </a:r>
          </a:p>
          <a:p>
            <a:pPr marL="1257300" lvl="2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1.43% → 1.94%</a:t>
            </a:r>
          </a:p>
          <a:p>
            <a:pPr marL="1257300" lvl="2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↑ 24.40% (+31.3% annualized)</a:t>
            </a: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sz="105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 21, 2013 – September 5, 2013</a:t>
            </a:r>
          </a:p>
          <a:p>
            <a:pPr marL="1257300" lvl="2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1.94% → 2.98%</a:t>
            </a:r>
          </a:p>
          <a:p>
            <a:pPr marL="1257300" lvl="2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↓ 17.45% (-47.9% annualized)</a:t>
            </a:r>
            <a:endParaRPr lang="en-US" sz="9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724399" y="5010150"/>
            <a:ext cx="4029076" cy="1219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1, 2006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12, 2007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4.43% → 5.26%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↓ 5.38% (-10.2% annualized)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 18, 2008 </a:t>
            </a:r>
            <a:r>
              <a:rPr lang="en-US" sz="11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1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10, 2009</a:t>
            </a:r>
            <a:endParaRPr lang="en-US" sz="11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10-year yield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2.08% → 3.98%</a:t>
            </a:r>
            <a:endParaRPr lang="en-US" sz="95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0100" lvl="1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95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↓ 0.74% (-1.6% annualized</a:t>
            </a:r>
            <a:r>
              <a:rPr lang="en-US" sz="95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95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11474</TotalTime>
  <Words>488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744</cp:revision>
  <cp:lastPrinted>2013-10-10T15:50:37Z</cp:lastPrinted>
  <dcterms:created xsi:type="dcterms:W3CDTF">2007-07-09T20:18:17Z</dcterms:created>
  <dcterms:modified xsi:type="dcterms:W3CDTF">2013-11-01T15:19:34Z</dcterms:modified>
</cp:coreProperties>
</file>