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509" r:id="rId2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CC"/>
    <a:srgbClr val="FF3399"/>
    <a:srgbClr val="FF9900"/>
    <a:srgbClr val="66FF33"/>
    <a:srgbClr val="FF0000"/>
    <a:srgbClr val="993366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7916" autoAdjust="0"/>
    <p:restoredTop sz="93190" autoAdjust="0"/>
  </p:normalViewPr>
  <p:slideViewPr>
    <p:cSldViewPr>
      <p:cViewPr varScale="1">
        <p:scale>
          <a:sx n="109" d="100"/>
          <a:sy n="109" d="100"/>
        </p:scale>
        <p:origin x="-174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8472591403781533E-2"/>
          <c:y val="3.481048516110908E-2"/>
          <c:w val="0.93078758949880669"/>
          <c:h val="0.7747252747252747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</c:strCache>
            </c:strRef>
          </c:tx>
          <c:spPr>
            <a:solidFill>
              <a:schemeClr val="accent1"/>
            </a:solidFill>
            <a:ln w="11783">
              <a:solidFill>
                <a:schemeClr val="tx1"/>
              </a:solidFill>
              <a:prstDash val="solid"/>
            </a:ln>
          </c:spPr>
          <c:invertIfNegative val="0"/>
          <c:dPt>
            <c:idx val="0"/>
            <c:invertIfNegative val="0"/>
            <c:bubble3D val="0"/>
            <c:spPr>
              <a:gradFill rotWithShape="0">
                <a:gsLst>
                  <a:gs pos="0">
                    <a:srgbClr xmlns:mc="http://schemas.openxmlformats.org/markup-compatibility/2006" xmlns:a14="http://schemas.microsoft.com/office/drawing/2010/main" val="99CC00" mc:Ignorable="a14" a14:legacySpreadsheetColorIndex="50"/>
                  </a:gs>
                  <a:gs pos="100000">
                    <a:srgbClr xmlns:mc="http://schemas.openxmlformats.org/markup-compatibility/2006" xmlns:a14="http://schemas.microsoft.com/office/drawing/2010/main" val="000000" mc:Ignorable="a14" a14:legacySpreadsheetColorIndex="5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2946">
                <a:solidFill>
                  <a:srgbClr val="000000"/>
                </a:solidFill>
                <a:prstDash val="solid"/>
              </a:ln>
            </c:spPr>
          </c:dPt>
          <c:dPt>
            <c:idx val="1"/>
            <c:invertIfNegative val="0"/>
            <c:bubble3D val="0"/>
            <c:spPr>
              <a:gradFill rotWithShape="0">
                <a:gsLst>
                  <a:gs pos="0">
                    <a:srgbClr xmlns:mc="http://schemas.openxmlformats.org/markup-compatibility/2006" xmlns:a14="http://schemas.microsoft.com/office/drawing/2010/main" val="FF00FF" mc:Ignorable="a14" a14:legacySpreadsheetColorIndex="14"/>
                  </a:gs>
                  <a:gs pos="100000">
                    <a:srgbClr xmlns:mc="http://schemas.openxmlformats.org/markup-compatibility/2006" xmlns:a14="http://schemas.microsoft.com/office/drawing/2010/main" val="000000" mc:Ignorable="a14" a14:legacySpreadsheetColorIndex="14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2946">
                <a:solidFill>
                  <a:srgbClr val="000000"/>
                </a:solidFill>
                <a:prstDash val="solid"/>
              </a:ln>
            </c:spPr>
          </c:dPt>
          <c:dPt>
            <c:idx val="2"/>
            <c:invertIfNegative val="0"/>
            <c:bubble3D val="0"/>
            <c:spPr>
              <a:gradFill rotWithShape="0">
                <a:gsLst>
                  <a:gs pos="0">
                    <a:srgbClr xmlns:mc="http://schemas.openxmlformats.org/markup-compatibility/2006" xmlns:a14="http://schemas.microsoft.com/office/drawing/2010/main" val="00CCFF" mc:Ignorable="a14" a14:legacySpreadsheetColorIndex="40"/>
                  </a:gs>
                  <a:gs pos="100000">
                    <a:srgbClr xmlns:mc="http://schemas.openxmlformats.org/markup-compatibility/2006" xmlns:a14="http://schemas.microsoft.com/office/drawing/2010/main" val="000000" mc:Ignorable="a14" a14:legacySpreadsheetColorIndex="4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2946">
                <a:solidFill>
                  <a:srgbClr val="000000"/>
                </a:solidFill>
                <a:prstDash val="solid"/>
              </a:ln>
            </c:spPr>
          </c:dPt>
          <c:dPt>
            <c:idx val="3"/>
            <c:invertIfNegative val="0"/>
            <c:bubble3D val="0"/>
            <c:spPr>
              <a:gradFill rotWithShape="0">
                <a:gsLst>
                  <a:gs pos="0">
                    <a:srgbClr xmlns:mc="http://schemas.openxmlformats.org/markup-compatibility/2006" xmlns:a14="http://schemas.microsoft.com/office/drawing/2010/main" val="333333" mc:Ignorable="a14" a14:legacySpreadsheetColorIndex="63"/>
                  </a:gs>
                  <a:gs pos="100000">
                    <a:srgbClr xmlns:mc="http://schemas.openxmlformats.org/markup-compatibility/2006" xmlns:a14="http://schemas.microsoft.com/office/drawing/2010/main" val="FEFEFE" mc:Ignorable="a14" a14:legacySpreadsheetColorIndex="63">
                      <a:gamma/>
                      <a:tint val="63529"/>
                      <a:invGamma/>
                    </a:srgbClr>
                  </a:gs>
                </a:gsLst>
                <a:lin ang="5400000" scaled="1"/>
              </a:gradFill>
              <a:ln w="2946">
                <a:solidFill>
                  <a:srgbClr val="000000"/>
                </a:solidFill>
                <a:prstDash val="solid"/>
              </a:ln>
            </c:spPr>
          </c:dPt>
          <c:dPt>
            <c:idx val="4"/>
            <c:invertIfNegative val="0"/>
            <c:bubble3D val="0"/>
            <c:spPr>
              <a:gradFill rotWithShape="0">
                <a:gsLst>
                  <a:gs pos="0">
                    <a:srgbClr xmlns:mc="http://schemas.openxmlformats.org/markup-compatibility/2006" xmlns:a14="http://schemas.microsoft.com/office/drawing/2010/main" val="FFCC00" mc:Ignorable="a14" a14:legacySpreadsheetColorIndex="51"/>
                  </a:gs>
                  <a:gs pos="100000">
                    <a:srgbClr xmlns:mc="http://schemas.openxmlformats.org/markup-compatibility/2006" xmlns:a14="http://schemas.microsoft.com/office/drawing/2010/main" val="000000" mc:Ignorable="a14" a14:legacySpreadsheetColorIndex="51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11783">
                <a:solidFill>
                  <a:schemeClr val="tx1"/>
                </a:solidFill>
                <a:prstDash val="solid"/>
              </a:ln>
            </c:spPr>
          </c:dPt>
          <c:dPt>
            <c:idx val="5"/>
            <c:invertIfNegative val="0"/>
            <c:bubble3D val="0"/>
            <c:spPr>
              <a:gradFill rotWithShape="0">
                <a:gsLst>
                  <a:gs pos="0">
                    <a:srgbClr xmlns:mc="http://schemas.openxmlformats.org/markup-compatibility/2006" xmlns:a14="http://schemas.microsoft.com/office/drawing/2010/main" val="CCFFFF" mc:Ignorable="a14" a14:legacySpreadsheetColorIndex="41"/>
                  </a:gs>
                  <a:gs pos="100000">
                    <a:srgbClr xmlns:mc="http://schemas.openxmlformats.org/markup-compatibility/2006" xmlns:a14="http://schemas.microsoft.com/office/drawing/2010/main" val="000000" mc:Ignorable="a14" a14:legacySpreadsheetColorIndex="41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11783">
                <a:solidFill>
                  <a:schemeClr val="tx1"/>
                </a:solidFill>
                <a:prstDash val="solid"/>
              </a:ln>
            </c:spPr>
          </c:dPt>
          <c:dLbls>
            <c:dLbl>
              <c:idx val="3"/>
              <c:numFmt formatCode="0.0%" sourceLinked="0"/>
              <c:spPr>
                <a:noFill/>
                <a:ln w="23566">
                  <a:noFill/>
                </a:ln>
              </c:spPr>
              <c:txPr>
                <a:bodyPr/>
                <a:lstStyle/>
                <a:p>
                  <a:pPr>
                    <a:defRPr sz="1113" b="1" i="0" u="none" strike="noStrike" baseline="0">
                      <a:solidFill>
                        <a:srgbClr val="FFFFFF"/>
                      </a:solidFill>
                      <a:latin typeface="Arial"/>
                      <a:ea typeface="Arial"/>
                      <a:cs typeface="Arial"/>
                    </a:defRPr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numFmt formatCode="0.0%" sourceLinked="0"/>
            <c:spPr>
              <a:noFill/>
              <a:ln w="23566">
                <a:noFill/>
              </a:ln>
            </c:spPr>
            <c:txPr>
              <a:bodyPr/>
              <a:lstStyle/>
              <a:p>
                <a:pPr>
                  <a:defRPr sz="1113" b="1" i="0" u="none" strike="noStrike" baseline="0">
                    <a:solidFill>
                      <a:schemeClr val="tx1"/>
                    </a:solidFill>
                    <a:latin typeface="Arial"/>
                    <a:ea typeface="Arial"/>
                    <a:cs typeface="Arial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Sheet1!$B$1:$G$1</c:f>
              <c:strCache>
                <c:ptCount val="6"/>
                <c:pt idx="0">
                  <c:v>FTSE NAREIT Equity REITs</c:v>
                </c:pt>
                <c:pt idx="1">
                  <c:v>S&amp;P GSCI Commodities</c:v>
                </c:pt>
                <c:pt idx="2">
                  <c:v>Ibbotson Associates TIPS</c:v>
                </c:pt>
                <c:pt idx="3">
                  <c:v>S&amp;P 500 Stocks</c:v>
                </c:pt>
                <c:pt idx="4">
                  <c:v>S&amp;P GSCI Gold</c:v>
                </c:pt>
                <c:pt idx="5">
                  <c:v>Blend</c:v>
                </c:pt>
              </c:strCache>
            </c:strRef>
          </c:cat>
          <c:val>
            <c:numRef>
              <c:f>Sheet1!$B$2:$G$2</c:f>
              <c:numCache>
                <c:formatCode>0.0%</c:formatCode>
                <c:ptCount val="6"/>
                <c:pt idx="0">
                  <c:v>0.67142857142857137</c:v>
                </c:pt>
                <c:pt idx="1">
                  <c:v>0.7</c:v>
                </c:pt>
                <c:pt idx="2">
                  <c:v>0.55238095238095242</c:v>
                </c:pt>
                <c:pt idx="3">
                  <c:v>0.62380952380952381</c:v>
                </c:pt>
                <c:pt idx="4">
                  <c:v>0.42857142857142855</c:v>
                </c:pt>
                <c:pt idx="5">
                  <c:v>0.72380952380952379</c:v>
                </c:pt>
              </c:numCache>
            </c:numRef>
          </c:val>
        </c:ser>
        <c:ser>
          <c:idx val="1"/>
          <c:order val="1"/>
          <c:tx>
            <c:strRef>
              <c:f>Sheet1!$A$3</c:f>
              <c:strCache>
                <c:ptCount val="1"/>
              </c:strCache>
            </c:strRef>
          </c:tx>
          <c:spPr>
            <a:solidFill>
              <a:schemeClr val="accent2"/>
            </a:solidFill>
            <a:ln w="11783">
              <a:solidFill>
                <a:schemeClr val="tx1"/>
              </a:solidFill>
              <a:prstDash val="solid"/>
            </a:ln>
          </c:spPr>
          <c:invertIfNegative val="0"/>
          <c:cat>
            <c:strRef>
              <c:f>Sheet1!$B$1:$G$1</c:f>
              <c:strCache>
                <c:ptCount val="6"/>
                <c:pt idx="0">
                  <c:v>FTSE NAREIT Equity REITs</c:v>
                </c:pt>
                <c:pt idx="1">
                  <c:v>S&amp;P GSCI Commodities</c:v>
                </c:pt>
                <c:pt idx="2">
                  <c:v>Ibbotson Associates TIPS</c:v>
                </c:pt>
                <c:pt idx="3">
                  <c:v>S&amp;P 500 Stocks</c:v>
                </c:pt>
                <c:pt idx="4">
                  <c:v>S&amp;P GSCI Gold</c:v>
                </c:pt>
                <c:pt idx="5">
                  <c:v>Blend</c:v>
                </c:pt>
              </c:strCache>
            </c:strRef>
          </c:cat>
          <c:val>
            <c:numRef>
              <c:f>Sheet1!$B$3:$G$3</c:f>
              <c:numCache>
                <c:formatCode>General</c:formatCode>
                <c:ptCount val="6"/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95042944"/>
        <c:axId val="95057792"/>
      </c:barChart>
      <c:catAx>
        <c:axId val="9504294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 w="2946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974" b="1" i="0" u="none" strike="noStrike" baseline="0">
                <a:solidFill>
                  <a:schemeClr val="tx1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95057792"/>
        <c:crosses val="autoZero"/>
        <c:auto val="1"/>
        <c:lblAlgn val="ctr"/>
        <c:lblOffset val="100"/>
        <c:tickLblSkip val="1"/>
        <c:tickMarkSkip val="1"/>
        <c:noMultiLvlLbl val="0"/>
      </c:catAx>
      <c:valAx>
        <c:axId val="95057792"/>
        <c:scaling>
          <c:orientation val="minMax"/>
          <c:max val="0.8"/>
        </c:scaling>
        <c:delete val="0"/>
        <c:axPos val="l"/>
        <c:majorGridlines>
          <c:spPr>
            <a:ln w="2946">
              <a:solidFill>
                <a:schemeClr val="tx1"/>
              </a:solidFill>
              <a:prstDash val="solid"/>
            </a:ln>
          </c:spPr>
        </c:majorGridlines>
        <c:numFmt formatCode="0%" sourceLinked="0"/>
        <c:majorTickMark val="out"/>
        <c:minorTickMark val="none"/>
        <c:tickLblPos val="nextTo"/>
        <c:spPr>
          <a:ln w="2946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974" b="1" i="0" u="none" strike="noStrike" baseline="0">
                <a:solidFill>
                  <a:schemeClr val="tx1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95042944"/>
        <c:crosses val="autoZero"/>
        <c:crossBetween val="between"/>
      </c:valAx>
      <c:spPr>
        <a:noFill/>
        <a:ln w="11783">
          <a:solidFill>
            <a:schemeClr val="tx1"/>
          </a:solidFill>
          <a:prstDash val="solid"/>
        </a:ln>
      </c:spPr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461" b="1" i="0" u="none" strike="noStrike" baseline="0">
          <a:solidFill>
            <a:schemeClr val="tx1"/>
          </a:solidFill>
          <a:latin typeface="Arial"/>
          <a:ea typeface="Arial"/>
          <a:cs typeface="Arial"/>
        </a:defRPr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15" tIns="46557" rIns="93115" bIns="46557" numCol="1" anchor="t" anchorCtr="0" compatLnSpc="1">
            <a:prstTxWarp prst="textNoShape">
              <a:avLst/>
            </a:prstTxWarp>
          </a:bodyPr>
          <a:lstStyle>
            <a:lvl1pPr defTabSz="928688">
              <a:defRPr sz="1200"/>
            </a:lvl1pPr>
          </a:lstStyle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15" tIns="46557" rIns="93115" bIns="46557" numCol="1" anchor="t" anchorCtr="0" compatLnSpc="1">
            <a:prstTxWarp prst="textNoShape">
              <a:avLst/>
            </a:prstTxWarp>
          </a:bodyPr>
          <a:lstStyle>
            <a:lvl1pPr algn="r" defTabSz="928688">
              <a:defRPr sz="1200"/>
            </a:lvl1pPr>
          </a:lstStyle>
          <a:p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0088" y="4416425"/>
            <a:ext cx="5610225" cy="4183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15" tIns="46557" rIns="93115" bIns="4655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15" tIns="46557" rIns="93115" bIns="46557" numCol="1" anchor="b" anchorCtr="0" compatLnSpc="1">
            <a:prstTxWarp prst="textNoShape">
              <a:avLst/>
            </a:prstTxWarp>
          </a:bodyPr>
          <a:lstStyle>
            <a:lvl1pPr defTabSz="928688">
              <a:defRPr sz="1200"/>
            </a:lvl1pPr>
          </a:lstStyle>
          <a:p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15" tIns="46557" rIns="93115" bIns="46557" numCol="1" anchor="b" anchorCtr="0" compatLnSpc="1">
            <a:prstTxWarp prst="textNoShape">
              <a:avLst/>
            </a:prstTxWarp>
          </a:bodyPr>
          <a:lstStyle>
            <a:lvl1pPr algn="r" defTabSz="928688">
              <a:defRPr sz="1200"/>
            </a:lvl1pPr>
          </a:lstStyle>
          <a:p>
            <a:fld id="{CF08DA16-0343-49B5-8133-65BFFA37D34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89524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4476F62-4A6B-4FCA-A3B8-FCE09BB77279}" type="datetime1">
              <a:rPr lang="en-US"/>
              <a:pPr/>
              <a:t>9/27/2013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C6282F-B37D-46E0-838B-A6D35E7A545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524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C0BB4B7-5102-43E8-9516-AAF4CB3A7AA1}" type="datetime1">
              <a:rPr lang="en-US"/>
              <a:pPr/>
              <a:t>9/27/2013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D25CE8-FB20-47CB-B729-93A6E57324E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223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F58E70F-B0F7-40DB-944D-D60338886B61}" type="datetime1">
              <a:rPr lang="en-US"/>
              <a:pPr/>
              <a:t>9/27/2013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B026E9-3503-4BAB-B406-1C962E9E9EC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9990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F5A8A7AF-D2DE-4E2A-A63A-BE87F5DD16AD}" type="datetime1">
              <a:rPr lang="en-US"/>
              <a:pPr/>
              <a:t>9/27/2013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AB4A32F9-4F1D-44BD-B57B-A4171CC0609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964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7FAD7AE-E58A-4815-867D-AF6E4578AA2E}" type="datetime1">
              <a:rPr lang="en-US"/>
              <a:pPr/>
              <a:t>9/27/2013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B35555-59DA-47C3-A64A-3B1B55A50A0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353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A8457D3-C120-456F-9924-9C0B20E44E50}" type="datetime1">
              <a:rPr lang="en-US"/>
              <a:pPr/>
              <a:t>9/27/2013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33CCD2-F867-4B2C-A035-D8FF48285A7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797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A6D7675-56CB-4E52-BCFC-7B5FAA72327D}" type="datetime1">
              <a:rPr lang="en-US"/>
              <a:pPr/>
              <a:t>9/27/2013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FE56C7-7307-4907-A1D2-7E1562D87D9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385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4B5D9FB-C163-4DD0-93B0-C92F9EE890F7}" type="datetime1">
              <a:rPr lang="en-US"/>
              <a:pPr/>
              <a:t>9/27/2013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2EBB31-CF3D-4359-98E9-2F27C7D08A0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021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36F97A4-27AA-442E-95D9-DBA48B58D6DC}" type="datetime1">
              <a:rPr lang="en-US"/>
              <a:pPr/>
              <a:t>9/27/2013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5138F4-D80E-42F6-A6F3-D88B35DB518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212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1C7AC9A-98C4-4F46-940E-D8358DD81942}" type="datetime1">
              <a:rPr lang="en-US"/>
              <a:pPr/>
              <a:t>9/27/2013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A7A6D2-65C8-4456-A3A7-C8A9C4A388E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731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83DD568-7B87-47F9-840B-D2EB22DA405D}" type="datetime1">
              <a:rPr lang="en-US"/>
              <a:pPr/>
              <a:t>9/27/2013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75DE1D-84BE-4D9C-9C22-3764A206EF5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526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85F2D95-D7B4-4F26-AD28-2EBA6144672D}" type="datetime1">
              <a:rPr lang="en-US"/>
              <a:pPr/>
              <a:t>9/27/2013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250356-DE74-4290-A980-FB02C618EAC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152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fld id="{799C10B9-6C92-48A7-B7D2-10AD23B61127}" type="datetime1">
              <a:rPr lang="en-US"/>
              <a:pPr/>
              <a:t>9/27/2013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733A5639-9B5D-48CE-B2FD-8A65CEE4D3E5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05139-9783-458F-A617-A166800677F4}" type="slidenum">
              <a:rPr lang="en-US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pPr/>
              <a:t>1</a:t>
            </a:fld>
            <a:endParaRPr lang="en-US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graphicFrame>
        <p:nvGraphicFramePr>
          <p:cNvPr id="2" name="Object 16"/>
          <p:cNvGraphicFramePr>
            <a:graphicFrameLocks noGrp="1" noChangeAspect="1"/>
          </p:cNvGraphicFramePr>
          <p:nvPr>
            <p:ph/>
            <p:extLst>
              <p:ext uri="{D42A27DB-BD31-4B8C-83A1-F6EECF244321}">
                <p14:modId xmlns:p14="http://schemas.microsoft.com/office/powerpoint/2010/main" val="1824773055"/>
              </p:ext>
            </p:extLst>
          </p:nvPr>
        </p:nvGraphicFramePr>
        <p:xfrm>
          <a:off x="612775" y="1346200"/>
          <a:ext cx="7975600" cy="32035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10274" name="Rectangle 2"/>
          <p:cNvSpPr>
            <a:spLocks noChangeArrowheads="1"/>
          </p:cNvSpPr>
          <p:nvPr/>
        </p:nvSpPr>
        <p:spPr bwMode="auto">
          <a:xfrm>
            <a:off x="0" y="0"/>
            <a:ext cx="530225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endParaRPr lang="en-US" sz="240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10275" name="Rectangle 3"/>
          <p:cNvSpPr>
            <a:spLocks noChangeArrowheads="1"/>
          </p:cNvSpPr>
          <p:nvPr/>
        </p:nvSpPr>
        <p:spPr bwMode="auto">
          <a:xfrm>
            <a:off x="457200" y="6324600"/>
            <a:ext cx="8686800" cy="5334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endParaRPr lang="en-US" sz="240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310277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6400800"/>
            <a:ext cx="533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0278" name="Rectangle 6"/>
          <p:cNvSpPr>
            <a:spLocks noChangeArrowheads="1"/>
          </p:cNvSpPr>
          <p:nvPr/>
        </p:nvSpPr>
        <p:spPr bwMode="auto">
          <a:xfrm>
            <a:off x="533400" y="0"/>
            <a:ext cx="8610600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400" b="1" dirty="0">
                <a:solidFill>
                  <a:schemeClr val="accent2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Inflation Protection: A Timely Concept</a:t>
            </a:r>
            <a:r>
              <a:rPr lang="en-US" sz="3700" b="1" dirty="0">
                <a:solidFill>
                  <a:schemeClr val="tx2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br>
              <a:rPr lang="en-US" sz="3700" b="1" dirty="0">
                <a:solidFill>
                  <a:schemeClr val="tx2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</a:br>
            <a:r>
              <a:rPr lang="en-US" sz="2000" b="1" dirty="0">
                <a:solidFill>
                  <a:schemeClr val="accent2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Inflation Coverage During Six-Month Periods of Relatively High Inflation</a:t>
            </a:r>
          </a:p>
        </p:txBody>
      </p:sp>
      <p:sp>
        <p:nvSpPr>
          <p:cNvPr id="310279" name="Rectangle 7"/>
          <p:cNvSpPr>
            <a:spLocks noChangeArrowheads="1"/>
          </p:cNvSpPr>
          <p:nvPr/>
        </p:nvSpPr>
        <p:spPr bwMode="auto">
          <a:xfrm>
            <a:off x="533400" y="1066800"/>
            <a:ext cx="86106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1600" b="1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January 1978 – </a:t>
            </a:r>
            <a:r>
              <a:rPr lang="en-US" sz="1600" b="1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May 2013</a:t>
            </a:r>
            <a:endParaRPr lang="en-US" sz="1600" b="1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10280" name="Text Box 8"/>
          <p:cNvSpPr txBox="1">
            <a:spLocks noChangeArrowheads="1"/>
          </p:cNvSpPr>
          <p:nvPr/>
        </p:nvSpPr>
        <p:spPr bwMode="auto">
          <a:xfrm>
            <a:off x="533400" y="6308725"/>
            <a:ext cx="7467600" cy="555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bg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Note: Periods of relatively high inflation are defined as those during which inflation, on an annualized basis, averaged more than </a:t>
            </a:r>
            <a:r>
              <a:rPr lang="en-US" sz="800" dirty="0" smtClean="0">
                <a:solidFill>
                  <a:schemeClr val="bg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3.15%, </a:t>
            </a:r>
            <a:r>
              <a:rPr lang="en-US" sz="800" dirty="0">
                <a:solidFill>
                  <a:schemeClr val="bg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the median during the period January 1978 – </a:t>
            </a:r>
            <a:r>
              <a:rPr lang="en-US" sz="800" dirty="0" smtClean="0">
                <a:solidFill>
                  <a:schemeClr val="bg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May 2013.  </a:t>
            </a:r>
            <a:r>
              <a:rPr lang="en-US" sz="800" dirty="0">
                <a:solidFill>
                  <a:schemeClr val="bg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The Ibbotson Associates U.S. TIPS Total Return series is based on the Barclays Capital Real U.S. Treasury TIPS Total Return series, backfilled prior to 12/1997.  S&amp;P GSCI Gold series begins in January 1978.</a:t>
            </a:r>
          </a:p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bg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Source: NAREIT analysis of data from </a:t>
            </a:r>
            <a:r>
              <a:rPr lang="en-US" sz="800" dirty="0">
                <a:solidFill>
                  <a:schemeClr val="bg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Interactive Data Pricing and Reference </a:t>
            </a:r>
            <a:r>
              <a:rPr lang="en-US" sz="800" dirty="0" smtClean="0">
                <a:solidFill>
                  <a:schemeClr val="bg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Data , </a:t>
            </a:r>
            <a:r>
              <a:rPr lang="en-US" sz="800" dirty="0">
                <a:solidFill>
                  <a:schemeClr val="bg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accessed through </a:t>
            </a:r>
            <a:r>
              <a:rPr lang="en-US" sz="800" dirty="0" err="1">
                <a:solidFill>
                  <a:schemeClr val="bg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FactSet</a:t>
            </a:r>
            <a:r>
              <a:rPr lang="en-US" sz="800" dirty="0">
                <a:solidFill>
                  <a:schemeClr val="bg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.</a:t>
            </a:r>
          </a:p>
        </p:txBody>
      </p:sp>
      <p:sp>
        <p:nvSpPr>
          <p:cNvPr id="310281" name="Text Box 9"/>
          <p:cNvSpPr txBox="1">
            <a:spLocks noChangeArrowheads="1"/>
          </p:cNvSpPr>
          <p:nvPr/>
        </p:nvSpPr>
        <p:spPr bwMode="auto">
          <a:xfrm>
            <a:off x="571500" y="4502368"/>
            <a:ext cx="8305800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</a:defRPr>
            </a:lvl1pPr>
            <a:lvl2pPr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Char char="•"/>
            </a:pPr>
            <a:r>
              <a:rPr lang="en-US" sz="16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The bars represent the percentage of six-month periods of relatively high inflation during which the total returns of the asset equaled or exceeded the inflation rate  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16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Total returns of equity REITs have provided a dependable inflation hedge, equaling or exceeding the inflation rate in </a:t>
            </a:r>
            <a:r>
              <a:rPr lang="en-US" sz="16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67 </a:t>
            </a:r>
            <a:r>
              <a:rPr lang="en-US" sz="16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percent of the periods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16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Blend </a:t>
            </a:r>
            <a:r>
              <a:rPr lang="en-US" sz="16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of 38.6% REITs%, 20.9% stocks, 17.2% TIPS, 16.7% commodities, </a:t>
            </a:r>
            <a:r>
              <a:rPr lang="en-US" sz="16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and </a:t>
            </a:r>
            <a:r>
              <a:rPr lang="en-US" sz="16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6.5% gold equalized risk-adjusted real returns between high- and low-inflation periods</a:t>
            </a:r>
            <a:endParaRPr lang="en-US" sz="1600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17986</TotalTime>
  <Words>187</Words>
  <Application>Microsoft Office PowerPoint</Application>
  <PresentationFormat>On-screen Show (4:3)</PresentationFormat>
  <Paragraphs>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Default Design</vt:lpstr>
      <vt:lpstr>PowerPoint Presentation</vt:lpstr>
    </vt:vector>
  </TitlesOfParts>
  <Company>NAREIT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Brandon Benjamin</dc:creator>
  <cp:lastModifiedBy>Megan Peichel</cp:lastModifiedBy>
  <cp:revision>588</cp:revision>
  <dcterms:created xsi:type="dcterms:W3CDTF">2008-01-10T20:16:51Z</dcterms:created>
  <dcterms:modified xsi:type="dcterms:W3CDTF">2013-09-27T13:28:22Z</dcterms:modified>
</cp:coreProperties>
</file>