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0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33CC"/>
    <a:srgbClr val="FF3399"/>
    <a:srgbClr val="FF9900"/>
    <a:srgbClr val="66FF33"/>
    <a:srgbClr val="FF00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16" autoAdjust="0"/>
    <p:restoredTop sz="93190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AREIT-FILE01\DATA\Research\_Long%20Term%20Storage\Brad%20Case\Inflation%20Protection%20Property%20Typ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40265727980619"/>
          <c:y val="5.1282150059614728E-2"/>
          <c:w val="0.84068337196291287"/>
          <c:h val="0.751480737412046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  <c:spPr>
              <a:pattFill prst="pct30">
                <a:fgClr>
                  <a:srgbClr val="92D050"/>
                </a:fgClr>
                <a:bgClr>
                  <a:schemeClr val="bg1"/>
                </a:bgClr>
              </a:patt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2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3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4"/>
            <c:invertIfNegative val="0"/>
            <c:bubble3D val="0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5"/>
            <c:invertIfNegative val="0"/>
            <c:bubble3D val="0"/>
          </c:dPt>
          <c:dLbls>
            <c:numFmt formatCode="0%" sourceLinked="0"/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Sheet1!$AJ$1:$AX$1</c:f>
              <c:strCache>
                <c:ptCount val="15"/>
                <c:pt idx="0">
                  <c:v>Self Storage</c:v>
                </c:pt>
                <c:pt idx="1">
                  <c:v>Apartment</c:v>
                </c:pt>
                <c:pt idx="2">
                  <c:v>GSCI</c:v>
                </c:pt>
                <c:pt idx="3">
                  <c:v>Shopping Ctr</c:v>
                </c:pt>
                <c:pt idx="4">
                  <c:v>Retail</c:v>
                </c:pt>
                <c:pt idx="5">
                  <c:v>Office</c:v>
                </c:pt>
                <c:pt idx="6">
                  <c:v>Lodging</c:v>
                </c:pt>
                <c:pt idx="7">
                  <c:v>Equity REITs</c:v>
                </c:pt>
                <c:pt idx="8">
                  <c:v>Industrial</c:v>
                </c:pt>
                <c:pt idx="9">
                  <c:v>Regional Mall</c:v>
                </c:pt>
                <c:pt idx="10">
                  <c:v>Health Care</c:v>
                </c:pt>
                <c:pt idx="11">
                  <c:v>TIPS</c:v>
                </c:pt>
                <c:pt idx="12">
                  <c:v>Free Standing</c:v>
                </c:pt>
                <c:pt idx="13">
                  <c:v>S&amp;P500</c:v>
                </c:pt>
                <c:pt idx="14">
                  <c:v>Gold</c:v>
                </c:pt>
              </c:strCache>
            </c:strRef>
          </c:cat>
          <c:val>
            <c:numRef>
              <c:f>Sheet1!$AJ$506:$AX$506</c:f>
              <c:numCache>
                <c:formatCode>0.0%</c:formatCode>
                <c:ptCount val="15"/>
                <c:pt idx="0">
                  <c:v>0.8214285714285714</c:v>
                </c:pt>
                <c:pt idx="1">
                  <c:v>0.8035714285714286</c:v>
                </c:pt>
                <c:pt idx="2">
                  <c:v>0.7857142857142857</c:v>
                </c:pt>
                <c:pt idx="3">
                  <c:v>0.7321428571428571</c:v>
                </c:pt>
                <c:pt idx="4">
                  <c:v>0.7142857142857143</c:v>
                </c:pt>
                <c:pt idx="5">
                  <c:v>0.7142857142857143</c:v>
                </c:pt>
                <c:pt idx="6">
                  <c:v>0.6964285714285714</c:v>
                </c:pt>
                <c:pt idx="7">
                  <c:v>0.6964285714285714</c:v>
                </c:pt>
                <c:pt idx="8">
                  <c:v>0.6964285714285714</c:v>
                </c:pt>
                <c:pt idx="9">
                  <c:v>0.6607142857142857</c:v>
                </c:pt>
                <c:pt idx="10">
                  <c:v>0.6607142857142857</c:v>
                </c:pt>
                <c:pt idx="11">
                  <c:v>0.625</c:v>
                </c:pt>
                <c:pt idx="12">
                  <c:v>0.6071428571428571</c:v>
                </c:pt>
                <c:pt idx="13">
                  <c:v>0.5714285714285714</c:v>
                </c:pt>
                <c:pt idx="14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244608"/>
        <c:axId val="46246144"/>
      </c:barChart>
      <c:catAx>
        <c:axId val="46244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62461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6246144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High-Inflation Six-Month Periods when
Asset Returns Exceeded Inflation</a:t>
                </a:r>
              </a:p>
            </c:rich>
          </c:tx>
          <c:layout>
            <c:manualLayout>
              <c:xMode val="edge"/>
              <c:yMode val="edge"/>
              <c:x val="2.2759617515070399E-2"/>
              <c:y val="0.14003971747048638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6244608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CF08DA16-0343-49B5-8133-65BFFA37D3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5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476F62-4A6B-4FCA-A3B8-FCE09BB77279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6282F-B37D-46E0-838B-A6D35E7A54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0BB4B7-5102-43E8-9516-AAF4CB3A7AA1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25CE8-FB20-47CB-B729-93A6E57324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2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8E70F-B0F7-40DB-944D-D60338886B61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026E9-3503-4BAB-B406-1C962E9E9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A8A7AF-D2DE-4E2A-A63A-BE87F5DD16AD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4A32F9-4F1D-44BD-B57B-A4171CC060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AD7AE-E58A-4815-867D-AF6E4578AA2E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35555-59DA-47C3-A64A-3B1B55A50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457D3-C120-456F-9924-9C0B20E44E50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3CCD2-F867-4B2C-A035-D8FF48285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D7675-56CB-4E52-BCFC-7B5FAA72327D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E56C7-7307-4907-A1D2-7E1562D87D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B5D9FB-C163-4DD0-93B0-C92F9EE890F7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EBB31-CF3D-4359-98E9-2F27C7D08A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F97A4-27AA-442E-95D9-DBA48B58D6DC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138F4-D80E-42F6-A6F3-D88B35DB51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7AC9A-98C4-4F46-940E-D8358DD81942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7A6D2-65C8-4456-A3A7-C8A9C4A38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DD568-7B87-47F9-840B-D2EB22DA405D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5DE1D-84BE-4D9C-9C22-3764A206EF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F2D95-D7B4-4F26-AD28-2EBA6144672D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50356-DE74-4290-A980-FB02C618E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99C10B9-6C92-48A7-B7D2-10AD23B61127}" type="datetime1">
              <a:rPr lang="en-US"/>
              <a:pPr/>
              <a:t>10/24/2013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3A5639-9B5D-48CE-B2FD-8A65CEE4D3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5139-9783-458F-A617-A166800677F4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Inflation </a:t>
            </a:r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Protection by Property Sector</a:t>
            </a:r>
            <a:endParaRPr lang="en-US" sz="2000" b="1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533400" y="1066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January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1994 </a:t>
            </a:r>
            <a:r>
              <a:rPr lang="en-US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 2012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533400" y="6308725"/>
            <a:ext cx="7467600" cy="56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Note: Periods of relatively high inflation are defined as those during which inflation, on an annualized basis, averaged more than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3.40%,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median during the period January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1972 – August 2013. 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TIPS series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based on the Barclays Capital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U.S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Government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TIPS Total Return series, backfilled prior to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12/1997 by Ibbotson Associates.</a:t>
            </a:r>
            <a:endParaRPr lang="en-US" sz="8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Source: NAREIT analysis of data from Interactive Data Pricing and Reference Data, accessed 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571500" y="5090050"/>
            <a:ext cx="8420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bars represent the percentage of six-month periods of relatively high inflation during which the total returns of the asset equaled or exceeded the inflation rate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Total returns of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listed equity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have provided a dependable inflation hedge, equaling or exceeding the inflation rate in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percent of the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periods since January 1994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484380282"/>
              </p:ext>
            </p:extLst>
          </p:nvPr>
        </p:nvGraphicFramePr>
        <p:xfrm>
          <a:off x="530224" y="762000"/>
          <a:ext cx="8156575" cy="4328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17852</TotalTime>
  <Words>150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Brad Case</cp:lastModifiedBy>
  <cp:revision>583</cp:revision>
  <dcterms:created xsi:type="dcterms:W3CDTF">2008-01-10T20:16:51Z</dcterms:created>
  <dcterms:modified xsi:type="dcterms:W3CDTF">2013-10-24T16:04:15Z</dcterms:modified>
</cp:coreProperties>
</file>